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13" r:id="rId2"/>
    <p:sldId id="822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813" r:id="rId11"/>
    <p:sldId id="814" r:id="rId12"/>
    <p:sldId id="815" r:id="rId13"/>
    <p:sldId id="816" r:id="rId14"/>
    <p:sldId id="817" r:id="rId15"/>
    <p:sldId id="818" r:id="rId16"/>
    <p:sldId id="686" r:id="rId17"/>
    <p:sldId id="687" r:id="rId18"/>
    <p:sldId id="688" r:id="rId19"/>
    <p:sldId id="689" r:id="rId20"/>
    <p:sldId id="823" r:id="rId21"/>
    <p:sldId id="690" r:id="rId22"/>
    <p:sldId id="691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699" r:id="rId31"/>
    <p:sldId id="700" r:id="rId32"/>
    <p:sldId id="701" r:id="rId33"/>
    <p:sldId id="702" r:id="rId34"/>
    <p:sldId id="704" r:id="rId35"/>
    <p:sldId id="705" r:id="rId36"/>
    <p:sldId id="706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819" r:id="rId53"/>
    <p:sldId id="820" r:id="rId54"/>
    <p:sldId id="821" r:id="rId55"/>
    <p:sldId id="722" r:id="rId56"/>
    <p:sldId id="723" r:id="rId57"/>
    <p:sldId id="724" r:id="rId58"/>
    <p:sldId id="725" r:id="rId59"/>
    <p:sldId id="727" r:id="rId60"/>
    <p:sldId id="728" r:id="rId61"/>
    <p:sldId id="729" r:id="rId62"/>
    <p:sldId id="730" r:id="rId63"/>
    <p:sldId id="731" r:id="rId64"/>
    <p:sldId id="732" r:id="rId65"/>
    <p:sldId id="733" r:id="rId66"/>
    <p:sldId id="734" r:id="rId67"/>
    <p:sldId id="41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A5"/>
    <a:srgbClr val="FFF6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/>
    <p:restoredTop sz="94718"/>
  </p:normalViewPr>
  <p:slideViewPr>
    <p:cSldViewPr>
      <p:cViewPr varScale="1">
        <p:scale>
          <a:sx n="137" d="100"/>
          <a:sy n="137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E90A2B-5611-E640-845A-CAD59EB25B5F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9F97BD-04D5-3A45-8A2A-BF3643AD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72B861-9097-F049-A736-FB02C8FAE4F0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EEC096B-21AE-8844-AFC3-6CEC28DD8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86AC31-832E-2845-9440-766C94AAFB1F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F81AAD8-05A5-5D48-8C80-64375EABE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34E0863-B53D-BC41-BF50-42C67F91B90C}" type="slidenum">
              <a:rPr lang="it-IT" altLang="en-US" sz="900" smtClean="0">
                <a:solidFill>
                  <a:schemeClr val="tx1"/>
                </a:solidFill>
              </a:rPr>
              <a:pPr/>
              <a:t>10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A0936FF-6859-7A47-906A-36AB15F5C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D7250B8-0D85-F24B-BD73-F41E3B770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3BB1A1B-F016-6C44-988B-5235CB064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4673B2-EB3A-C24C-9432-CF4F4254BF98}" type="slidenum">
              <a:rPr lang="it-IT" altLang="en-US" sz="900" smtClean="0">
                <a:solidFill>
                  <a:schemeClr val="tx1"/>
                </a:solidFill>
              </a:rPr>
              <a:pPr/>
              <a:t>11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F4AB53F-B589-4940-BE6E-A89AE23E1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8AA68F7-DF5F-5348-A248-F464EA7CC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428F19C-F97E-1148-B8BA-760581293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E30DC4-0417-8E40-B8D8-62BB8DDE2148}" type="slidenum">
              <a:rPr lang="it-IT" altLang="en-US" sz="900" smtClean="0">
                <a:solidFill>
                  <a:schemeClr val="tx1"/>
                </a:solidFill>
              </a:rPr>
              <a:pPr/>
              <a:t>12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C0E827C-9033-1746-AA9E-31A6B866E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4315377-E30C-1A4B-8838-7EF785148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EF8DC531-5539-CC4A-9799-D406DB246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7B6650-D65C-E74E-B96D-B7F0CC0854FF}" type="slidenum">
              <a:rPr lang="it-IT" altLang="en-US" sz="900" smtClean="0">
                <a:solidFill>
                  <a:schemeClr val="tx1"/>
                </a:solidFill>
              </a:rPr>
              <a:pPr/>
              <a:t>13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3D8AA3D-5E46-CB4F-AAB5-2E908C041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62FEE7D-D497-8C43-92B2-FC66C993A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4A32A20-D19A-F649-A84A-C9DC83E80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35524E6-D77D-1146-B028-0768A5C3962A}" type="slidenum">
              <a:rPr lang="it-IT" altLang="en-US" sz="900" smtClean="0">
                <a:solidFill>
                  <a:schemeClr val="tx1"/>
                </a:solidFill>
              </a:rPr>
              <a:pPr/>
              <a:t>14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906C94E-FBD6-1442-9B6A-0190635ED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6ECE393-9CD6-9C48-B94D-4F3A571F6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48F9F86D-1325-7541-A8EC-8FBF0E5B4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B98A91B-FAA4-9A44-938B-681581F4048D}" type="slidenum">
              <a:rPr lang="it-IT" altLang="en-US" sz="900" smtClean="0">
                <a:solidFill>
                  <a:schemeClr val="tx1"/>
                </a:solidFill>
              </a:rPr>
              <a:pPr/>
              <a:t>15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5DDBB20-65C3-1145-B62E-2D98B12F7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91AFD9A-BDDF-BF48-AB37-18497C6E3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1CDA01E8-C2B1-4346-9472-33EE5964D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3170CD-8352-7847-B596-F04086329913}" type="slidenum">
              <a:rPr lang="it-IT" altLang="en-US" sz="900" smtClean="0">
                <a:solidFill>
                  <a:schemeClr val="tx1"/>
                </a:solidFill>
              </a:rPr>
              <a:pPr/>
              <a:t>16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3D49F1B-698C-7C44-9333-569AB3A95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2374531-22CA-4F4B-BDD4-7A4643DCD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20CF111-5FC4-2043-B9D6-93C89326B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23FE11-3E2E-9F4E-87A0-BBBD38A595DA}" type="slidenum">
              <a:rPr lang="it-IT" altLang="en-US" sz="900" smtClean="0">
                <a:solidFill>
                  <a:schemeClr val="tx1"/>
                </a:solidFill>
              </a:rPr>
              <a:pPr/>
              <a:t>17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5C7765F-6DA3-E04A-849B-6A6F382B8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DB29072-43C1-7843-8BEC-B3FD0F459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E20F242-9702-144A-97C2-FC950AB60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69F18E-BC51-1949-9C63-CB5F09DC86B5}" type="slidenum">
              <a:rPr lang="it-IT" altLang="en-US" sz="900" smtClean="0">
                <a:solidFill>
                  <a:schemeClr val="tx1"/>
                </a:solidFill>
              </a:rPr>
              <a:pPr/>
              <a:t>18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60DFA58-1D61-D848-9194-8BAD892CD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C0DED54-9A6C-F548-9341-7D6E074BA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B5BFBA0-E972-EE44-8E79-BC57C7AF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5BEEBF-39FE-7145-BB1F-A61F241FB236}" type="slidenum">
              <a:rPr lang="it-IT" altLang="en-US" sz="900" smtClean="0">
                <a:solidFill>
                  <a:schemeClr val="tx1"/>
                </a:solidFill>
              </a:rPr>
              <a:pPr/>
              <a:t>19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B3FF5CD-3090-C34C-96C8-A994F1F24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5AAE1CE-4CA5-BA46-B4F9-E531E8737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EDCF-6BFA-5499-4F4A-C9C90545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06635518-08E2-F37C-0E7F-DE1B50F1B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8F72C87-67A3-4DDB-C2C2-0ABE1DCE93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4760227-5991-174A-9BB8-75A3EE044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86AC31-832E-2845-9440-766C94AAFB1F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7F23-9E2F-58E7-1B9A-FA3B7462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CCBCDADC-8D1C-019B-0156-2F5D7629D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5BEEBF-39FE-7145-BB1F-A61F241FB236}" type="slidenum">
              <a:rPr lang="it-IT" altLang="en-US" sz="900" smtClean="0">
                <a:solidFill>
                  <a:schemeClr val="tx1"/>
                </a:solidFill>
              </a:rPr>
              <a:pPr/>
              <a:t>20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FC8BFEF-7777-12C2-0691-66302926A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6167D02-3AF0-52D6-FE3F-A6EA0662C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07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0EE7C50-FBBD-9644-B33D-3DC996200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ED2CFD2-33AE-A844-91D7-47F05D989505}" type="slidenum">
              <a:rPr lang="it-IT" altLang="en-US" sz="900" smtClean="0">
                <a:solidFill>
                  <a:schemeClr val="tx1"/>
                </a:solidFill>
              </a:rPr>
              <a:pPr/>
              <a:t>21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58D9961-B028-EF4C-A90B-C52467F0F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5E5E0A2-F687-B04C-A052-DB90FECE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A4606135-697B-284B-A843-6F531A88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36A5C0-F1C3-404B-BA09-FEDCCDBD20CF}" type="slidenum">
              <a:rPr lang="it-IT" altLang="en-US" sz="900" smtClean="0">
                <a:solidFill>
                  <a:schemeClr val="tx1"/>
                </a:solidFill>
              </a:rPr>
              <a:pPr/>
              <a:t>22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0132E99-603D-044B-954A-4C8FB377B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4D3D0ED-8793-0547-819C-73875484C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A98DA33-009A-8F41-9371-62905B2A9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5E2BDF-0F57-3144-A421-0C8CBBA9FC78}" type="slidenum">
              <a:rPr lang="it-IT" altLang="en-US" sz="900" smtClean="0">
                <a:solidFill>
                  <a:schemeClr val="tx1"/>
                </a:solidFill>
              </a:rPr>
              <a:pPr/>
              <a:t>23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2FFF6D1-82D8-914B-8ABF-F5E7DE47D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9F79984-877F-F746-BB98-705B2DF13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30B6AA4B-1748-E74A-B948-A1A9D8C38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8FA0B8-8DAC-7F45-A434-DD2E123D5E7B}" type="slidenum">
              <a:rPr lang="it-IT" altLang="en-US" sz="900" smtClean="0">
                <a:solidFill>
                  <a:schemeClr val="tx1"/>
                </a:solidFill>
              </a:rPr>
              <a:pPr/>
              <a:t>24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32DF173-6DDD-7843-A77A-32C6882CA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99CF061-8D4C-464F-A3A0-61FA153A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CEA71F3E-06DA-4745-A2EF-786EC656E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785FCD-2313-654A-86FD-A4FCDB66C3D4}" type="slidenum">
              <a:rPr lang="it-IT" altLang="en-US" sz="900" smtClean="0">
                <a:solidFill>
                  <a:schemeClr val="tx1"/>
                </a:solidFill>
              </a:rPr>
              <a:pPr/>
              <a:t>25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F903CFB-E8A8-9C4D-AFB9-FFA9A6686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AAAB2DD-0CD5-C143-BB97-8C16CE396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9FF65BE6-7E02-EB4B-9C94-C48A514BE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0F2D4F-6B05-BC42-AC18-8BA89A9063DD}" type="slidenum">
              <a:rPr lang="it-IT" altLang="en-US" sz="900" smtClean="0">
                <a:solidFill>
                  <a:schemeClr val="tx1"/>
                </a:solidFill>
              </a:rPr>
              <a:pPr/>
              <a:t>26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F7E3790-24E2-1246-B46D-0EB309BF1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C2AD053-1413-2B49-848C-F50D2BE83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67499FAB-9D47-1F4F-BEE5-922155973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E8C64C-5318-BC47-BE0C-B53943A12A76}" type="slidenum">
              <a:rPr lang="it-IT" altLang="en-US" sz="900" smtClean="0">
                <a:solidFill>
                  <a:schemeClr val="tx1"/>
                </a:solidFill>
              </a:rPr>
              <a:pPr/>
              <a:t>27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EF7EB55-9ABC-494C-A1E3-8046CB95D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AF0A60C-B8AA-144F-9E45-7DAA0FA02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E3C3BB58-A320-B247-BDF6-B1BFE3273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822DE3-430A-354F-9B4D-B3D88CA2E661}" type="slidenum">
              <a:rPr lang="it-IT" altLang="en-US" sz="900" smtClean="0">
                <a:solidFill>
                  <a:schemeClr val="tx1"/>
                </a:solidFill>
              </a:rPr>
              <a:pPr/>
              <a:t>28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6C819D3-190B-894B-8CD8-A58BBB8C4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46E59D0-04C2-3C40-940A-52DC47B0E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93F8CC40-2F6C-4A49-B2B8-25155C4D4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835B04-542E-3C4B-8F31-FED485F4F769}" type="slidenum">
              <a:rPr lang="it-IT" altLang="en-US" sz="900" smtClean="0">
                <a:solidFill>
                  <a:schemeClr val="tx1"/>
                </a:solidFill>
              </a:rPr>
              <a:pPr/>
              <a:t>29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073ED50-2D7C-3C4B-9B68-CDCD5CBD8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4812400-43B7-8240-867E-4CE2B553C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240B337-0FA3-A54A-852C-C09F30C78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A859B5-FBF2-1847-B1D4-772E9AEF048D}" type="slidenum">
              <a:rPr lang="it-IT" altLang="en-US" sz="900" smtClean="0">
                <a:solidFill>
                  <a:schemeClr val="tx1"/>
                </a:solidFill>
              </a:rPr>
              <a:pPr/>
              <a:t>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BB20851-EFCC-3943-8439-387038E63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73C67C5-31B9-B042-A006-A04F66165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049AAACE-806D-924C-AC0C-D4806869D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67822E-42D0-A64E-8202-67C698232D43}" type="slidenum">
              <a:rPr lang="it-IT" altLang="en-US" sz="900" smtClean="0">
                <a:solidFill>
                  <a:schemeClr val="tx1"/>
                </a:solidFill>
              </a:rPr>
              <a:pPr/>
              <a:t>30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0ED4928-7FE3-AF4C-93C5-5D9AAB6F5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42247E3-A38B-E440-A016-C665AAB20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8FD1A486-9C03-644E-9565-371719951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6247D96-5D60-1140-A70B-A06CC03657EA}" type="slidenum">
              <a:rPr lang="it-IT" altLang="en-US" sz="900" smtClean="0">
                <a:solidFill>
                  <a:schemeClr val="tx1"/>
                </a:solidFill>
              </a:rPr>
              <a:pPr/>
              <a:t>31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CB642935-CA8A-8D4D-ABFD-782515508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C4D22DC-072C-1248-A691-93F3D4CB7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6F96255F-66D6-944F-B9B8-29C41E3E7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8ACC69-413E-E14F-9316-C48051CA036C}" type="slidenum">
              <a:rPr lang="it-IT" altLang="en-US" sz="900" smtClean="0">
                <a:solidFill>
                  <a:schemeClr val="tx1"/>
                </a:solidFill>
              </a:rPr>
              <a:pPr/>
              <a:t>32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B33F69CD-8566-9F41-89A1-A559C2F3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D8421AF-B64B-5545-ADF8-B43223988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6045A333-E223-1F45-832B-1D7DE3AA0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B34F38D-6B54-4F4C-912B-316499339830}" type="slidenum">
              <a:rPr lang="it-IT" altLang="en-US" sz="900" smtClean="0">
                <a:solidFill>
                  <a:schemeClr val="tx1"/>
                </a:solidFill>
              </a:rPr>
              <a:pPr/>
              <a:t>33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A58B145-945B-8145-9A12-8F94C9D35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FE30D2C-1048-8F43-B1B7-83A0F04F9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EF8887B2-45B5-5049-B563-6D07F40F1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C73B02-5B82-F34A-9CA0-243500AA3F98}" type="slidenum">
              <a:rPr lang="it-IT" altLang="en-US" sz="900" smtClean="0">
                <a:solidFill>
                  <a:schemeClr val="tx1"/>
                </a:solidFill>
              </a:rPr>
              <a:pPr/>
              <a:t>34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4C46430A-82B3-424B-9A69-D15D329B4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72A8AD4-E61B-5542-A5A8-0351DA8FC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FDDC10CE-9673-E343-8830-0A7F15B0C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3294DC6-12FD-7A40-8530-23B7A27B1459}" type="slidenum">
              <a:rPr lang="it-IT" altLang="en-US" sz="900" smtClean="0">
                <a:solidFill>
                  <a:schemeClr val="tx1"/>
                </a:solidFill>
              </a:rPr>
              <a:pPr/>
              <a:t>35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FD25671-C7A4-B946-9ED5-EE3E16B7F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39BC0B3-132B-5249-BB74-AD7C74761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2DDFD59E-3857-7241-A4A0-92D74DB34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A95EA0-F84A-BB4B-A3D0-4DCCDACE5629}" type="slidenum">
              <a:rPr lang="it-IT" altLang="en-US" sz="900" smtClean="0">
                <a:solidFill>
                  <a:schemeClr val="tx1"/>
                </a:solidFill>
              </a:rPr>
              <a:pPr/>
              <a:t>36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499DBDC-AEB4-9E42-B987-AEA792D9E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3778A02-32BA-A64C-8A95-43DE8D392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FFD8C97A-A849-F843-87A2-4FC7686B6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4692DE-06DE-3B49-B033-D271BB121378}" type="slidenum">
              <a:rPr lang="it-IT" altLang="en-US" sz="900" smtClean="0">
                <a:solidFill>
                  <a:schemeClr val="tx1"/>
                </a:solidFill>
              </a:rPr>
              <a:pPr/>
              <a:t>37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346738B-98FC-1142-A20D-568EB2466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7D7391F-6895-1240-9A51-E2571B23A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08B5278-6133-3946-B142-4080A3695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886AAE-6C7E-A24D-8E78-E5D496EFD06F}" type="slidenum">
              <a:rPr lang="it-IT" altLang="en-US" sz="900" smtClean="0">
                <a:solidFill>
                  <a:schemeClr val="tx1"/>
                </a:solidFill>
              </a:rPr>
              <a:pPr/>
              <a:t>38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1AF2B33-3AF6-BA44-B826-DF6E567BA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7D2FFAC-B236-B643-8B68-AA076C86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6735734F-E488-0641-A2FF-889318E8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CA09A8-41B2-9345-92E1-82C85EF18A08}" type="slidenum">
              <a:rPr lang="it-IT" altLang="en-US" sz="900" smtClean="0">
                <a:solidFill>
                  <a:schemeClr val="tx1"/>
                </a:solidFill>
              </a:rPr>
              <a:pPr/>
              <a:t>39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CB01362-05CD-0B42-963C-38B202E41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D8C7ED9-78FE-314F-9052-CA0C75849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BF5F29CB-1A11-A241-86D0-1F18488D7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B5FE24-71D1-344D-934C-1A8DBB98208F}" type="slidenum">
              <a:rPr lang="it-IT" altLang="en-US" sz="900" smtClean="0">
                <a:solidFill>
                  <a:schemeClr val="tx1"/>
                </a:solidFill>
              </a:rPr>
              <a:pPr/>
              <a:t>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065A5BD-2E43-3C4C-A86E-3312D694F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5D719D9-B5BB-F84A-9DC8-BF231E2A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6F8F8818-6F55-624D-B48B-7507D8F56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09EB6B-BBFD-7848-8C5C-0F5BE7E9DFBC}" type="slidenum">
              <a:rPr lang="it-IT" altLang="en-US" sz="900" smtClean="0">
                <a:solidFill>
                  <a:schemeClr val="tx1"/>
                </a:solidFill>
              </a:rPr>
              <a:pPr/>
              <a:t>40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555A7B5-9C59-634D-84F6-8C620E56C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62139E8-71F1-0D40-AEBA-F256AF968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3ECE0B9D-12AC-9B4E-99E5-875639632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CC2B0D-E73B-364D-952F-B3D86101AE73}" type="slidenum">
              <a:rPr lang="it-IT" altLang="en-US" sz="900" smtClean="0">
                <a:solidFill>
                  <a:schemeClr val="tx1"/>
                </a:solidFill>
              </a:rPr>
              <a:pPr/>
              <a:t>41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EC1CE429-8981-4849-9997-AED28A469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5EDD74A-C87D-2147-944F-D5F898649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B4D10D3-B8D4-3A4F-AF43-C8D156C43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4A5EA5-3FBD-CF4C-AEEE-34AA019580AB}" type="slidenum">
              <a:rPr lang="it-IT" altLang="en-US" sz="900" smtClean="0">
                <a:solidFill>
                  <a:schemeClr val="tx1"/>
                </a:solidFill>
              </a:rPr>
              <a:pPr/>
              <a:t>42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41483F0-AE92-3F49-8162-FE1661A88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01F1B6C-0335-AF44-88A5-4FB0D1DE1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B4FC8ACD-11DC-6044-BCD9-F19AC112E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47CAD8-393C-6A48-BF33-CCC3B5E4D983}" type="slidenum">
              <a:rPr lang="it-IT" altLang="en-US" sz="900" smtClean="0">
                <a:solidFill>
                  <a:schemeClr val="tx1"/>
                </a:solidFill>
              </a:rPr>
              <a:pPr/>
              <a:t>43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F12170B-97B3-A44C-8CD5-CF1EA6DD5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6E9FD96-906C-2849-8E45-E6E5C5429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4506CA6F-15BB-C84B-8B1E-994C45E35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5CF2E9-3E37-1248-A273-7EBD4FCB2C95}" type="slidenum">
              <a:rPr lang="it-IT" altLang="en-US" sz="900" smtClean="0">
                <a:solidFill>
                  <a:schemeClr val="tx1"/>
                </a:solidFill>
              </a:rPr>
              <a:pPr/>
              <a:t>44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AE6CF89-0562-F14A-AD26-F3137A5AD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3D37C32-3A9D-3E4F-9B37-7E792C47A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CA58D731-4384-C74B-85C3-66EEB57C2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C2A88A-EF2C-3345-ADB4-E654337887B3}" type="slidenum">
              <a:rPr lang="it-IT" altLang="en-US" sz="900" smtClean="0">
                <a:solidFill>
                  <a:schemeClr val="tx1"/>
                </a:solidFill>
              </a:rPr>
              <a:pPr/>
              <a:t>45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7A0C1A4-1AB8-524E-9CAF-DAE2A72CB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2E4C0E5-AF3B-5E49-A51A-40C8469CC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AA3026F5-4D21-2842-9D36-A021C9E1B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C22F4E-8DAF-2447-884A-DBA93B249CC7}" type="slidenum">
              <a:rPr lang="it-IT" altLang="en-US" sz="900" smtClean="0">
                <a:solidFill>
                  <a:schemeClr val="tx1"/>
                </a:solidFill>
              </a:rPr>
              <a:pPr/>
              <a:t>46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2652ACF-1C94-C940-84EA-F1E460EF5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FA2F4A0-EDE3-014A-9A49-CCFD1ED45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9BB7EFAA-3A48-0742-BD83-34C504D57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72A591-5C8D-A341-8BDE-603C87842A1C}" type="slidenum">
              <a:rPr lang="it-IT" altLang="en-US" sz="900" smtClean="0">
                <a:solidFill>
                  <a:schemeClr val="tx1"/>
                </a:solidFill>
              </a:rPr>
              <a:pPr/>
              <a:t>47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489DEF50-F7FC-4241-AB04-C6F9B0A54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385ECB8-0D5F-334A-900A-C8AF51986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08BE07F8-550E-A942-8D8E-2ABF6F162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37EB0B-8A16-DD48-90F0-13723CBAD94D}" type="slidenum">
              <a:rPr lang="it-IT" altLang="en-US" sz="900" smtClean="0">
                <a:solidFill>
                  <a:schemeClr val="tx1"/>
                </a:solidFill>
              </a:rPr>
              <a:pPr/>
              <a:t>48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F7328477-B364-9C4D-A637-B2BD7959F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996373D-D6D1-EB49-B175-E372406D2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2E931D9F-0D94-394E-BA7C-859A3530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BBF4E17-D451-1C4D-9DDE-FA0825FBCA27}" type="slidenum">
              <a:rPr lang="it-IT" altLang="en-US" sz="900" smtClean="0">
                <a:solidFill>
                  <a:schemeClr val="tx1"/>
                </a:solidFill>
              </a:rPr>
              <a:pPr/>
              <a:t>49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64135F1-5D75-5A4B-9E12-605DD0AE9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AAC64140-F060-8840-936A-D799FBE2B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D93343EB-6EAC-D048-89D0-9841F421B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6C3BD4-6298-B547-808D-12FE0C6C7FDF}" type="slidenum">
              <a:rPr lang="it-IT" altLang="en-US" sz="900" smtClean="0">
                <a:solidFill>
                  <a:schemeClr val="tx1"/>
                </a:solidFill>
              </a:rPr>
              <a:pPr/>
              <a:t>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E644980-980C-5C4E-B0ED-49D2EBCFF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FA4627-6ECA-FF40-8FB5-94B8DCDD8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B344415C-B072-4840-AB2B-BA81AC1BC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8C6393-C811-D745-8028-4E5121A0F10C}" type="slidenum">
              <a:rPr lang="it-IT" altLang="en-US" sz="900" smtClean="0">
                <a:solidFill>
                  <a:schemeClr val="tx1"/>
                </a:solidFill>
              </a:rPr>
              <a:pPr/>
              <a:t>50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B205CA21-0FD3-FE4D-9DF3-844BBC4D6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4E9E79D-9D38-B845-92D6-D728B2015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E7A2B61D-F562-F540-9EFE-B7D8D904C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9F74EF8-FACF-6E4D-82C1-275867C6131A}" type="slidenum">
              <a:rPr lang="it-IT" altLang="en-US" sz="900" smtClean="0">
                <a:solidFill>
                  <a:schemeClr val="tx1"/>
                </a:solidFill>
              </a:rPr>
              <a:pPr/>
              <a:t>51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F8EDD76A-2F8F-EB4F-9DF5-6D42E58D7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CAE254D-8D76-494D-B255-0177745FB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23273E1-4549-4D45-9776-095E65D2A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BABC68-50CF-064D-B242-63124374A4CA}" type="slidenum">
              <a:rPr lang="it-IT" altLang="en-US" sz="900" smtClean="0">
                <a:solidFill>
                  <a:schemeClr val="tx1"/>
                </a:solidFill>
              </a:rPr>
              <a:pPr/>
              <a:t>52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BBE40CAA-3C81-2D45-8047-1D2E3D98E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7E4CC2E-22EB-F44E-B779-E92D87B02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4B2A5AE7-A85A-294A-8E65-68EAF3EED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E0D520-41F1-D74F-907F-12D249397C06}" type="slidenum">
              <a:rPr lang="it-IT" altLang="en-US" sz="900" smtClean="0">
                <a:solidFill>
                  <a:schemeClr val="tx1"/>
                </a:solidFill>
              </a:rPr>
              <a:pPr/>
              <a:t>53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4EBBC2DD-E387-0F40-917E-ABB11AEBA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94EE3E4-81EA-D34C-A7AE-22F06D3D5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7367018B-BFEA-9247-9E4E-DAC9E9DCC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BF0173-D8C3-4842-B6DF-472972486744}" type="slidenum">
              <a:rPr lang="it-IT" altLang="en-US" sz="900" smtClean="0">
                <a:solidFill>
                  <a:schemeClr val="tx1"/>
                </a:solidFill>
              </a:rPr>
              <a:pPr/>
              <a:t>54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B334981-F840-E040-95A1-9AA565F01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38A9A96-29B4-3F42-94B2-FDF62CBC2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2DE95D1C-013E-1A48-A7F1-092CB3F28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FFC34A-F95A-0044-A56F-EE5D204F9348}" type="slidenum">
              <a:rPr lang="it-IT" altLang="en-US" sz="900" smtClean="0">
                <a:solidFill>
                  <a:schemeClr val="tx1"/>
                </a:solidFill>
              </a:rPr>
              <a:pPr/>
              <a:t>55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D069A245-B984-D84B-82DB-704FC2248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2A662F6-E6C2-124C-A406-911306367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C9E16337-04ED-7742-9260-87991170A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645B5C-6292-5B4A-8A43-605D4FBB8B59}" type="slidenum">
              <a:rPr lang="it-IT" altLang="en-US" sz="900" smtClean="0">
                <a:solidFill>
                  <a:schemeClr val="tx1"/>
                </a:solidFill>
              </a:rPr>
              <a:pPr/>
              <a:t>56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1EF83E7-92FE-4F45-A900-C5807F347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025345D-2AA2-F348-8DC1-B343EB0A7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DB3C73D1-67F4-9C46-8FBA-3E06875B2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839266-08B2-2E45-8BB3-C131113DC6A6}" type="slidenum">
              <a:rPr lang="it-IT" altLang="en-US" sz="900" smtClean="0">
                <a:solidFill>
                  <a:schemeClr val="tx1"/>
                </a:solidFill>
              </a:rPr>
              <a:pPr/>
              <a:t>57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5FAF955-E431-804F-9AC4-EAF4B4245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FC75420-02A8-5D4B-9598-34C3BEB0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76A101AE-115E-9548-BD0C-DB4859B58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FEC45B-3EA3-7342-9BDC-3B9E36D8F6F4}" type="slidenum">
              <a:rPr lang="it-IT" altLang="en-US" sz="900" smtClean="0">
                <a:solidFill>
                  <a:schemeClr val="tx1"/>
                </a:solidFill>
              </a:rPr>
              <a:pPr/>
              <a:t>58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2455F73-1834-1343-832E-7C5362F0F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2D96A75-1BA8-E441-B8D6-059AA0451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E49BAC4A-39CD-C745-B960-75911C81A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14255E-27F2-A446-89C7-7DF3023DCD97}" type="slidenum">
              <a:rPr lang="it-IT" altLang="en-US" sz="900" smtClean="0">
                <a:solidFill>
                  <a:schemeClr val="tx1"/>
                </a:solidFill>
              </a:rPr>
              <a:pPr/>
              <a:t>59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687DD24B-F852-4646-AFE2-78BCE09CD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33DA2D1-8B97-1246-9BE3-BCD999B78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771102F-73D5-314C-BDB4-EBF3E1DFC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9C1AA3-DA31-5944-9B67-64280EC30FD1}" type="slidenum">
              <a:rPr lang="it-IT" altLang="en-US" sz="900" smtClean="0">
                <a:solidFill>
                  <a:schemeClr val="tx1"/>
                </a:solidFill>
              </a:rPr>
              <a:pPr/>
              <a:t>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5C4E92F-D018-944A-B4D5-7C330E675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FE106C-2E20-C14A-9B7C-8212F82E3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67EFC888-DB22-AD4B-A4CB-C58926C90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9B2BF3-AB82-8E45-8CEF-79B23B4CBA4D}" type="slidenum">
              <a:rPr lang="it-IT" altLang="en-US" sz="900" smtClean="0">
                <a:solidFill>
                  <a:schemeClr val="tx1"/>
                </a:solidFill>
              </a:rPr>
              <a:pPr/>
              <a:t>60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38ACD454-B575-6C47-8BF5-6FA2704E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A7D63BC-FE52-474B-B941-19FF239CD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C6589B74-1CF9-8B45-ACAF-E09748D1D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B924F9-71F4-DD4C-82F9-92EA95AF89C8}" type="slidenum">
              <a:rPr lang="it-IT" altLang="en-US" sz="900" smtClean="0">
                <a:solidFill>
                  <a:schemeClr val="tx1"/>
                </a:solidFill>
              </a:rPr>
              <a:pPr/>
              <a:t>61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6508EB84-719B-8C47-AEBC-90A92A65A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BCC3D5C-C21C-BE4A-99C2-4E78DCBA5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D8F31569-4DC8-4948-B9E4-A18783EB2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9E7104-C296-9D42-9BB5-B7EA19D4CC14}" type="slidenum">
              <a:rPr lang="it-IT" altLang="en-US" sz="900" smtClean="0">
                <a:solidFill>
                  <a:schemeClr val="tx1"/>
                </a:solidFill>
              </a:rPr>
              <a:pPr/>
              <a:t>62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AE3233A4-651D-8940-BF44-E402CBA53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D30A756B-AF69-0648-9706-262BD87EE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4315ABD1-1120-8E41-9097-B1EEC1635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C87150-E521-A54D-BF77-C0067F507A3F}" type="slidenum">
              <a:rPr lang="it-IT" altLang="en-US" sz="900" smtClean="0">
                <a:solidFill>
                  <a:schemeClr val="tx1"/>
                </a:solidFill>
              </a:rPr>
              <a:pPr/>
              <a:t>63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1E09ADE5-84BC-A549-A8DB-4EF9917CB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C7A303E-D91C-9846-B23E-A789DC91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D560A359-B8BA-8540-8321-50019C7F3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6C5078-12E3-8E44-81D6-282C3A81EBD9}" type="slidenum">
              <a:rPr lang="it-IT" altLang="en-US" sz="900" smtClean="0">
                <a:solidFill>
                  <a:schemeClr val="tx1"/>
                </a:solidFill>
              </a:rPr>
              <a:pPr/>
              <a:t>64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81707E3A-3FA8-3B42-917D-3F4828527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5B0671B-9C34-4344-BADA-A60989ECC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C60ECDD8-E13F-2840-9CB6-97339D11C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BA32D1-082E-854B-8D7B-D96C9BEFCD4A}" type="slidenum">
              <a:rPr lang="it-IT" altLang="en-US" sz="900" smtClean="0">
                <a:solidFill>
                  <a:schemeClr val="tx1"/>
                </a:solidFill>
              </a:rPr>
              <a:pPr/>
              <a:t>65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8B0E102-4695-BC43-B9EA-1DA5A938D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7CE37FF-DBD6-E244-845A-FA7CFFF5A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0B09036E-FBBD-CC4C-9AC0-A8E22F6D1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B1B2DC-9446-0D40-9561-B6F2013E8C53}" type="slidenum">
              <a:rPr lang="it-IT" altLang="en-US" sz="900" smtClean="0">
                <a:solidFill>
                  <a:schemeClr val="tx1"/>
                </a:solidFill>
              </a:rPr>
              <a:pPr/>
              <a:t>66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8CFEFA07-B23A-E646-8B52-2A241B73B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EA6F8C2-2810-9B44-8F60-52A49CE64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705D652-9EA9-FE42-85A5-98CD03DCB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1F9516-B734-A644-BE1A-88EBE035B2E5}" type="slidenum">
              <a:rPr lang="it-IT" altLang="en-US" sz="900" smtClean="0">
                <a:solidFill>
                  <a:schemeClr val="tx1"/>
                </a:solidFill>
              </a:rPr>
              <a:pPr/>
              <a:t>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2D87ABF-ED10-964A-B68C-736710EB0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B871FDA-BAE8-0241-924F-31E1DA010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2FAD166-817F-3647-A693-101E9ACD9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5276F2-662D-404D-81E4-0FAA79F097D6}" type="slidenum">
              <a:rPr lang="it-IT" altLang="en-US" sz="900" smtClean="0">
                <a:solidFill>
                  <a:schemeClr val="tx1"/>
                </a:solidFill>
              </a:rPr>
              <a:pPr/>
              <a:t>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A22F7CD-7314-4740-9FFA-4E48BD049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4B60930-28FB-BE44-8CAA-8E3A4F548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41E7F68-0E65-3140-AB7F-EE25F219D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F0F0EE-3988-3547-BA3E-E398CB7FA5C8}" type="slidenum">
              <a:rPr lang="it-IT" altLang="en-US" sz="900" smtClean="0">
                <a:solidFill>
                  <a:schemeClr val="tx1"/>
                </a:solidFill>
              </a:rPr>
              <a:pPr/>
              <a:t>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03E2E0D-D9C0-D245-9B7E-C0BD25327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5780666-B06B-CF47-8774-EBC594017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1EA6-7EAA-004A-8804-B5889F9FF15A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161F-873E-F94B-9DE4-DFED8BB0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B069-DD2B-654C-984B-F9B2E25380A3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0727-1100-154F-B7EF-A127701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C91D-C67E-AD4C-AA14-E21F0B03AC88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010F-5376-6B48-B5E8-DDFC012EF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517C-F311-CA45-B0B5-11471A6AF48C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9ED0-8808-0E48-91A2-23F7F63DD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CCA6-86D0-6649-9957-3F8CB6AE2CF1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8807-B1A9-CF4E-AEF6-A3290A91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E114-2C80-2147-9EC1-999498ECA118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88D9-DAC1-7B4B-B54B-21C29CACA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A9B-CDD0-8643-A57E-A9A69317E06F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F45E-9ADA-744D-9FE4-A7779E45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91BD-1FB6-7D47-8940-A103BFDDC4E8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C97A-E2B2-D44E-B081-6ABF1FA4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FC4E-F881-5A4C-AD7D-780C24DCF616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827-F61C-E541-BA9E-994E8C97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95B0-5DAA-E245-8A42-714CA6E1C0DB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FE8-CC2D-814C-9406-094812CF7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C89D-2554-9D4E-BEEB-452137BDE096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C28E-CD37-7C41-9AA8-EE050F5D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26CE93A-362E-014A-AC01-EEFC6A416F7D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9ABC5E5-4763-F943-A155-9FA8FC036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rhad.Rachid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emcwww.epfl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5.jpeg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9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9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2.emf"/><Relationship Id="rId4" Type="http://schemas.openxmlformats.org/officeDocument/2006/relationships/image" Target="../media/image99.emf"/><Relationship Id="rId9" Type="http://schemas.openxmlformats.org/officeDocument/2006/relationships/oleObject" Target="../embeddings/oleObject9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0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7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10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2.emf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1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9.emf"/><Relationship Id="rId4" Type="http://schemas.openxmlformats.org/officeDocument/2006/relationships/image" Target="../media/image116.emf"/><Relationship Id="rId9" Type="http://schemas.openxmlformats.org/officeDocument/2006/relationships/oleObject" Target="../embeddings/oleObject11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2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4.emf"/><Relationship Id="rId4" Type="http://schemas.openxmlformats.org/officeDocument/2006/relationships/image" Target="../media/image122.emf"/><Relationship Id="rId9" Type="http://schemas.openxmlformats.org/officeDocument/2006/relationships/oleObject" Target="../embeddings/oleObject1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31.jpeg"/><Relationship Id="rId7" Type="http://schemas.openxmlformats.org/officeDocument/2006/relationships/image" Target="../media/image13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9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40.emf"/><Relationship Id="rId3" Type="http://schemas.openxmlformats.org/officeDocument/2006/relationships/image" Target="../media/image131.jpeg"/><Relationship Id="rId7" Type="http://schemas.openxmlformats.org/officeDocument/2006/relationships/image" Target="../media/image137.emf"/><Relationship Id="rId12" Type="http://schemas.openxmlformats.org/officeDocument/2006/relationships/oleObject" Target="../embeddings/oleObject130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39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38.emf"/><Relationship Id="rId14" Type="http://schemas.openxmlformats.org/officeDocument/2006/relationships/oleObject" Target="../embeddings/oleObject131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image" Target="../media/image131.jpeg"/><Relationship Id="rId7" Type="http://schemas.openxmlformats.org/officeDocument/2006/relationships/image" Target="../media/image13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42.e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4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44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11" Type="http://schemas.openxmlformats.org/officeDocument/2006/relationships/image" Target="../media/image147.emf"/><Relationship Id="rId5" Type="http://schemas.openxmlformats.org/officeDocument/2006/relationships/oleObject" Target="../embeddings/oleObject138.bin"/><Relationship Id="rId10" Type="http://schemas.openxmlformats.org/officeDocument/2006/relationships/oleObject" Target="../embeddings/oleObject140.bin"/><Relationship Id="rId4" Type="http://schemas.openxmlformats.org/officeDocument/2006/relationships/image" Target="../media/image144.emf"/><Relationship Id="rId9" Type="http://schemas.openxmlformats.org/officeDocument/2006/relationships/image" Target="../media/image14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4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5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60413" y="1447800"/>
            <a:ext cx="7556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/>
            <a:r>
              <a:rPr lang="en-US" sz="3200">
                <a:latin typeface="Calibri" charset="0"/>
              </a:rPr>
              <a:t>EM Crosstalk: Solutions </a:t>
            </a:r>
            <a:r>
              <a:rPr lang="en-US" sz="3200" dirty="0">
                <a:latin typeface="Calibri" charset="0"/>
              </a:rPr>
              <a:t>for Multiconductor Lines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492375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 sz="1600" dirty="0">
              <a:cs typeface="Calibri" charset="0"/>
            </a:endParaRPr>
          </a:p>
          <a:p>
            <a:pPr algn="ctr"/>
            <a:r>
              <a:rPr lang="fr-CH" sz="1600" b="1" dirty="0">
                <a:cs typeface="Calibri" charset="0"/>
              </a:rPr>
              <a:t>Farhad Rachidi</a:t>
            </a:r>
          </a:p>
          <a:p>
            <a:pPr algn="ctr"/>
            <a:r>
              <a:rPr lang="en-US" sz="1600" dirty="0">
                <a:cs typeface="Calibri" charset="0"/>
              </a:rPr>
              <a:t>Swiss Federal Institute of Technology (EPFL</a:t>
            </a:r>
            <a:r>
              <a:rPr lang="fr-CH" sz="1600" dirty="0">
                <a:cs typeface="Calibri" charset="0"/>
              </a:rPr>
              <a:t>)</a:t>
            </a:r>
          </a:p>
          <a:p>
            <a:pPr algn="ctr"/>
            <a:r>
              <a:rPr lang="fr-CH" sz="1600" dirty="0">
                <a:cs typeface="Calibri" charset="0"/>
              </a:rPr>
              <a:t>EMC Laboratory</a:t>
            </a:r>
          </a:p>
          <a:p>
            <a:pPr algn="ctr"/>
            <a:r>
              <a:rPr lang="en-US" sz="1600" dirty="0">
                <a:cs typeface="Calibri" charset="0"/>
                <a:hlinkClick r:id="rId3"/>
              </a:rPr>
              <a:t>Farhad.Rachidi@epfl.ch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r>
              <a:rPr lang="en-US" sz="1600" dirty="0">
                <a:cs typeface="Calibri" charset="0"/>
                <a:hlinkClick r:id="rId4"/>
              </a:rPr>
              <a:t>http://emc.epfl.ch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endParaRPr lang="en-US" sz="1600" dirty="0">
              <a:cs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472B7-8001-C6AB-5762-584E828D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77" y="4295775"/>
            <a:ext cx="2152445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multicond">
            <a:extLst>
              <a:ext uri="{FF2B5EF4-FFF2-40B4-BE49-F238E27FC236}">
                <a16:creationId xmlns:a16="http://schemas.microsoft.com/office/drawing/2014/main" id="{E728B24A-F021-494A-BA34-340C0B11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284413"/>
            <a:ext cx="59436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9">
            <a:extLst>
              <a:ext uri="{FF2B5EF4-FFF2-40B4-BE49-F238E27FC236}">
                <a16:creationId xmlns:a16="http://schemas.microsoft.com/office/drawing/2014/main" id="{8999B82A-4D21-F84B-BD22-488843589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>
                <a:ea typeface="ＭＳ Ｐゴシック" panose="020B0600070205080204" pitchFamily="34" charset="-128"/>
              </a:rPr>
              <a:t>N conductors in the free space. The conductor N is the return conductor.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1A9592-FDAF-9F24-ED3C-5186C291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hamp h">
            <a:extLst>
              <a:ext uri="{FF2B5EF4-FFF2-40B4-BE49-F238E27FC236}">
                <a16:creationId xmlns:a16="http://schemas.microsoft.com/office/drawing/2014/main" id="{28EC12BE-8BB7-3649-9735-75DC9D07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90763"/>
            <a:ext cx="601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>
            <a:extLst>
              <a:ext uri="{FF2B5EF4-FFF2-40B4-BE49-F238E27FC236}">
                <a16:creationId xmlns:a16="http://schemas.microsoft.com/office/drawing/2014/main" id="{207BD70B-6B72-1F4D-9ECE-717FE3705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Magnetic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field</a:t>
            </a:r>
            <a:r>
              <a:rPr lang="fr-CH" altLang="en-US" sz="2400" dirty="0">
                <a:ea typeface="ＭＳ Ｐゴシック" panose="020B0600070205080204" pitchFamily="34" charset="-128"/>
              </a:rPr>
              <a:t> distribution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around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conductors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DFB79-A738-8379-A075-2188FB42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multicond+flux">
            <a:extLst>
              <a:ext uri="{FF2B5EF4-FFF2-40B4-BE49-F238E27FC236}">
                <a16:creationId xmlns:a16="http://schemas.microsoft.com/office/drawing/2014/main" id="{B775A275-36CF-EA45-AFCF-E0F15A72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952750"/>
            <a:ext cx="6699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51" name="Freeform 7">
            <a:extLst>
              <a:ext uri="{FF2B5EF4-FFF2-40B4-BE49-F238E27FC236}">
                <a16:creationId xmlns:a16="http://schemas.microsoft.com/office/drawing/2014/main" id="{244B39A2-D4FE-D94D-AF8A-BF421FFB2453}"/>
              </a:ext>
            </a:extLst>
          </p:cNvPr>
          <p:cNvSpPr>
            <a:spLocks/>
          </p:cNvSpPr>
          <p:nvPr/>
        </p:nvSpPr>
        <p:spPr bwMode="auto">
          <a:xfrm>
            <a:off x="5065713" y="4824413"/>
            <a:ext cx="1706562" cy="863600"/>
          </a:xfrm>
          <a:custGeom>
            <a:avLst/>
            <a:gdLst>
              <a:gd name="T0" fmla="*/ 2147483646 w 1075"/>
              <a:gd name="T1" fmla="*/ 0 h 544"/>
              <a:gd name="T2" fmla="*/ 2147483646 w 1075"/>
              <a:gd name="T3" fmla="*/ 2147483646 h 544"/>
              <a:gd name="T4" fmla="*/ 2147483646 w 1075"/>
              <a:gd name="T5" fmla="*/ 2147483646 h 544"/>
              <a:gd name="T6" fmla="*/ 2147483646 w 1075"/>
              <a:gd name="T7" fmla="*/ 2147483646 h 544"/>
              <a:gd name="T8" fmla="*/ 2147483646 w 1075"/>
              <a:gd name="T9" fmla="*/ 2147483646 h 544"/>
              <a:gd name="T10" fmla="*/ 2147483646 w 1075"/>
              <a:gd name="T11" fmla="*/ 2147483646 h 544"/>
              <a:gd name="T12" fmla="*/ 2147483646 w 1075"/>
              <a:gd name="T13" fmla="*/ 2147483646 h 544"/>
              <a:gd name="T14" fmla="*/ 2147483646 w 1075"/>
              <a:gd name="T15" fmla="*/ 2147483646 h 544"/>
              <a:gd name="T16" fmla="*/ 2147483646 w 1075"/>
              <a:gd name="T17" fmla="*/ 2147483646 h 544"/>
              <a:gd name="T18" fmla="*/ 2147483646 w 1075"/>
              <a:gd name="T19" fmla="*/ 2147483646 h 544"/>
              <a:gd name="T20" fmla="*/ 2147483646 w 1075"/>
              <a:gd name="T21" fmla="*/ 2147483646 h 544"/>
              <a:gd name="T22" fmla="*/ 2147483646 w 1075"/>
              <a:gd name="T23" fmla="*/ 2147483646 h 544"/>
              <a:gd name="T24" fmla="*/ 2147483646 w 1075"/>
              <a:gd name="T25" fmla="*/ 2147483646 h 544"/>
              <a:gd name="T26" fmla="*/ 2147483646 w 1075"/>
              <a:gd name="T27" fmla="*/ 2147483646 h 544"/>
              <a:gd name="T28" fmla="*/ 2147483646 w 1075"/>
              <a:gd name="T29" fmla="*/ 2147483646 h 544"/>
              <a:gd name="T30" fmla="*/ 2147483646 w 1075"/>
              <a:gd name="T31" fmla="*/ 2147483646 h 544"/>
              <a:gd name="T32" fmla="*/ 2147483646 w 1075"/>
              <a:gd name="T33" fmla="*/ 2147483646 h 544"/>
              <a:gd name="T34" fmla="*/ 2147483646 w 1075"/>
              <a:gd name="T35" fmla="*/ 2147483646 h 544"/>
              <a:gd name="T36" fmla="*/ 2147483646 w 1075"/>
              <a:gd name="T37" fmla="*/ 2147483646 h 544"/>
              <a:gd name="T38" fmla="*/ 2147483646 w 1075"/>
              <a:gd name="T39" fmla="*/ 2147483646 h 5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75"/>
              <a:gd name="T61" fmla="*/ 0 h 544"/>
              <a:gd name="T62" fmla="*/ 1075 w 1075"/>
              <a:gd name="T63" fmla="*/ 544 h 5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75" h="544">
                <a:moveTo>
                  <a:pt x="1075" y="0"/>
                </a:moveTo>
                <a:cubicBezTo>
                  <a:pt x="1051" y="37"/>
                  <a:pt x="1028" y="75"/>
                  <a:pt x="1003" y="105"/>
                </a:cubicBezTo>
                <a:cubicBezTo>
                  <a:pt x="978" y="135"/>
                  <a:pt x="955" y="157"/>
                  <a:pt x="922" y="183"/>
                </a:cubicBezTo>
                <a:cubicBezTo>
                  <a:pt x="889" y="209"/>
                  <a:pt x="853" y="241"/>
                  <a:pt x="808" y="264"/>
                </a:cubicBezTo>
                <a:cubicBezTo>
                  <a:pt x="763" y="287"/>
                  <a:pt x="708" y="310"/>
                  <a:pt x="652" y="321"/>
                </a:cubicBezTo>
                <a:cubicBezTo>
                  <a:pt x="596" y="332"/>
                  <a:pt x="519" y="332"/>
                  <a:pt x="469" y="330"/>
                </a:cubicBezTo>
                <a:cubicBezTo>
                  <a:pt x="419" y="328"/>
                  <a:pt x="384" y="318"/>
                  <a:pt x="349" y="309"/>
                </a:cubicBezTo>
                <a:cubicBezTo>
                  <a:pt x="314" y="300"/>
                  <a:pt x="287" y="288"/>
                  <a:pt x="259" y="276"/>
                </a:cubicBezTo>
                <a:cubicBezTo>
                  <a:pt x="231" y="264"/>
                  <a:pt x="201" y="246"/>
                  <a:pt x="181" y="234"/>
                </a:cubicBezTo>
                <a:cubicBezTo>
                  <a:pt x="161" y="222"/>
                  <a:pt x="150" y="204"/>
                  <a:pt x="139" y="204"/>
                </a:cubicBezTo>
                <a:cubicBezTo>
                  <a:pt x="128" y="204"/>
                  <a:pt x="135" y="204"/>
                  <a:pt x="112" y="231"/>
                </a:cubicBezTo>
                <a:cubicBezTo>
                  <a:pt x="89" y="258"/>
                  <a:pt x="8" y="334"/>
                  <a:pt x="4" y="366"/>
                </a:cubicBezTo>
                <a:cubicBezTo>
                  <a:pt x="0" y="398"/>
                  <a:pt x="60" y="409"/>
                  <a:pt x="88" y="426"/>
                </a:cubicBezTo>
                <a:cubicBezTo>
                  <a:pt x="116" y="443"/>
                  <a:pt x="138" y="456"/>
                  <a:pt x="172" y="471"/>
                </a:cubicBezTo>
                <a:cubicBezTo>
                  <a:pt x="206" y="486"/>
                  <a:pt x="250" y="505"/>
                  <a:pt x="295" y="516"/>
                </a:cubicBezTo>
                <a:cubicBezTo>
                  <a:pt x="340" y="527"/>
                  <a:pt x="397" y="536"/>
                  <a:pt x="445" y="540"/>
                </a:cubicBezTo>
                <a:cubicBezTo>
                  <a:pt x="493" y="544"/>
                  <a:pt x="542" y="544"/>
                  <a:pt x="583" y="543"/>
                </a:cubicBezTo>
                <a:cubicBezTo>
                  <a:pt x="624" y="542"/>
                  <a:pt x="663" y="536"/>
                  <a:pt x="694" y="531"/>
                </a:cubicBezTo>
                <a:cubicBezTo>
                  <a:pt x="725" y="526"/>
                  <a:pt x="753" y="517"/>
                  <a:pt x="769" y="513"/>
                </a:cubicBezTo>
                <a:cubicBezTo>
                  <a:pt x="785" y="509"/>
                  <a:pt x="787" y="508"/>
                  <a:pt x="790" y="50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60552" name="Rectangle 8">
            <a:extLst>
              <a:ext uri="{FF2B5EF4-FFF2-40B4-BE49-F238E27FC236}">
                <a16:creationId xmlns:a16="http://schemas.microsoft.com/office/drawing/2014/main" id="{1354C5E0-344E-5B4A-A143-1C1B1932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826000"/>
            <a:ext cx="774700" cy="78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0553" name="Text Box 9">
            <a:extLst>
              <a:ext uri="{FF2B5EF4-FFF2-40B4-BE49-F238E27FC236}">
                <a16:creationId xmlns:a16="http://schemas.microsoft.com/office/drawing/2014/main" id="{CCB410B1-4B04-CC4B-AA4B-63DA6CE9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053013"/>
            <a:ext cx="13366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H" altLang="en-US" sz="1800">
                <a:solidFill>
                  <a:srgbClr val="FF3300"/>
                </a:solidFill>
                <a:latin typeface="Arial" panose="020B0604020202020204" pitchFamily="34" charset="0"/>
              </a:rPr>
              <a:t>Integration </a:t>
            </a:r>
          </a:p>
          <a:p>
            <a:pPr algn="ctr"/>
            <a:r>
              <a:rPr lang="fr-CH" altLang="en-US" sz="1800">
                <a:solidFill>
                  <a:srgbClr val="FF3300"/>
                </a:solidFill>
                <a:latin typeface="Arial" panose="020B0604020202020204" pitchFamily="34" charset="0"/>
              </a:rPr>
              <a:t>contour</a:t>
            </a:r>
            <a:endParaRPr lang="en-US" altLang="en-US" sz="1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60554" name="Line 10">
            <a:extLst>
              <a:ext uri="{FF2B5EF4-FFF2-40B4-BE49-F238E27FC236}">
                <a16:creationId xmlns:a16="http://schemas.microsoft.com/office/drawing/2014/main" id="{79AA0BFC-E26A-CB47-9B7C-6BF76DC945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85900" y="5232400"/>
            <a:ext cx="1054100" cy="127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60555" name="Freeform 11">
            <a:extLst>
              <a:ext uri="{FF2B5EF4-FFF2-40B4-BE49-F238E27FC236}">
                <a16:creationId xmlns:a16="http://schemas.microsoft.com/office/drawing/2014/main" id="{D2387719-98BE-8E4B-8E66-E55D5445292B}"/>
              </a:ext>
            </a:extLst>
          </p:cNvPr>
          <p:cNvSpPr>
            <a:spLocks/>
          </p:cNvSpPr>
          <p:nvPr/>
        </p:nvSpPr>
        <p:spPr bwMode="auto">
          <a:xfrm>
            <a:off x="1498600" y="5397500"/>
            <a:ext cx="4152900" cy="1271588"/>
          </a:xfrm>
          <a:custGeom>
            <a:avLst/>
            <a:gdLst>
              <a:gd name="T0" fmla="*/ 2147483646 w 2616"/>
              <a:gd name="T1" fmla="*/ 0 h 801"/>
              <a:gd name="T2" fmla="*/ 2147483646 w 2616"/>
              <a:gd name="T3" fmla="*/ 2147483646 h 801"/>
              <a:gd name="T4" fmla="*/ 2147483646 w 2616"/>
              <a:gd name="T5" fmla="*/ 2147483646 h 801"/>
              <a:gd name="T6" fmla="*/ 2147483646 w 2616"/>
              <a:gd name="T7" fmla="*/ 2147483646 h 801"/>
              <a:gd name="T8" fmla="*/ 2147483646 w 2616"/>
              <a:gd name="T9" fmla="*/ 2147483646 h 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6"/>
              <a:gd name="T16" fmla="*/ 0 h 801"/>
              <a:gd name="T17" fmla="*/ 2616 w 2616"/>
              <a:gd name="T18" fmla="*/ 801 h 8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6" h="801">
                <a:moveTo>
                  <a:pt x="8" y="0"/>
                </a:moveTo>
                <a:cubicBezTo>
                  <a:pt x="4" y="214"/>
                  <a:pt x="0" y="428"/>
                  <a:pt x="224" y="560"/>
                </a:cubicBezTo>
                <a:cubicBezTo>
                  <a:pt x="448" y="692"/>
                  <a:pt x="997" y="801"/>
                  <a:pt x="1352" y="792"/>
                </a:cubicBezTo>
                <a:cubicBezTo>
                  <a:pt x="1707" y="783"/>
                  <a:pt x="2141" y="605"/>
                  <a:pt x="2352" y="504"/>
                </a:cubicBezTo>
                <a:cubicBezTo>
                  <a:pt x="2563" y="403"/>
                  <a:pt x="2589" y="293"/>
                  <a:pt x="2616" y="184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36872" name="Object 12">
            <a:extLst>
              <a:ext uri="{FF2B5EF4-FFF2-40B4-BE49-F238E27FC236}">
                <a16:creationId xmlns:a16="http://schemas.microsoft.com/office/drawing/2014/main" id="{43A9CA66-5B94-A641-85FB-8B8B006BC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72933"/>
              </p:ext>
            </p:extLst>
          </p:nvPr>
        </p:nvGraphicFramePr>
        <p:xfrm>
          <a:off x="6934200" y="2167335"/>
          <a:ext cx="944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04600" imgH="5562600" progId="Equation.3">
                  <p:embed/>
                </p:oleObj>
              </mc:Choice>
              <mc:Fallback>
                <p:oleObj name="Equation" r:id="rId4" imgW="11404600" imgH="5562600" progId="Equation.3">
                  <p:embed/>
                  <p:pic>
                    <p:nvPicPr>
                      <p:cNvPr id="36872" name="Object 12">
                        <a:extLst>
                          <a:ext uri="{FF2B5EF4-FFF2-40B4-BE49-F238E27FC236}">
                            <a16:creationId xmlns:a16="http://schemas.microsoft.com/office/drawing/2014/main" id="{43A9CA66-5B94-A641-85FB-8B8B006BC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67335"/>
                        <a:ext cx="9445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4">
            <a:extLst>
              <a:ext uri="{FF2B5EF4-FFF2-40B4-BE49-F238E27FC236}">
                <a16:creationId xmlns:a16="http://schemas.microsoft.com/office/drawing/2014/main" id="{9222C7EA-59E1-8C40-B9D4-182E34108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Assume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that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currents</a:t>
            </a:r>
            <a:r>
              <a:rPr lang="fr-CH" altLang="en-US" sz="2400" dirty="0">
                <a:ea typeface="ＭＳ Ｐゴシック" panose="020B0600070205080204" pitchFamily="34" charset="-128"/>
              </a:rPr>
              <a:t> are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concentrated</a:t>
            </a:r>
            <a:r>
              <a:rPr lang="fr-CH" altLang="en-US" sz="2400" dirty="0">
                <a:ea typeface="ＭＳ Ｐゴシック" panose="020B0600070205080204" pitchFamily="34" charset="-128"/>
              </a:rPr>
              <a:t> on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conductors</a:t>
            </a:r>
            <a:r>
              <a:rPr lang="fr-CH" altLang="en-US" sz="2400" dirty="0">
                <a:ea typeface="ＭＳ Ｐゴシック" panose="020B0600070205080204" pitchFamily="34" charset="-128"/>
              </a:rPr>
              <a:t>’ surface. Let us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calculate</a:t>
            </a:r>
            <a:r>
              <a:rPr lang="fr-CH" altLang="en-US" sz="2400" dirty="0">
                <a:ea typeface="ＭＳ Ｐゴシック" panose="020B0600070205080204" pitchFamily="34" charset="-128"/>
              </a:rPr>
              <a:t> as an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example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mutual</a:t>
            </a:r>
            <a:r>
              <a:rPr lang="fr-CH" altLang="en-US" sz="2400" dirty="0">
                <a:ea typeface="ＭＳ Ｐゴシック" panose="020B0600070205080204" pitchFamily="34" charset="-128"/>
              </a:rPr>
              <a:t> inductance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between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conductors</a:t>
            </a:r>
            <a:r>
              <a:rPr lang="fr-CH" altLang="en-US" sz="2400" dirty="0">
                <a:ea typeface="ＭＳ Ｐゴシック" panose="020B0600070205080204" pitchFamily="34" charset="-128"/>
              </a:rPr>
              <a:t> 2 and 3. To do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this</a:t>
            </a:r>
            <a:r>
              <a:rPr lang="fr-CH" altLang="en-US" sz="2400" dirty="0">
                <a:ea typeface="ＭＳ Ｐゴシック" panose="020B0600070205080204" pitchFamily="34" charset="-128"/>
              </a:rPr>
              <a:t>,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we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will</a:t>
            </a:r>
            <a:r>
              <a:rPr lang="fr-CH" altLang="en-US" sz="2400" dirty="0">
                <a:ea typeface="ＭＳ Ｐゴシック" panose="020B0600070205080204" pitchFamily="34" charset="-128"/>
              </a:rPr>
              <a:t> first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determine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magnetic</a:t>
            </a:r>
            <a:r>
              <a:rPr lang="fr-CH" altLang="en-US" sz="2400" dirty="0">
                <a:ea typeface="ＭＳ Ｐゴシック" panose="020B0600070205080204" pitchFamily="34" charset="-128"/>
              </a:rPr>
              <a:t> flux               due to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current</a:t>
            </a:r>
            <a:r>
              <a:rPr lang="fr-CH" altLang="en-US" sz="2400" dirty="0">
                <a:ea typeface="ＭＳ Ｐゴシック" panose="020B0600070205080204" pitchFamily="34" charset="-128"/>
              </a:rPr>
              <a:t> i</a:t>
            </a:r>
            <a:r>
              <a:rPr lang="fr-CH" altLang="en-US" sz="2400" baseline="-20000" dirty="0">
                <a:ea typeface="ＭＳ Ｐゴシック" panose="020B0600070205080204" pitchFamily="34" charset="-128"/>
              </a:rPr>
              <a:t>2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through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circuit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formed</a:t>
            </a:r>
            <a:r>
              <a:rPr lang="fr-CH" altLang="en-US" sz="2400" dirty="0">
                <a:ea typeface="ＭＳ Ｐゴシック" panose="020B0600070205080204" pitchFamily="34" charset="-128"/>
              </a:rPr>
              <a:t> by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</a:t>
            </a:r>
            <a:r>
              <a:rPr lang="fr-CH" altLang="en-US" sz="2400" dirty="0">
                <a:ea typeface="ＭＳ Ｐゴシック" panose="020B0600070205080204" pitchFamily="34" charset="-128"/>
              </a:rPr>
              <a:t> 3 and the return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</a:t>
            </a:r>
            <a:r>
              <a:rPr lang="fr-CH" altLang="en-US" sz="2400" dirty="0">
                <a:ea typeface="ＭＳ Ｐゴシック" panose="020B0600070205080204" pitchFamily="34" charset="-128"/>
              </a:rPr>
              <a:t> n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7B27-FE7C-8B50-6551-44C527A2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52" grpId="0" animBg="1"/>
      <p:bldP spid="12605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multicond+flux">
            <a:extLst>
              <a:ext uri="{FF2B5EF4-FFF2-40B4-BE49-F238E27FC236}">
                <a16:creationId xmlns:a16="http://schemas.microsoft.com/office/drawing/2014/main" id="{C6B0367D-7986-6A4C-AF4B-F8D99C5F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822450"/>
            <a:ext cx="6699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reeform 6">
            <a:extLst>
              <a:ext uri="{FF2B5EF4-FFF2-40B4-BE49-F238E27FC236}">
                <a16:creationId xmlns:a16="http://schemas.microsoft.com/office/drawing/2014/main" id="{EEB167C5-8CAC-7247-9366-609949B49F62}"/>
              </a:ext>
            </a:extLst>
          </p:cNvPr>
          <p:cNvSpPr>
            <a:spLocks/>
          </p:cNvSpPr>
          <p:nvPr/>
        </p:nvSpPr>
        <p:spPr bwMode="auto">
          <a:xfrm>
            <a:off x="5065713" y="3694113"/>
            <a:ext cx="1706562" cy="863600"/>
          </a:xfrm>
          <a:custGeom>
            <a:avLst/>
            <a:gdLst>
              <a:gd name="T0" fmla="*/ 2147483646 w 1075"/>
              <a:gd name="T1" fmla="*/ 0 h 544"/>
              <a:gd name="T2" fmla="*/ 2147483646 w 1075"/>
              <a:gd name="T3" fmla="*/ 2147483646 h 544"/>
              <a:gd name="T4" fmla="*/ 2147483646 w 1075"/>
              <a:gd name="T5" fmla="*/ 2147483646 h 544"/>
              <a:gd name="T6" fmla="*/ 2147483646 w 1075"/>
              <a:gd name="T7" fmla="*/ 2147483646 h 544"/>
              <a:gd name="T8" fmla="*/ 2147483646 w 1075"/>
              <a:gd name="T9" fmla="*/ 2147483646 h 544"/>
              <a:gd name="T10" fmla="*/ 2147483646 w 1075"/>
              <a:gd name="T11" fmla="*/ 2147483646 h 544"/>
              <a:gd name="T12" fmla="*/ 2147483646 w 1075"/>
              <a:gd name="T13" fmla="*/ 2147483646 h 544"/>
              <a:gd name="T14" fmla="*/ 2147483646 w 1075"/>
              <a:gd name="T15" fmla="*/ 2147483646 h 544"/>
              <a:gd name="T16" fmla="*/ 2147483646 w 1075"/>
              <a:gd name="T17" fmla="*/ 2147483646 h 544"/>
              <a:gd name="T18" fmla="*/ 2147483646 w 1075"/>
              <a:gd name="T19" fmla="*/ 2147483646 h 544"/>
              <a:gd name="T20" fmla="*/ 2147483646 w 1075"/>
              <a:gd name="T21" fmla="*/ 2147483646 h 544"/>
              <a:gd name="T22" fmla="*/ 2147483646 w 1075"/>
              <a:gd name="T23" fmla="*/ 2147483646 h 544"/>
              <a:gd name="T24" fmla="*/ 2147483646 w 1075"/>
              <a:gd name="T25" fmla="*/ 2147483646 h 544"/>
              <a:gd name="T26" fmla="*/ 2147483646 w 1075"/>
              <a:gd name="T27" fmla="*/ 2147483646 h 544"/>
              <a:gd name="T28" fmla="*/ 2147483646 w 1075"/>
              <a:gd name="T29" fmla="*/ 2147483646 h 544"/>
              <a:gd name="T30" fmla="*/ 2147483646 w 1075"/>
              <a:gd name="T31" fmla="*/ 2147483646 h 544"/>
              <a:gd name="T32" fmla="*/ 2147483646 w 1075"/>
              <a:gd name="T33" fmla="*/ 2147483646 h 544"/>
              <a:gd name="T34" fmla="*/ 2147483646 w 1075"/>
              <a:gd name="T35" fmla="*/ 2147483646 h 544"/>
              <a:gd name="T36" fmla="*/ 2147483646 w 1075"/>
              <a:gd name="T37" fmla="*/ 2147483646 h 544"/>
              <a:gd name="T38" fmla="*/ 2147483646 w 1075"/>
              <a:gd name="T39" fmla="*/ 2147483646 h 5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75"/>
              <a:gd name="T61" fmla="*/ 0 h 544"/>
              <a:gd name="T62" fmla="*/ 1075 w 1075"/>
              <a:gd name="T63" fmla="*/ 544 h 5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75" h="544">
                <a:moveTo>
                  <a:pt x="1075" y="0"/>
                </a:moveTo>
                <a:cubicBezTo>
                  <a:pt x="1051" y="37"/>
                  <a:pt x="1028" y="75"/>
                  <a:pt x="1003" y="105"/>
                </a:cubicBezTo>
                <a:cubicBezTo>
                  <a:pt x="978" y="135"/>
                  <a:pt x="955" y="157"/>
                  <a:pt x="922" y="183"/>
                </a:cubicBezTo>
                <a:cubicBezTo>
                  <a:pt x="889" y="209"/>
                  <a:pt x="853" y="241"/>
                  <a:pt x="808" y="264"/>
                </a:cubicBezTo>
                <a:cubicBezTo>
                  <a:pt x="763" y="287"/>
                  <a:pt x="708" y="310"/>
                  <a:pt x="652" y="321"/>
                </a:cubicBezTo>
                <a:cubicBezTo>
                  <a:pt x="596" y="332"/>
                  <a:pt x="519" y="332"/>
                  <a:pt x="469" y="330"/>
                </a:cubicBezTo>
                <a:cubicBezTo>
                  <a:pt x="419" y="328"/>
                  <a:pt x="384" y="318"/>
                  <a:pt x="349" y="309"/>
                </a:cubicBezTo>
                <a:cubicBezTo>
                  <a:pt x="314" y="300"/>
                  <a:pt x="287" y="288"/>
                  <a:pt x="259" y="276"/>
                </a:cubicBezTo>
                <a:cubicBezTo>
                  <a:pt x="231" y="264"/>
                  <a:pt x="201" y="246"/>
                  <a:pt x="181" y="234"/>
                </a:cubicBezTo>
                <a:cubicBezTo>
                  <a:pt x="161" y="222"/>
                  <a:pt x="150" y="204"/>
                  <a:pt x="139" y="204"/>
                </a:cubicBezTo>
                <a:cubicBezTo>
                  <a:pt x="128" y="204"/>
                  <a:pt x="135" y="204"/>
                  <a:pt x="112" y="231"/>
                </a:cubicBezTo>
                <a:cubicBezTo>
                  <a:pt x="89" y="258"/>
                  <a:pt x="8" y="334"/>
                  <a:pt x="4" y="366"/>
                </a:cubicBezTo>
                <a:cubicBezTo>
                  <a:pt x="0" y="398"/>
                  <a:pt x="60" y="409"/>
                  <a:pt x="88" y="426"/>
                </a:cubicBezTo>
                <a:cubicBezTo>
                  <a:pt x="116" y="443"/>
                  <a:pt x="138" y="456"/>
                  <a:pt x="172" y="471"/>
                </a:cubicBezTo>
                <a:cubicBezTo>
                  <a:pt x="206" y="486"/>
                  <a:pt x="250" y="505"/>
                  <a:pt x="295" y="516"/>
                </a:cubicBezTo>
                <a:cubicBezTo>
                  <a:pt x="340" y="527"/>
                  <a:pt x="397" y="536"/>
                  <a:pt x="445" y="540"/>
                </a:cubicBezTo>
                <a:cubicBezTo>
                  <a:pt x="493" y="544"/>
                  <a:pt x="542" y="544"/>
                  <a:pt x="583" y="543"/>
                </a:cubicBezTo>
                <a:cubicBezTo>
                  <a:pt x="624" y="542"/>
                  <a:pt x="663" y="536"/>
                  <a:pt x="694" y="531"/>
                </a:cubicBezTo>
                <a:cubicBezTo>
                  <a:pt x="725" y="526"/>
                  <a:pt x="753" y="517"/>
                  <a:pt x="769" y="513"/>
                </a:cubicBezTo>
                <a:cubicBezTo>
                  <a:pt x="785" y="509"/>
                  <a:pt x="787" y="508"/>
                  <a:pt x="790" y="50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E15B5F18-2017-D649-AB44-3F8771CB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695700"/>
            <a:ext cx="774700" cy="78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7" name="Object 11">
            <a:extLst>
              <a:ext uri="{FF2B5EF4-FFF2-40B4-BE49-F238E27FC236}">
                <a16:creationId xmlns:a16="http://schemas.microsoft.com/office/drawing/2014/main" id="{ADA12F94-8E46-D048-AF56-845BE8E9A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850" y="5373688"/>
          <a:ext cx="52292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195200" imgH="12001500" progId="Equation.3">
                  <p:embed/>
                </p:oleObj>
              </mc:Choice>
              <mc:Fallback>
                <p:oleObj name="Equation" r:id="rId4" imgW="63195200" imgH="12001500" progId="Equation.3">
                  <p:embed/>
                  <p:pic>
                    <p:nvPicPr>
                      <p:cNvPr id="38917" name="Object 11">
                        <a:extLst>
                          <a:ext uri="{FF2B5EF4-FFF2-40B4-BE49-F238E27FC236}">
                            <a16:creationId xmlns:a16="http://schemas.microsoft.com/office/drawing/2014/main" id="{ADA12F94-8E46-D048-AF56-845BE8E9A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5373688"/>
                        <a:ext cx="52292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17">
            <a:extLst>
              <a:ext uri="{FF2B5EF4-FFF2-40B4-BE49-F238E27FC236}">
                <a16:creationId xmlns:a16="http://schemas.microsoft.com/office/drawing/2014/main" id="{66D24C22-79B9-F34C-A3D4-2EC03B3AE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This flux has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two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terms</a:t>
            </a:r>
            <a:r>
              <a:rPr lang="fr-CH" altLang="en-US" sz="2400" dirty="0">
                <a:ea typeface="ＭＳ Ｐゴシック" panose="020B0600070205080204" pitchFamily="34" charset="-128"/>
              </a:rPr>
              <a:t>: first the contribution of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current</a:t>
            </a:r>
            <a:r>
              <a:rPr lang="fr-CH" altLang="en-US" sz="2400" dirty="0">
                <a:ea typeface="ＭＳ Ｐゴシック" panose="020B0600070205080204" pitchFamily="34" charset="-128"/>
              </a:rPr>
              <a:t> i</a:t>
            </a:r>
            <a:r>
              <a:rPr lang="fr-CH" altLang="en-US" sz="2400" baseline="-20000" dirty="0">
                <a:ea typeface="ＭＳ Ｐゴシック" panose="020B0600070205080204" pitchFamily="34" charset="-128"/>
              </a:rPr>
              <a:t>2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flowing</a:t>
            </a:r>
            <a:r>
              <a:rPr lang="fr-CH" altLang="en-US" sz="2400" dirty="0">
                <a:ea typeface="ＭＳ Ｐゴシック" panose="020B0600070205080204" pitchFamily="34" charset="-128"/>
              </a:rPr>
              <a:t> in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</a:t>
            </a:r>
            <a:r>
              <a:rPr lang="fr-CH" altLang="en-US" sz="2400" dirty="0">
                <a:ea typeface="ＭＳ Ｐゴシック" panose="020B0600070205080204" pitchFamily="34" charset="-128"/>
              </a:rPr>
              <a:t> 2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70CEAF-9FD2-4CF2-4159-81D802031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multicond+flux">
            <a:extLst>
              <a:ext uri="{FF2B5EF4-FFF2-40B4-BE49-F238E27FC236}">
                <a16:creationId xmlns:a16="http://schemas.microsoft.com/office/drawing/2014/main" id="{7166E013-C0C8-D441-B487-429C4088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479550"/>
            <a:ext cx="6699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>
            <a:extLst>
              <a:ext uri="{FF2B5EF4-FFF2-40B4-BE49-F238E27FC236}">
                <a16:creationId xmlns:a16="http://schemas.microsoft.com/office/drawing/2014/main" id="{FBFA2F45-8BD2-3747-B42F-FE52202F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352800"/>
            <a:ext cx="774700" cy="78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4" name="Object 9">
            <a:extLst>
              <a:ext uri="{FF2B5EF4-FFF2-40B4-BE49-F238E27FC236}">
                <a16:creationId xmlns:a16="http://schemas.microsoft.com/office/drawing/2014/main" id="{E169759F-92F1-C94E-8708-FC74C0249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5259388"/>
          <a:ext cx="52276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195200" imgH="12001500" progId="Equation.3">
                  <p:embed/>
                </p:oleObj>
              </mc:Choice>
              <mc:Fallback>
                <p:oleObj name="Equation" r:id="rId4" imgW="63195200" imgH="12001500" progId="Equation.3">
                  <p:embed/>
                  <p:pic>
                    <p:nvPicPr>
                      <p:cNvPr id="40964" name="Object 9">
                        <a:extLst>
                          <a:ext uri="{FF2B5EF4-FFF2-40B4-BE49-F238E27FC236}">
                            <a16:creationId xmlns:a16="http://schemas.microsoft.com/office/drawing/2014/main" id="{E169759F-92F1-C94E-8708-FC74C0249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59388"/>
                        <a:ext cx="52276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10">
            <a:extLst>
              <a:ext uri="{FF2B5EF4-FFF2-40B4-BE49-F238E27FC236}">
                <a16:creationId xmlns:a16="http://schemas.microsoft.com/office/drawing/2014/main" id="{74CA64C1-55FB-D246-B948-4A093A31A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352800"/>
            <a:ext cx="444500" cy="787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0966" name="Rectangle 12">
            <a:extLst>
              <a:ext uri="{FF2B5EF4-FFF2-40B4-BE49-F238E27FC236}">
                <a16:creationId xmlns:a16="http://schemas.microsoft.com/office/drawing/2014/main" id="{026C7B7A-EFB3-ED44-8C35-0527D945B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And the second the contribution  of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current</a:t>
            </a:r>
            <a:r>
              <a:rPr lang="fr-CH" altLang="en-US" sz="2400" dirty="0">
                <a:ea typeface="ＭＳ Ｐゴシック" panose="020B0600070205080204" pitchFamily="34" charset="-128"/>
              </a:rPr>
              <a:t> i</a:t>
            </a:r>
            <a:r>
              <a:rPr lang="fr-CH" altLang="en-US" sz="2400" baseline="-20000" dirty="0">
                <a:ea typeface="ＭＳ Ｐゴシック" panose="020B0600070205080204" pitchFamily="34" charset="-128"/>
              </a:rPr>
              <a:t>2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returning</a:t>
            </a:r>
            <a:r>
              <a:rPr lang="fr-CH" altLang="en-US" sz="2400" dirty="0">
                <a:ea typeface="ＭＳ Ｐゴシック" panose="020B0600070205080204" pitchFamily="34" charset="-128"/>
              </a:rPr>
              <a:t> in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conductor</a:t>
            </a:r>
            <a:r>
              <a:rPr lang="fr-CH" altLang="en-US" sz="2400" dirty="0">
                <a:ea typeface="ＭＳ Ｐゴシック" panose="020B0600070205080204" pitchFamily="34" charset="-128"/>
              </a:rPr>
              <a:t> n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89DEB7-D139-3D2C-E618-4BCE01B7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8">
            <a:extLst>
              <a:ext uri="{FF2B5EF4-FFF2-40B4-BE49-F238E27FC236}">
                <a16:creationId xmlns:a16="http://schemas.microsoft.com/office/drawing/2014/main" id="{4A04EDCA-780A-F54F-BD24-5F7578820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8788" y="3833813"/>
          <a:ext cx="4041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856900" imgH="10528300" progId="Equation.3">
                  <p:embed/>
                </p:oleObj>
              </mc:Choice>
              <mc:Fallback>
                <p:oleObj name="Equation" r:id="rId3" imgW="48856900" imgH="10528300" progId="Equation.3">
                  <p:embed/>
                  <p:pic>
                    <p:nvPicPr>
                      <p:cNvPr id="43010" name="Object 8">
                        <a:extLst>
                          <a:ext uri="{FF2B5EF4-FFF2-40B4-BE49-F238E27FC236}">
                            <a16:creationId xmlns:a16="http://schemas.microsoft.com/office/drawing/2014/main" id="{4A04EDCA-780A-F54F-BD24-5F7578820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3833813"/>
                        <a:ext cx="40417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10">
            <a:extLst>
              <a:ext uri="{FF2B5EF4-FFF2-40B4-BE49-F238E27FC236}">
                <a16:creationId xmlns:a16="http://schemas.microsoft.com/office/drawing/2014/main" id="{99B7A047-6DFA-6643-A922-81FBD4D08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1270000"/>
            <a:ext cx="7696200" cy="5181600"/>
          </a:xfrm>
          <a:noFill/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The total flux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is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then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given</a:t>
            </a:r>
            <a:r>
              <a:rPr lang="fr-CH" altLang="en-US" sz="2400" dirty="0">
                <a:ea typeface="ＭＳ Ｐゴシック" panose="020B0600070205080204" pitchFamily="34" charset="-128"/>
              </a:rPr>
              <a:t> by</a:t>
            </a: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And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therefore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mutual</a:t>
            </a:r>
            <a:r>
              <a:rPr lang="fr-CH" altLang="en-US" sz="2400" dirty="0">
                <a:ea typeface="ＭＳ Ｐゴシック" panose="020B0600070205080204" pitchFamily="34" charset="-128"/>
              </a:rPr>
              <a:t> inductance per unit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length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3012" name="Object 11">
            <a:extLst>
              <a:ext uri="{FF2B5EF4-FFF2-40B4-BE49-F238E27FC236}">
                <a16:creationId xmlns:a16="http://schemas.microsoft.com/office/drawing/2014/main" id="{FA3DB763-42C4-C049-A635-7C912B1DD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1113" y="2105025"/>
          <a:ext cx="59563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970900" imgH="9944100" progId="Equation.3">
                  <p:embed/>
                </p:oleObj>
              </mc:Choice>
              <mc:Fallback>
                <p:oleObj name="Equation" r:id="rId5" imgW="71970900" imgH="9944100" progId="Equation.3">
                  <p:embed/>
                  <p:pic>
                    <p:nvPicPr>
                      <p:cNvPr id="43012" name="Object 11">
                        <a:extLst>
                          <a:ext uri="{FF2B5EF4-FFF2-40B4-BE49-F238E27FC236}">
                            <a16:creationId xmlns:a16="http://schemas.microsoft.com/office/drawing/2014/main" id="{FA3DB763-42C4-C049-A635-7C912B1DD0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105025"/>
                        <a:ext cx="59563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B70FB68-9920-6D8C-337B-EF616FFA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Example: N-conductor line in free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>
            <a:extLst>
              <a:ext uri="{FF2B5EF4-FFF2-40B4-BE49-F238E27FC236}">
                <a16:creationId xmlns:a16="http://schemas.microsoft.com/office/drawing/2014/main" id="{28555B60-44A2-384D-94C9-AD556F4B2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per-unit-length capacitance matrix is the dual of the inductance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Providing a relationship between the per-unit-length charge on each conductor and the wire voltages (with respect to the reference):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Unfortunately, unlike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L’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matrix, the individual elements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C’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cannot be written simply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Due to the charge on one conductor affecting the voltage of another wire</a:t>
            </a:r>
          </a:p>
        </p:txBody>
      </p:sp>
      <p:graphicFrame>
        <p:nvGraphicFramePr>
          <p:cNvPr id="965635" name="Object 3">
            <a:extLst>
              <a:ext uri="{FF2B5EF4-FFF2-40B4-BE49-F238E27FC236}">
                <a16:creationId xmlns:a16="http://schemas.microsoft.com/office/drawing/2014/main" id="{9E7DBD6E-0C28-7545-9DEE-2FADF2100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743200"/>
          <a:ext cx="306863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00" imgH="21653500" progId="Equation.3">
                  <p:embed/>
                </p:oleObj>
              </mc:Choice>
              <mc:Fallback>
                <p:oleObj name="Equation" r:id="rId3" imgW="55880000" imgH="21653500" progId="Equation.3">
                  <p:embed/>
                  <p:pic>
                    <p:nvPicPr>
                      <p:cNvPr id="965635" name="Object 3">
                        <a:extLst>
                          <a:ext uri="{FF2B5EF4-FFF2-40B4-BE49-F238E27FC236}">
                            <a16:creationId xmlns:a16="http://schemas.microsoft.com/office/drawing/2014/main" id="{9E7DBD6E-0C28-7545-9DEE-2FADF2100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306863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6" name="Object 4">
            <a:extLst>
              <a:ext uri="{FF2B5EF4-FFF2-40B4-BE49-F238E27FC236}">
                <a16:creationId xmlns:a16="http://schemas.microsoft.com/office/drawing/2014/main" id="{AA460EB1-28C2-544E-A230-28A29037D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267200"/>
          <a:ext cx="1200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35600" imgH="4978400" progId="Equation.3">
                  <p:embed/>
                </p:oleObj>
              </mc:Choice>
              <mc:Fallback>
                <p:oleObj name="Equation" r:id="rId5" imgW="18135600" imgH="4978400" progId="Equation.3">
                  <p:embed/>
                  <p:pic>
                    <p:nvPicPr>
                      <p:cNvPr id="965636" name="Object 4">
                        <a:extLst>
                          <a:ext uri="{FF2B5EF4-FFF2-40B4-BE49-F238E27FC236}">
                            <a16:creationId xmlns:a16="http://schemas.microsoft.com/office/drawing/2014/main" id="{AA460EB1-28C2-544E-A230-28A29037D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12001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5637" name="Text Box 5">
            <a:extLst>
              <a:ext uri="{FF2B5EF4-FFF2-40B4-BE49-F238E27FC236}">
                <a16:creationId xmlns:a16="http://schemas.microsoft.com/office/drawing/2014/main" id="{4A6FB4E1-6748-6042-93A0-6FF989EC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96240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61E7B-4A20-E110-51A8-9A8CF514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5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5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F37566C-B233-9441-9C47-5D40AEA91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96169"/>
            <a:ext cx="7696200" cy="51816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a 3-wire line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over a ground</a:t>
            </a:r>
          </a:p>
          <a:p>
            <a:pPr marL="838200" lvl="1" indent="-5413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The capacitances </a:t>
            </a:r>
            <a:r>
              <a:rPr lang="en-US" altLang="en-US" sz="2000" dirty="0" err="1">
                <a:latin typeface="Brush Script" panose="03060802040406070304" pitchFamily="66" charset="-122"/>
                <a:ea typeface="ＭＳ Ｐゴシック" panose="020B0600070205080204" pitchFamily="34" charset="-128"/>
              </a:rPr>
              <a:t>C’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ij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 </a:t>
            </a:r>
            <a:br>
              <a:rPr lang="en-US" altLang="en-US" sz="2000" baseline="-25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denote the partial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(physical) capacitances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between all wires and the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neutral conductor</a:t>
            </a:r>
          </a:p>
          <a:p>
            <a:pPr marL="457200" indent="-4572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On wire #1, the charge is expressed as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       Q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12</a:t>
            </a:r>
            <a:r>
              <a:rPr lang="en-US" altLang="ja-JP" sz="2400" dirty="0">
                <a:ea typeface="ＭＳ Ｐゴシック" panose="020B0600070205080204" pitchFamily="34" charset="-128"/>
              </a:rPr>
              <a:t>(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sz="2400" dirty="0">
                <a:ea typeface="ＭＳ Ｐゴシック" panose="020B0600070205080204" pitchFamily="34" charset="-128"/>
              </a:rPr>
              <a:t>)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13</a:t>
            </a:r>
            <a:r>
              <a:rPr lang="en-US" altLang="ja-JP" sz="2400" dirty="0">
                <a:ea typeface="ＭＳ Ｐゴシック" panose="020B0600070205080204" pitchFamily="34" charset="-128"/>
              </a:rPr>
              <a:t>(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ja-JP" sz="2400" dirty="0">
                <a:ea typeface="ＭＳ Ｐゴシック" panose="020B0600070205080204" pitchFamily="34" charset="-128"/>
              </a:rPr>
              <a:t>)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endParaRPr lang="en-US" altLang="ja-JP" sz="2400" baseline="-250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        = (</a:t>
            </a:r>
            <a:r>
              <a:rPr lang="en-US" altLang="en-US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12 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13</a:t>
            </a:r>
            <a:r>
              <a:rPr lang="en-US" altLang="ja-JP" sz="2400" dirty="0">
                <a:ea typeface="ＭＳ Ｐゴシック" panose="020B0600070205080204" pitchFamily="34" charset="-128"/>
              </a:rPr>
              <a:t>)·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   </a:t>
            </a:r>
            <a:r>
              <a:rPr lang="en-US" altLang="en-US" sz="2000" dirty="0">
                <a:ea typeface="ＭＳ Ｐゴシック" panose="020B0600070205080204" pitchFamily="34" charset="-128"/>
              </a:rPr>
              <a:t>In a similar way one finds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                               Q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=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(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)·v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    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                               Q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=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-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(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31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32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+ </a:t>
            </a:r>
            <a:r>
              <a:rPr lang="en-US" altLang="ja-JP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)·v</a:t>
            </a:r>
            <a:r>
              <a:rPr lang="en-US" altLang="ja-JP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 </a:t>
            </a:r>
            <a:endParaRPr lang="en-US" altLang="en-US" sz="2400" i="1" dirty="0">
              <a:ea typeface="ＭＳ Ｐゴシック" panose="020B0600070205080204" pitchFamily="34" charset="-128"/>
            </a:endParaRPr>
          </a:p>
        </p:txBody>
      </p:sp>
      <p:grpSp>
        <p:nvGrpSpPr>
          <p:cNvPr id="47106" name="Group 3">
            <a:extLst>
              <a:ext uri="{FF2B5EF4-FFF2-40B4-BE49-F238E27FC236}">
                <a16:creationId xmlns:a16="http://schemas.microsoft.com/office/drawing/2014/main" id="{944B15F2-0325-174F-9F67-1606693B648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990600"/>
            <a:ext cx="4495800" cy="2057400"/>
            <a:chOff x="2208" y="1104"/>
            <a:chExt cx="2784" cy="1296"/>
          </a:xfrm>
        </p:grpSpPr>
        <p:sp>
          <p:nvSpPr>
            <p:cNvPr id="177157" name="Rectangle 4">
              <a:extLst>
                <a:ext uri="{FF2B5EF4-FFF2-40B4-BE49-F238E27FC236}">
                  <a16:creationId xmlns:a16="http://schemas.microsoft.com/office/drawing/2014/main" id="{746332D4-3B23-B044-B56E-4566DAEF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04"/>
              <a:ext cx="2784" cy="1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0" bIns="0" anchor="ctr">
              <a:spAutoFit/>
            </a:bodyPr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7109" name="Group 5">
              <a:extLst>
                <a:ext uri="{FF2B5EF4-FFF2-40B4-BE49-F238E27FC236}">
                  <a16:creationId xmlns:a16="http://schemas.microsoft.com/office/drawing/2014/main" id="{FD76428D-2D1F-F147-A52A-8A3B1D5F3B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56" y="1152"/>
              <a:ext cx="2679" cy="1131"/>
              <a:chOff x="0" y="0"/>
              <a:chExt cx="6698" cy="2827"/>
            </a:xfrm>
          </p:grpSpPr>
          <p:sp>
            <p:nvSpPr>
              <p:cNvPr id="47110" name="AutoShape 6">
                <a:extLst>
                  <a:ext uri="{FF2B5EF4-FFF2-40B4-BE49-F238E27FC236}">
                    <a16:creationId xmlns:a16="http://schemas.microsoft.com/office/drawing/2014/main" id="{FAA9AF19-CCE2-F84B-93C1-C10AC25E9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6698" cy="2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11" name="Rectangle 7">
                <a:extLst>
                  <a:ext uri="{FF2B5EF4-FFF2-40B4-BE49-F238E27FC236}">
                    <a16:creationId xmlns:a16="http://schemas.microsoft.com/office/drawing/2014/main" id="{33D7ACF7-10A3-D440-84B6-5375A7A07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" y="2630"/>
                <a:ext cx="6645" cy="17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12" name="Freeform 8">
                <a:extLst>
                  <a:ext uri="{FF2B5EF4-FFF2-40B4-BE49-F238E27FC236}">
                    <a16:creationId xmlns:a16="http://schemas.microsoft.com/office/drawing/2014/main" id="{015EB512-32F5-AF41-8E08-FF1E559F9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2615"/>
                <a:ext cx="6674" cy="24"/>
              </a:xfrm>
              <a:custGeom>
                <a:avLst/>
                <a:gdLst>
                  <a:gd name="T0" fmla="*/ 14 w 6674"/>
                  <a:gd name="T1" fmla="*/ 0 h 24"/>
                  <a:gd name="T2" fmla="*/ 5 w 6674"/>
                  <a:gd name="T3" fmla="*/ 0 h 24"/>
                  <a:gd name="T4" fmla="*/ 5 w 6674"/>
                  <a:gd name="T5" fmla="*/ 5 h 24"/>
                  <a:gd name="T6" fmla="*/ 0 w 6674"/>
                  <a:gd name="T7" fmla="*/ 5 h 24"/>
                  <a:gd name="T8" fmla="*/ 0 w 6674"/>
                  <a:gd name="T9" fmla="*/ 15 h 24"/>
                  <a:gd name="T10" fmla="*/ 5 w 6674"/>
                  <a:gd name="T11" fmla="*/ 15 h 24"/>
                  <a:gd name="T12" fmla="*/ 5 w 6674"/>
                  <a:gd name="T13" fmla="*/ 20 h 24"/>
                  <a:gd name="T14" fmla="*/ 9 w 6674"/>
                  <a:gd name="T15" fmla="*/ 20 h 24"/>
                  <a:gd name="T16" fmla="*/ 9 w 6674"/>
                  <a:gd name="T17" fmla="*/ 24 h 24"/>
                  <a:gd name="T18" fmla="*/ 6664 w 6674"/>
                  <a:gd name="T19" fmla="*/ 24 h 24"/>
                  <a:gd name="T20" fmla="*/ 6664 w 6674"/>
                  <a:gd name="T21" fmla="*/ 20 h 24"/>
                  <a:gd name="T22" fmla="*/ 6669 w 6674"/>
                  <a:gd name="T23" fmla="*/ 20 h 24"/>
                  <a:gd name="T24" fmla="*/ 6669 w 6674"/>
                  <a:gd name="T25" fmla="*/ 15 h 24"/>
                  <a:gd name="T26" fmla="*/ 6674 w 6674"/>
                  <a:gd name="T27" fmla="*/ 15 h 24"/>
                  <a:gd name="T28" fmla="*/ 6674 w 6674"/>
                  <a:gd name="T29" fmla="*/ 5 h 24"/>
                  <a:gd name="T30" fmla="*/ 6669 w 6674"/>
                  <a:gd name="T31" fmla="*/ 5 h 24"/>
                  <a:gd name="T32" fmla="*/ 6669 w 6674"/>
                  <a:gd name="T33" fmla="*/ 0 h 24"/>
                  <a:gd name="T34" fmla="*/ 6659 w 6674"/>
                  <a:gd name="T35" fmla="*/ 0 h 24"/>
                  <a:gd name="T36" fmla="*/ 14 w 6674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74"/>
                  <a:gd name="T58" fmla="*/ 0 h 24"/>
                  <a:gd name="T59" fmla="*/ 6674 w 6674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74" h="24">
                    <a:moveTo>
                      <a:pt x="14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9" y="24"/>
                    </a:lnTo>
                    <a:lnTo>
                      <a:pt x="6664" y="24"/>
                    </a:lnTo>
                    <a:lnTo>
                      <a:pt x="6664" y="20"/>
                    </a:lnTo>
                    <a:lnTo>
                      <a:pt x="6669" y="20"/>
                    </a:lnTo>
                    <a:lnTo>
                      <a:pt x="6669" y="15"/>
                    </a:lnTo>
                    <a:lnTo>
                      <a:pt x="6674" y="15"/>
                    </a:lnTo>
                    <a:lnTo>
                      <a:pt x="6674" y="5"/>
                    </a:lnTo>
                    <a:lnTo>
                      <a:pt x="6669" y="5"/>
                    </a:lnTo>
                    <a:lnTo>
                      <a:pt x="6669" y="0"/>
                    </a:lnTo>
                    <a:lnTo>
                      <a:pt x="665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3" name="Rectangle 9">
                <a:extLst>
                  <a:ext uri="{FF2B5EF4-FFF2-40B4-BE49-F238E27FC236}">
                    <a16:creationId xmlns:a16="http://schemas.microsoft.com/office/drawing/2014/main" id="{B81A7740-0082-B843-AE90-1FF49F8C5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62"/>
                <a:ext cx="7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Neutral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14" name="Freeform 10">
                <a:extLst>
                  <a:ext uri="{FF2B5EF4-FFF2-40B4-BE49-F238E27FC236}">
                    <a16:creationId xmlns:a16="http://schemas.microsoft.com/office/drawing/2014/main" id="{4CD4C718-3D1F-8E43-B5C6-BF7FA5576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000"/>
                <a:ext cx="202" cy="197"/>
              </a:xfrm>
              <a:custGeom>
                <a:avLst/>
                <a:gdLst>
                  <a:gd name="T0" fmla="*/ 63 w 202"/>
                  <a:gd name="T1" fmla="*/ 10 h 197"/>
                  <a:gd name="T2" fmla="*/ 39 w 202"/>
                  <a:gd name="T3" fmla="*/ 19 h 197"/>
                  <a:gd name="T4" fmla="*/ 29 w 202"/>
                  <a:gd name="T5" fmla="*/ 24 h 197"/>
                  <a:gd name="T6" fmla="*/ 24 w 202"/>
                  <a:gd name="T7" fmla="*/ 29 h 197"/>
                  <a:gd name="T8" fmla="*/ 15 w 202"/>
                  <a:gd name="T9" fmla="*/ 53 h 197"/>
                  <a:gd name="T10" fmla="*/ 10 w 202"/>
                  <a:gd name="T11" fmla="*/ 63 h 197"/>
                  <a:gd name="T12" fmla="*/ 5 w 202"/>
                  <a:gd name="T13" fmla="*/ 77 h 197"/>
                  <a:gd name="T14" fmla="*/ 0 w 202"/>
                  <a:gd name="T15" fmla="*/ 125 h 197"/>
                  <a:gd name="T16" fmla="*/ 5 w 202"/>
                  <a:gd name="T17" fmla="*/ 139 h 197"/>
                  <a:gd name="T18" fmla="*/ 10 w 202"/>
                  <a:gd name="T19" fmla="*/ 149 h 197"/>
                  <a:gd name="T20" fmla="*/ 15 w 202"/>
                  <a:gd name="T21" fmla="*/ 154 h 197"/>
                  <a:gd name="T22" fmla="*/ 34 w 202"/>
                  <a:gd name="T23" fmla="*/ 168 h 197"/>
                  <a:gd name="T24" fmla="*/ 39 w 202"/>
                  <a:gd name="T25" fmla="*/ 173 h 197"/>
                  <a:gd name="T26" fmla="*/ 44 w 202"/>
                  <a:gd name="T27" fmla="*/ 178 h 197"/>
                  <a:gd name="T28" fmla="*/ 63 w 202"/>
                  <a:gd name="T29" fmla="*/ 192 h 197"/>
                  <a:gd name="T30" fmla="*/ 140 w 202"/>
                  <a:gd name="T31" fmla="*/ 192 h 197"/>
                  <a:gd name="T32" fmla="*/ 159 w 202"/>
                  <a:gd name="T33" fmla="*/ 178 h 197"/>
                  <a:gd name="T34" fmla="*/ 163 w 202"/>
                  <a:gd name="T35" fmla="*/ 173 h 197"/>
                  <a:gd name="T36" fmla="*/ 168 w 202"/>
                  <a:gd name="T37" fmla="*/ 168 h 197"/>
                  <a:gd name="T38" fmla="*/ 187 w 202"/>
                  <a:gd name="T39" fmla="*/ 154 h 197"/>
                  <a:gd name="T40" fmla="*/ 192 w 202"/>
                  <a:gd name="T41" fmla="*/ 149 h 197"/>
                  <a:gd name="T42" fmla="*/ 197 w 202"/>
                  <a:gd name="T43" fmla="*/ 139 h 197"/>
                  <a:gd name="T44" fmla="*/ 202 w 202"/>
                  <a:gd name="T45" fmla="*/ 125 h 197"/>
                  <a:gd name="T46" fmla="*/ 197 w 202"/>
                  <a:gd name="T47" fmla="*/ 77 h 197"/>
                  <a:gd name="T48" fmla="*/ 192 w 202"/>
                  <a:gd name="T49" fmla="*/ 63 h 197"/>
                  <a:gd name="T50" fmla="*/ 187 w 202"/>
                  <a:gd name="T51" fmla="*/ 53 h 197"/>
                  <a:gd name="T52" fmla="*/ 168 w 202"/>
                  <a:gd name="T53" fmla="*/ 72 h 197"/>
                  <a:gd name="T54" fmla="*/ 173 w 202"/>
                  <a:gd name="T55" fmla="*/ 87 h 197"/>
                  <a:gd name="T56" fmla="*/ 178 w 202"/>
                  <a:gd name="T57" fmla="*/ 120 h 197"/>
                  <a:gd name="T58" fmla="*/ 173 w 202"/>
                  <a:gd name="T59" fmla="*/ 135 h 197"/>
                  <a:gd name="T60" fmla="*/ 168 w 202"/>
                  <a:gd name="T61" fmla="*/ 144 h 197"/>
                  <a:gd name="T62" fmla="*/ 163 w 202"/>
                  <a:gd name="T63" fmla="*/ 144 h 197"/>
                  <a:gd name="T64" fmla="*/ 159 w 202"/>
                  <a:gd name="T65" fmla="*/ 149 h 197"/>
                  <a:gd name="T66" fmla="*/ 154 w 202"/>
                  <a:gd name="T67" fmla="*/ 154 h 197"/>
                  <a:gd name="T68" fmla="*/ 154 w 202"/>
                  <a:gd name="T69" fmla="*/ 159 h 197"/>
                  <a:gd name="T70" fmla="*/ 116 w 202"/>
                  <a:gd name="T71" fmla="*/ 168 h 197"/>
                  <a:gd name="T72" fmla="*/ 72 w 202"/>
                  <a:gd name="T73" fmla="*/ 163 h 197"/>
                  <a:gd name="T74" fmla="*/ 63 w 202"/>
                  <a:gd name="T75" fmla="*/ 159 h 197"/>
                  <a:gd name="T76" fmla="*/ 34 w 202"/>
                  <a:gd name="T77" fmla="*/ 149 h 197"/>
                  <a:gd name="T78" fmla="*/ 29 w 202"/>
                  <a:gd name="T79" fmla="*/ 144 h 197"/>
                  <a:gd name="T80" fmla="*/ 34 w 202"/>
                  <a:gd name="T81" fmla="*/ 135 h 197"/>
                  <a:gd name="T82" fmla="*/ 29 w 202"/>
                  <a:gd name="T83" fmla="*/ 125 h 197"/>
                  <a:gd name="T84" fmla="*/ 24 w 202"/>
                  <a:gd name="T85" fmla="*/ 111 h 197"/>
                  <a:gd name="T86" fmla="*/ 10 w 202"/>
                  <a:gd name="T87" fmla="*/ 91 h 197"/>
                  <a:gd name="T88" fmla="*/ 15 w 202"/>
                  <a:gd name="T89" fmla="*/ 77 h 197"/>
                  <a:gd name="T90" fmla="*/ 20 w 202"/>
                  <a:gd name="T91" fmla="*/ 67 h 197"/>
                  <a:gd name="T92" fmla="*/ 44 w 202"/>
                  <a:gd name="T93" fmla="*/ 53 h 197"/>
                  <a:gd name="T94" fmla="*/ 48 w 202"/>
                  <a:gd name="T95" fmla="*/ 48 h 197"/>
                  <a:gd name="T96" fmla="*/ 58 w 202"/>
                  <a:gd name="T97" fmla="*/ 43 h 197"/>
                  <a:gd name="T98" fmla="*/ 63 w 202"/>
                  <a:gd name="T99" fmla="*/ 38 h 197"/>
                  <a:gd name="T100" fmla="*/ 87 w 202"/>
                  <a:gd name="T101" fmla="*/ 24 h 1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197"/>
                  <a:gd name="T155" fmla="*/ 202 w 202"/>
                  <a:gd name="T156" fmla="*/ 197 h 1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197">
                    <a:moveTo>
                      <a:pt x="101" y="0"/>
                    </a:moveTo>
                    <a:lnTo>
                      <a:pt x="77" y="0"/>
                    </a:lnTo>
                    <a:lnTo>
                      <a:pt x="77" y="5"/>
                    </a:lnTo>
                    <a:lnTo>
                      <a:pt x="63" y="5"/>
                    </a:lnTo>
                    <a:lnTo>
                      <a:pt x="63" y="10"/>
                    </a:lnTo>
                    <a:lnTo>
                      <a:pt x="53" y="10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39" y="19"/>
                    </a:lnTo>
                    <a:lnTo>
                      <a:pt x="39" y="29"/>
                    </a:lnTo>
                    <a:lnTo>
                      <a:pt x="48" y="19"/>
                    </a:lnTo>
                    <a:lnTo>
                      <a:pt x="39" y="19"/>
                    </a:lnTo>
                    <a:lnTo>
                      <a:pt x="39" y="24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24" y="29"/>
                    </a:lnTo>
                    <a:lnTo>
                      <a:pt x="24" y="38"/>
                    </a:lnTo>
                    <a:lnTo>
                      <a:pt x="34" y="29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20" y="34"/>
                    </a:lnTo>
                    <a:lnTo>
                      <a:pt x="20" y="43"/>
                    </a:lnTo>
                    <a:lnTo>
                      <a:pt x="15" y="43"/>
                    </a:lnTo>
                    <a:lnTo>
                      <a:pt x="15" y="53"/>
                    </a:lnTo>
                    <a:lnTo>
                      <a:pt x="24" y="43"/>
                    </a:lnTo>
                    <a:lnTo>
                      <a:pt x="15" y="43"/>
                    </a:lnTo>
                    <a:lnTo>
                      <a:pt x="15" y="48"/>
                    </a:lnTo>
                    <a:lnTo>
                      <a:pt x="10" y="48"/>
                    </a:lnTo>
                    <a:lnTo>
                      <a:pt x="10" y="63"/>
                    </a:lnTo>
                    <a:lnTo>
                      <a:pt x="20" y="53"/>
                    </a:lnTo>
                    <a:lnTo>
                      <a:pt x="10" y="53"/>
                    </a:lnTo>
                    <a:lnTo>
                      <a:pt x="10" y="58"/>
                    </a:lnTo>
                    <a:lnTo>
                      <a:pt x="5" y="58"/>
                    </a:lnTo>
                    <a:lnTo>
                      <a:pt x="5" y="77"/>
                    </a:lnTo>
                    <a:lnTo>
                      <a:pt x="15" y="67"/>
                    </a:lnTo>
                    <a:lnTo>
                      <a:pt x="5" y="67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0" y="125"/>
                    </a:lnTo>
                    <a:lnTo>
                      <a:pt x="5" y="125"/>
                    </a:lnTo>
                    <a:lnTo>
                      <a:pt x="5" y="130"/>
                    </a:lnTo>
                    <a:lnTo>
                      <a:pt x="15" y="130"/>
                    </a:lnTo>
                    <a:lnTo>
                      <a:pt x="5" y="120"/>
                    </a:lnTo>
                    <a:lnTo>
                      <a:pt x="5" y="139"/>
                    </a:lnTo>
                    <a:lnTo>
                      <a:pt x="10" y="139"/>
                    </a:lnTo>
                    <a:lnTo>
                      <a:pt x="10" y="144"/>
                    </a:lnTo>
                    <a:lnTo>
                      <a:pt x="20" y="144"/>
                    </a:lnTo>
                    <a:lnTo>
                      <a:pt x="10" y="135"/>
                    </a:lnTo>
                    <a:lnTo>
                      <a:pt x="10" y="149"/>
                    </a:lnTo>
                    <a:lnTo>
                      <a:pt x="15" y="149"/>
                    </a:lnTo>
                    <a:lnTo>
                      <a:pt x="15" y="154"/>
                    </a:lnTo>
                    <a:lnTo>
                      <a:pt x="24" y="154"/>
                    </a:lnTo>
                    <a:lnTo>
                      <a:pt x="15" y="144"/>
                    </a:lnTo>
                    <a:lnTo>
                      <a:pt x="15" y="154"/>
                    </a:lnTo>
                    <a:lnTo>
                      <a:pt x="20" y="154"/>
                    </a:lnTo>
                    <a:lnTo>
                      <a:pt x="20" y="163"/>
                    </a:lnTo>
                    <a:lnTo>
                      <a:pt x="24" y="163"/>
                    </a:lnTo>
                    <a:lnTo>
                      <a:pt x="24" y="168"/>
                    </a:lnTo>
                    <a:lnTo>
                      <a:pt x="34" y="168"/>
                    </a:lnTo>
                    <a:lnTo>
                      <a:pt x="24" y="159"/>
                    </a:lnTo>
                    <a:lnTo>
                      <a:pt x="24" y="168"/>
                    </a:lnTo>
                    <a:lnTo>
                      <a:pt x="29" y="168"/>
                    </a:lnTo>
                    <a:lnTo>
                      <a:pt x="29" y="173"/>
                    </a:lnTo>
                    <a:lnTo>
                      <a:pt x="39" y="173"/>
                    </a:lnTo>
                    <a:lnTo>
                      <a:pt x="39" y="178"/>
                    </a:lnTo>
                    <a:lnTo>
                      <a:pt x="48" y="178"/>
                    </a:lnTo>
                    <a:lnTo>
                      <a:pt x="39" y="168"/>
                    </a:lnTo>
                    <a:lnTo>
                      <a:pt x="39" y="178"/>
                    </a:lnTo>
                    <a:lnTo>
                      <a:pt x="44" y="178"/>
                    </a:lnTo>
                    <a:lnTo>
                      <a:pt x="44" y="183"/>
                    </a:lnTo>
                    <a:lnTo>
                      <a:pt x="53" y="183"/>
                    </a:lnTo>
                    <a:lnTo>
                      <a:pt x="53" y="188"/>
                    </a:lnTo>
                    <a:lnTo>
                      <a:pt x="63" y="188"/>
                    </a:lnTo>
                    <a:lnTo>
                      <a:pt x="63" y="192"/>
                    </a:lnTo>
                    <a:lnTo>
                      <a:pt x="77" y="192"/>
                    </a:lnTo>
                    <a:lnTo>
                      <a:pt x="77" y="197"/>
                    </a:lnTo>
                    <a:lnTo>
                      <a:pt x="125" y="197"/>
                    </a:lnTo>
                    <a:lnTo>
                      <a:pt x="125" y="192"/>
                    </a:lnTo>
                    <a:lnTo>
                      <a:pt x="140" y="192"/>
                    </a:lnTo>
                    <a:lnTo>
                      <a:pt x="140" y="188"/>
                    </a:lnTo>
                    <a:lnTo>
                      <a:pt x="149" y="188"/>
                    </a:lnTo>
                    <a:lnTo>
                      <a:pt x="149" y="183"/>
                    </a:lnTo>
                    <a:lnTo>
                      <a:pt x="159" y="183"/>
                    </a:lnTo>
                    <a:lnTo>
                      <a:pt x="159" y="178"/>
                    </a:lnTo>
                    <a:lnTo>
                      <a:pt x="163" y="178"/>
                    </a:lnTo>
                    <a:lnTo>
                      <a:pt x="163" y="168"/>
                    </a:lnTo>
                    <a:lnTo>
                      <a:pt x="154" y="178"/>
                    </a:lnTo>
                    <a:lnTo>
                      <a:pt x="163" y="178"/>
                    </a:lnTo>
                    <a:lnTo>
                      <a:pt x="163" y="173"/>
                    </a:lnTo>
                    <a:lnTo>
                      <a:pt x="173" y="173"/>
                    </a:lnTo>
                    <a:lnTo>
                      <a:pt x="173" y="168"/>
                    </a:lnTo>
                    <a:lnTo>
                      <a:pt x="178" y="168"/>
                    </a:lnTo>
                    <a:lnTo>
                      <a:pt x="178" y="159"/>
                    </a:lnTo>
                    <a:lnTo>
                      <a:pt x="168" y="168"/>
                    </a:lnTo>
                    <a:lnTo>
                      <a:pt x="178" y="168"/>
                    </a:lnTo>
                    <a:lnTo>
                      <a:pt x="178" y="163"/>
                    </a:lnTo>
                    <a:lnTo>
                      <a:pt x="183" y="163"/>
                    </a:lnTo>
                    <a:lnTo>
                      <a:pt x="183" y="154"/>
                    </a:lnTo>
                    <a:lnTo>
                      <a:pt x="187" y="154"/>
                    </a:lnTo>
                    <a:lnTo>
                      <a:pt x="187" y="144"/>
                    </a:lnTo>
                    <a:lnTo>
                      <a:pt x="178" y="154"/>
                    </a:lnTo>
                    <a:lnTo>
                      <a:pt x="187" y="154"/>
                    </a:lnTo>
                    <a:lnTo>
                      <a:pt x="187" y="149"/>
                    </a:lnTo>
                    <a:lnTo>
                      <a:pt x="192" y="149"/>
                    </a:lnTo>
                    <a:lnTo>
                      <a:pt x="192" y="135"/>
                    </a:lnTo>
                    <a:lnTo>
                      <a:pt x="183" y="144"/>
                    </a:lnTo>
                    <a:lnTo>
                      <a:pt x="192" y="144"/>
                    </a:lnTo>
                    <a:lnTo>
                      <a:pt x="192" y="139"/>
                    </a:lnTo>
                    <a:lnTo>
                      <a:pt x="197" y="139"/>
                    </a:lnTo>
                    <a:lnTo>
                      <a:pt x="197" y="120"/>
                    </a:lnTo>
                    <a:lnTo>
                      <a:pt x="187" y="130"/>
                    </a:lnTo>
                    <a:lnTo>
                      <a:pt x="197" y="130"/>
                    </a:lnTo>
                    <a:lnTo>
                      <a:pt x="197" y="125"/>
                    </a:lnTo>
                    <a:lnTo>
                      <a:pt x="202" y="125"/>
                    </a:lnTo>
                    <a:lnTo>
                      <a:pt x="202" y="72"/>
                    </a:lnTo>
                    <a:lnTo>
                      <a:pt x="197" y="72"/>
                    </a:lnTo>
                    <a:lnTo>
                      <a:pt x="197" y="67"/>
                    </a:lnTo>
                    <a:lnTo>
                      <a:pt x="187" y="67"/>
                    </a:lnTo>
                    <a:lnTo>
                      <a:pt x="197" y="77"/>
                    </a:lnTo>
                    <a:lnTo>
                      <a:pt x="197" y="58"/>
                    </a:lnTo>
                    <a:lnTo>
                      <a:pt x="192" y="58"/>
                    </a:lnTo>
                    <a:lnTo>
                      <a:pt x="192" y="53"/>
                    </a:lnTo>
                    <a:lnTo>
                      <a:pt x="183" y="53"/>
                    </a:lnTo>
                    <a:lnTo>
                      <a:pt x="192" y="63"/>
                    </a:lnTo>
                    <a:lnTo>
                      <a:pt x="192" y="48"/>
                    </a:lnTo>
                    <a:lnTo>
                      <a:pt x="187" y="48"/>
                    </a:lnTo>
                    <a:lnTo>
                      <a:pt x="187" y="43"/>
                    </a:lnTo>
                    <a:lnTo>
                      <a:pt x="178" y="43"/>
                    </a:lnTo>
                    <a:lnTo>
                      <a:pt x="187" y="53"/>
                    </a:lnTo>
                    <a:lnTo>
                      <a:pt x="168" y="63"/>
                    </a:lnTo>
                    <a:lnTo>
                      <a:pt x="168" y="67"/>
                    </a:lnTo>
                    <a:lnTo>
                      <a:pt x="183" y="67"/>
                    </a:lnTo>
                    <a:lnTo>
                      <a:pt x="168" y="53"/>
                    </a:lnTo>
                    <a:lnTo>
                      <a:pt x="168" y="72"/>
                    </a:lnTo>
                    <a:lnTo>
                      <a:pt x="173" y="72"/>
                    </a:lnTo>
                    <a:lnTo>
                      <a:pt x="173" y="77"/>
                    </a:lnTo>
                    <a:lnTo>
                      <a:pt x="187" y="77"/>
                    </a:lnTo>
                    <a:lnTo>
                      <a:pt x="173" y="63"/>
                    </a:lnTo>
                    <a:lnTo>
                      <a:pt x="173" y="87"/>
                    </a:lnTo>
                    <a:lnTo>
                      <a:pt x="178" y="87"/>
                    </a:lnTo>
                    <a:lnTo>
                      <a:pt x="178" y="91"/>
                    </a:lnTo>
                    <a:lnTo>
                      <a:pt x="192" y="91"/>
                    </a:lnTo>
                    <a:lnTo>
                      <a:pt x="178" y="77"/>
                    </a:lnTo>
                    <a:lnTo>
                      <a:pt x="178" y="120"/>
                    </a:lnTo>
                    <a:lnTo>
                      <a:pt x="192" y="106"/>
                    </a:lnTo>
                    <a:lnTo>
                      <a:pt x="178" y="106"/>
                    </a:lnTo>
                    <a:lnTo>
                      <a:pt x="178" y="111"/>
                    </a:lnTo>
                    <a:lnTo>
                      <a:pt x="173" y="111"/>
                    </a:lnTo>
                    <a:lnTo>
                      <a:pt x="173" y="135"/>
                    </a:lnTo>
                    <a:lnTo>
                      <a:pt x="187" y="120"/>
                    </a:lnTo>
                    <a:lnTo>
                      <a:pt x="173" y="120"/>
                    </a:lnTo>
                    <a:lnTo>
                      <a:pt x="173" y="125"/>
                    </a:lnTo>
                    <a:lnTo>
                      <a:pt x="168" y="125"/>
                    </a:lnTo>
                    <a:lnTo>
                      <a:pt x="168" y="144"/>
                    </a:lnTo>
                    <a:lnTo>
                      <a:pt x="183" y="130"/>
                    </a:lnTo>
                    <a:lnTo>
                      <a:pt x="168" y="130"/>
                    </a:lnTo>
                    <a:lnTo>
                      <a:pt x="168" y="135"/>
                    </a:lnTo>
                    <a:lnTo>
                      <a:pt x="163" y="135"/>
                    </a:lnTo>
                    <a:lnTo>
                      <a:pt x="163" y="144"/>
                    </a:lnTo>
                    <a:lnTo>
                      <a:pt x="159" y="144"/>
                    </a:lnTo>
                    <a:lnTo>
                      <a:pt x="159" y="159"/>
                    </a:lnTo>
                    <a:lnTo>
                      <a:pt x="173" y="144"/>
                    </a:lnTo>
                    <a:lnTo>
                      <a:pt x="159" y="144"/>
                    </a:lnTo>
                    <a:lnTo>
                      <a:pt x="159" y="149"/>
                    </a:lnTo>
                    <a:lnTo>
                      <a:pt x="154" y="149"/>
                    </a:lnTo>
                    <a:lnTo>
                      <a:pt x="154" y="163"/>
                    </a:lnTo>
                    <a:lnTo>
                      <a:pt x="168" y="149"/>
                    </a:lnTo>
                    <a:lnTo>
                      <a:pt x="154" y="149"/>
                    </a:lnTo>
                    <a:lnTo>
                      <a:pt x="154" y="154"/>
                    </a:lnTo>
                    <a:lnTo>
                      <a:pt x="144" y="154"/>
                    </a:lnTo>
                    <a:lnTo>
                      <a:pt x="144" y="159"/>
                    </a:lnTo>
                    <a:lnTo>
                      <a:pt x="140" y="159"/>
                    </a:lnTo>
                    <a:lnTo>
                      <a:pt x="140" y="173"/>
                    </a:lnTo>
                    <a:lnTo>
                      <a:pt x="154" y="159"/>
                    </a:lnTo>
                    <a:lnTo>
                      <a:pt x="140" y="159"/>
                    </a:lnTo>
                    <a:lnTo>
                      <a:pt x="140" y="163"/>
                    </a:lnTo>
                    <a:lnTo>
                      <a:pt x="130" y="163"/>
                    </a:lnTo>
                    <a:lnTo>
                      <a:pt x="130" y="168"/>
                    </a:lnTo>
                    <a:lnTo>
                      <a:pt x="116" y="168"/>
                    </a:lnTo>
                    <a:lnTo>
                      <a:pt x="116" y="173"/>
                    </a:lnTo>
                    <a:lnTo>
                      <a:pt x="87" y="173"/>
                    </a:lnTo>
                    <a:lnTo>
                      <a:pt x="87" y="168"/>
                    </a:lnTo>
                    <a:lnTo>
                      <a:pt x="72" y="168"/>
                    </a:lnTo>
                    <a:lnTo>
                      <a:pt x="72" y="163"/>
                    </a:lnTo>
                    <a:lnTo>
                      <a:pt x="63" y="163"/>
                    </a:lnTo>
                    <a:lnTo>
                      <a:pt x="63" y="159"/>
                    </a:lnTo>
                    <a:lnTo>
                      <a:pt x="48" y="159"/>
                    </a:lnTo>
                    <a:lnTo>
                      <a:pt x="63" y="173"/>
                    </a:lnTo>
                    <a:lnTo>
                      <a:pt x="63" y="159"/>
                    </a:lnTo>
                    <a:lnTo>
                      <a:pt x="58" y="159"/>
                    </a:lnTo>
                    <a:lnTo>
                      <a:pt x="58" y="154"/>
                    </a:lnTo>
                    <a:lnTo>
                      <a:pt x="48" y="154"/>
                    </a:lnTo>
                    <a:lnTo>
                      <a:pt x="48" y="149"/>
                    </a:lnTo>
                    <a:lnTo>
                      <a:pt x="34" y="149"/>
                    </a:lnTo>
                    <a:lnTo>
                      <a:pt x="48" y="163"/>
                    </a:lnTo>
                    <a:lnTo>
                      <a:pt x="48" y="149"/>
                    </a:lnTo>
                    <a:lnTo>
                      <a:pt x="44" y="149"/>
                    </a:lnTo>
                    <a:lnTo>
                      <a:pt x="44" y="144"/>
                    </a:lnTo>
                    <a:lnTo>
                      <a:pt x="29" y="144"/>
                    </a:lnTo>
                    <a:lnTo>
                      <a:pt x="44" y="159"/>
                    </a:lnTo>
                    <a:lnTo>
                      <a:pt x="44" y="144"/>
                    </a:lnTo>
                    <a:lnTo>
                      <a:pt x="39" y="144"/>
                    </a:lnTo>
                    <a:lnTo>
                      <a:pt x="39" y="135"/>
                    </a:lnTo>
                    <a:lnTo>
                      <a:pt x="34" y="135"/>
                    </a:lnTo>
                    <a:lnTo>
                      <a:pt x="34" y="130"/>
                    </a:lnTo>
                    <a:lnTo>
                      <a:pt x="20" y="130"/>
                    </a:lnTo>
                    <a:lnTo>
                      <a:pt x="34" y="144"/>
                    </a:lnTo>
                    <a:lnTo>
                      <a:pt x="34" y="125"/>
                    </a:lnTo>
                    <a:lnTo>
                      <a:pt x="29" y="125"/>
                    </a:lnTo>
                    <a:lnTo>
                      <a:pt x="29" y="120"/>
                    </a:lnTo>
                    <a:lnTo>
                      <a:pt x="15" y="120"/>
                    </a:lnTo>
                    <a:lnTo>
                      <a:pt x="29" y="135"/>
                    </a:lnTo>
                    <a:lnTo>
                      <a:pt x="29" y="111"/>
                    </a:lnTo>
                    <a:lnTo>
                      <a:pt x="24" y="111"/>
                    </a:lnTo>
                    <a:lnTo>
                      <a:pt x="24" y="106"/>
                    </a:lnTo>
                    <a:lnTo>
                      <a:pt x="10" y="106"/>
                    </a:lnTo>
                    <a:lnTo>
                      <a:pt x="24" y="120"/>
                    </a:lnTo>
                    <a:lnTo>
                      <a:pt x="24" y="77"/>
                    </a:lnTo>
                    <a:lnTo>
                      <a:pt x="10" y="91"/>
                    </a:lnTo>
                    <a:lnTo>
                      <a:pt x="24" y="91"/>
                    </a:lnTo>
                    <a:lnTo>
                      <a:pt x="24" y="87"/>
                    </a:lnTo>
                    <a:lnTo>
                      <a:pt x="29" y="87"/>
                    </a:lnTo>
                    <a:lnTo>
                      <a:pt x="29" y="63"/>
                    </a:lnTo>
                    <a:lnTo>
                      <a:pt x="15" y="77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34" y="72"/>
                    </a:lnTo>
                    <a:lnTo>
                      <a:pt x="34" y="53"/>
                    </a:lnTo>
                    <a:lnTo>
                      <a:pt x="20" y="67"/>
                    </a:lnTo>
                    <a:lnTo>
                      <a:pt x="34" y="67"/>
                    </a:lnTo>
                    <a:lnTo>
                      <a:pt x="34" y="63"/>
                    </a:lnTo>
                    <a:lnTo>
                      <a:pt x="39" y="63"/>
                    </a:lnTo>
                    <a:lnTo>
                      <a:pt x="39" y="53"/>
                    </a:lnTo>
                    <a:lnTo>
                      <a:pt x="44" y="53"/>
                    </a:lnTo>
                    <a:lnTo>
                      <a:pt x="44" y="38"/>
                    </a:lnTo>
                    <a:lnTo>
                      <a:pt x="29" y="53"/>
                    </a:lnTo>
                    <a:lnTo>
                      <a:pt x="44" y="53"/>
                    </a:lnTo>
                    <a:lnTo>
                      <a:pt x="44" y="48"/>
                    </a:lnTo>
                    <a:lnTo>
                      <a:pt x="48" y="48"/>
                    </a:lnTo>
                    <a:lnTo>
                      <a:pt x="48" y="34"/>
                    </a:lnTo>
                    <a:lnTo>
                      <a:pt x="34" y="48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8" y="43"/>
                    </a:lnTo>
                    <a:lnTo>
                      <a:pt x="58" y="38"/>
                    </a:lnTo>
                    <a:lnTo>
                      <a:pt x="63" y="38"/>
                    </a:lnTo>
                    <a:lnTo>
                      <a:pt x="63" y="24"/>
                    </a:lnTo>
                    <a:lnTo>
                      <a:pt x="48" y="38"/>
                    </a:lnTo>
                    <a:lnTo>
                      <a:pt x="63" y="38"/>
                    </a:lnTo>
                    <a:lnTo>
                      <a:pt x="63" y="34"/>
                    </a:lnTo>
                    <a:lnTo>
                      <a:pt x="72" y="34"/>
                    </a:lnTo>
                    <a:lnTo>
                      <a:pt x="72" y="29"/>
                    </a:lnTo>
                    <a:lnTo>
                      <a:pt x="87" y="29"/>
                    </a:lnTo>
                    <a:lnTo>
                      <a:pt x="87" y="24"/>
                    </a:lnTo>
                    <a:lnTo>
                      <a:pt x="101" y="2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5" name="Freeform 11">
                <a:extLst>
                  <a:ext uri="{FF2B5EF4-FFF2-40B4-BE49-F238E27FC236}">
                    <a16:creationId xmlns:a16="http://schemas.microsoft.com/office/drawing/2014/main" id="{7C62814F-3DE9-C645-B3AA-FD15F1EC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000"/>
                <a:ext cx="86" cy="63"/>
              </a:xfrm>
              <a:custGeom>
                <a:avLst/>
                <a:gdLst>
                  <a:gd name="T0" fmla="*/ 86 w 86"/>
                  <a:gd name="T1" fmla="*/ 53 h 63"/>
                  <a:gd name="T2" fmla="*/ 86 w 86"/>
                  <a:gd name="T3" fmla="*/ 43 h 63"/>
                  <a:gd name="T4" fmla="*/ 82 w 86"/>
                  <a:gd name="T5" fmla="*/ 43 h 63"/>
                  <a:gd name="T6" fmla="*/ 82 w 86"/>
                  <a:gd name="T7" fmla="*/ 34 h 63"/>
                  <a:gd name="T8" fmla="*/ 77 w 86"/>
                  <a:gd name="T9" fmla="*/ 34 h 63"/>
                  <a:gd name="T10" fmla="*/ 77 w 86"/>
                  <a:gd name="T11" fmla="*/ 29 h 63"/>
                  <a:gd name="T12" fmla="*/ 67 w 86"/>
                  <a:gd name="T13" fmla="*/ 29 h 63"/>
                  <a:gd name="T14" fmla="*/ 77 w 86"/>
                  <a:gd name="T15" fmla="*/ 38 h 63"/>
                  <a:gd name="T16" fmla="*/ 77 w 86"/>
                  <a:gd name="T17" fmla="*/ 29 h 63"/>
                  <a:gd name="T18" fmla="*/ 72 w 86"/>
                  <a:gd name="T19" fmla="*/ 29 h 63"/>
                  <a:gd name="T20" fmla="*/ 72 w 86"/>
                  <a:gd name="T21" fmla="*/ 24 h 63"/>
                  <a:gd name="T22" fmla="*/ 62 w 86"/>
                  <a:gd name="T23" fmla="*/ 24 h 63"/>
                  <a:gd name="T24" fmla="*/ 62 w 86"/>
                  <a:gd name="T25" fmla="*/ 19 h 63"/>
                  <a:gd name="T26" fmla="*/ 53 w 86"/>
                  <a:gd name="T27" fmla="*/ 19 h 63"/>
                  <a:gd name="T28" fmla="*/ 62 w 86"/>
                  <a:gd name="T29" fmla="*/ 29 h 63"/>
                  <a:gd name="T30" fmla="*/ 62 w 86"/>
                  <a:gd name="T31" fmla="*/ 19 h 63"/>
                  <a:gd name="T32" fmla="*/ 58 w 86"/>
                  <a:gd name="T33" fmla="*/ 19 h 63"/>
                  <a:gd name="T34" fmla="*/ 58 w 86"/>
                  <a:gd name="T35" fmla="*/ 14 h 63"/>
                  <a:gd name="T36" fmla="*/ 48 w 86"/>
                  <a:gd name="T37" fmla="*/ 14 h 63"/>
                  <a:gd name="T38" fmla="*/ 48 w 86"/>
                  <a:gd name="T39" fmla="*/ 10 h 63"/>
                  <a:gd name="T40" fmla="*/ 39 w 86"/>
                  <a:gd name="T41" fmla="*/ 10 h 63"/>
                  <a:gd name="T42" fmla="*/ 39 w 86"/>
                  <a:gd name="T43" fmla="*/ 5 h 63"/>
                  <a:gd name="T44" fmla="*/ 24 w 86"/>
                  <a:gd name="T45" fmla="*/ 5 h 63"/>
                  <a:gd name="T46" fmla="*/ 24 w 86"/>
                  <a:gd name="T47" fmla="*/ 0 h 63"/>
                  <a:gd name="T48" fmla="*/ 19 w 86"/>
                  <a:gd name="T49" fmla="*/ 0 h 63"/>
                  <a:gd name="T50" fmla="*/ 0 w 86"/>
                  <a:gd name="T51" fmla="*/ 0 h 63"/>
                  <a:gd name="T52" fmla="*/ 0 w 86"/>
                  <a:gd name="T53" fmla="*/ 24 h 63"/>
                  <a:gd name="T54" fmla="*/ 15 w 86"/>
                  <a:gd name="T55" fmla="*/ 24 h 63"/>
                  <a:gd name="T56" fmla="*/ 15 w 86"/>
                  <a:gd name="T57" fmla="*/ 29 h 63"/>
                  <a:gd name="T58" fmla="*/ 29 w 86"/>
                  <a:gd name="T59" fmla="*/ 29 h 63"/>
                  <a:gd name="T60" fmla="*/ 29 w 86"/>
                  <a:gd name="T61" fmla="*/ 34 h 63"/>
                  <a:gd name="T62" fmla="*/ 39 w 86"/>
                  <a:gd name="T63" fmla="*/ 34 h 63"/>
                  <a:gd name="T64" fmla="*/ 39 w 86"/>
                  <a:gd name="T65" fmla="*/ 38 h 63"/>
                  <a:gd name="T66" fmla="*/ 53 w 86"/>
                  <a:gd name="T67" fmla="*/ 38 h 63"/>
                  <a:gd name="T68" fmla="*/ 39 w 86"/>
                  <a:gd name="T69" fmla="*/ 24 h 63"/>
                  <a:gd name="T70" fmla="*/ 39 w 86"/>
                  <a:gd name="T71" fmla="*/ 38 h 63"/>
                  <a:gd name="T72" fmla="*/ 43 w 86"/>
                  <a:gd name="T73" fmla="*/ 38 h 63"/>
                  <a:gd name="T74" fmla="*/ 43 w 86"/>
                  <a:gd name="T75" fmla="*/ 43 h 63"/>
                  <a:gd name="T76" fmla="*/ 53 w 86"/>
                  <a:gd name="T77" fmla="*/ 43 h 63"/>
                  <a:gd name="T78" fmla="*/ 53 w 86"/>
                  <a:gd name="T79" fmla="*/ 48 h 63"/>
                  <a:gd name="T80" fmla="*/ 67 w 86"/>
                  <a:gd name="T81" fmla="*/ 48 h 63"/>
                  <a:gd name="T82" fmla="*/ 53 w 86"/>
                  <a:gd name="T83" fmla="*/ 34 h 63"/>
                  <a:gd name="T84" fmla="*/ 53 w 86"/>
                  <a:gd name="T85" fmla="*/ 48 h 63"/>
                  <a:gd name="T86" fmla="*/ 58 w 86"/>
                  <a:gd name="T87" fmla="*/ 48 h 63"/>
                  <a:gd name="T88" fmla="*/ 58 w 86"/>
                  <a:gd name="T89" fmla="*/ 53 h 63"/>
                  <a:gd name="T90" fmla="*/ 72 w 86"/>
                  <a:gd name="T91" fmla="*/ 53 h 63"/>
                  <a:gd name="T92" fmla="*/ 58 w 86"/>
                  <a:gd name="T93" fmla="*/ 38 h 63"/>
                  <a:gd name="T94" fmla="*/ 58 w 86"/>
                  <a:gd name="T95" fmla="*/ 53 h 63"/>
                  <a:gd name="T96" fmla="*/ 62 w 86"/>
                  <a:gd name="T97" fmla="*/ 53 h 63"/>
                  <a:gd name="T98" fmla="*/ 62 w 86"/>
                  <a:gd name="T99" fmla="*/ 63 h 63"/>
                  <a:gd name="T100" fmla="*/ 67 w 86"/>
                  <a:gd name="T101" fmla="*/ 63 h 63"/>
                  <a:gd name="T102" fmla="*/ 86 w 86"/>
                  <a:gd name="T103" fmla="*/ 53 h 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"/>
                  <a:gd name="T157" fmla="*/ 0 h 63"/>
                  <a:gd name="T158" fmla="*/ 86 w 86"/>
                  <a:gd name="T159" fmla="*/ 63 h 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" h="63">
                    <a:moveTo>
                      <a:pt x="86" y="53"/>
                    </a:moveTo>
                    <a:lnTo>
                      <a:pt x="86" y="43"/>
                    </a:lnTo>
                    <a:lnTo>
                      <a:pt x="82" y="43"/>
                    </a:lnTo>
                    <a:lnTo>
                      <a:pt x="82" y="34"/>
                    </a:lnTo>
                    <a:lnTo>
                      <a:pt x="77" y="34"/>
                    </a:lnTo>
                    <a:lnTo>
                      <a:pt x="77" y="29"/>
                    </a:lnTo>
                    <a:lnTo>
                      <a:pt x="67" y="29"/>
                    </a:lnTo>
                    <a:lnTo>
                      <a:pt x="77" y="38"/>
                    </a:lnTo>
                    <a:lnTo>
                      <a:pt x="77" y="29"/>
                    </a:lnTo>
                    <a:lnTo>
                      <a:pt x="72" y="29"/>
                    </a:lnTo>
                    <a:lnTo>
                      <a:pt x="72" y="24"/>
                    </a:lnTo>
                    <a:lnTo>
                      <a:pt x="62" y="24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2" y="29"/>
                    </a:lnTo>
                    <a:lnTo>
                      <a:pt x="62" y="19"/>
                    </a:lnTo>
                    <a:lnTo>
                      <a:pt x="58" y="19"/>
                    </a:lnTo>
                    <a:lnTo>
                      <a:pt x="58" y="14"/>
                    </a:lnTo>
                    <a:lnTo>
                      <a:pt x="48" y="14"/>
                    </a:lnTo>
                    <a:lnTo>
                      <a:pt x="48" y="10"/>
                    </a:lnTo>
                    <a:lnTo>
                      <a:pt x="39" y="10"/>
                    </a:lnTo>
                    <a:lnTo>
                      <a:pt x="39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39" y="34"/>
                    </a:lnTo>
                    <a:lnTo>
                      <a:pt x="39" y="38"/>
                    </a:lnTo>
                    <a:lnTo>
                      <a:pt x="53" y="38"/>
                    </a:lnTo>
                    <a:lnTo>
                      <a:pt x="39" y="24"/>
                    </a:lnTo>
                    <a:lnTo>
                      <a:pt x="39" y="38"/>
                    </a:lnTo>
                    <a:lnTo>
                      <a:pt x="43" y="38"/>
                    </a:lnTo>
                    <a:lnTo>
                      <a:pt x="43" y="43"/>
                    </a:lnTo>
                    <a:lnTo>
                      <a:pt x="53" y="43"/>
                    </a:lnTo>
                    <a:lnTo>
                      <a:pt x="53" y="48"/>
                    </a:lnTo>
                    <a:lnTo>
                      <a:pt x="67" y="48"/>
                    </a:lnTo>
                    <a:lnTo>
                      <a:pt x="53" y="34"/>
                    </a:lnTo>
                    <a:lnTo>
                      <a:pt x="53" y="48"/>
                    </a:lnTo>
                    <a:lnTo>
                      <a:pt x="58" y="48"/>
                    </a:lnTo>
                    <a:lnTo>
                      <a:pt x="58" y="53"/>
                    </a:lnTo>
                    <a:lnTo>
                      <a:pt x="72" y="53"/>
                    </a:lnTo>
                    <a:lnTo>
                      <a:pt x="58" y="38"/>
                    </a:lnTo>
                    <a:lnTo>
                      <a:pt x="58" y="53"/>
                    </a:lnTo>
                    <a:lnTo>
                      <a:pt x="62" y="53"/>
                    </a:lnTo>
                    <a:lnTo>
                      <a:pt x="62" y="63"/>
                    </a:lnTo>
                    <a:lnTo>
                      <a:pt x="67" y="63"/>
                    </a:lnTo>
                    <a:lnTo>
                      <a:pt x="8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6" name="Freeform 12">
                <a:extLst>
                  <a:ext uri="{FF2B5EF4-FFF2-40B4-BE49-F238E27FC236}">
                    <a16:creationId xmlns:a16="http://schemas.microsoft.com/office/drawing/2014/main" id="{35A6A18F-3913-3342-955A-8C5802192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51"/>
                <a:ext cx="196" cy="202"/>
              </a:xfrm>
              <a:custGeom>
                <a:avLst/>
                <a:gdLst>
                  <a:gd name="T0" fmla="*/ 67 w 196"/>
                  <a:gd name="T1" fmla="*/ 14 h 202"/>
                  <a:gd name="T2" fmla="*/ 52 w 196"/>
                  <a:gd name="T3" fmla="*/ 19 h 202"/>
                  <a:gd name="T4" fmla="*/ 43 w 196"/>
                  <a:gd name="T5" fmla="*/ 24 h 202"/>
                  <a:gd name="T6" fmla="*/ 33 w 196"/>
                  <a:gd name="T7" fmla="*/ 24 h 202"/>
                  <a:gd name="T8" fmla="*/ 28 w 196"/>
                  <a:gd name="T9" fmla="*/ 29 h 202"/>
                  <a:gd name="T10" fmla="*/ 28 w 196"/>
                  <a:gd name="T11" fmla="*/ 38 h 202"/>
                  <a:gd name="T12" fmla="*/ 9 w 196"/>
                  <a:gd name="T13" fmla="*/ 53 h 202"/>
                  <a:gd name="T14" fmla="*/ 0 w 196"/>
                  <a:gd name="T15" fmla="*/ 125 h 202"/>
                  <a:gd name="T16" fmla="*/ 14 w 196"/>
                  <a:gd name="T17" fmla="*/ 149 h 202"/>
                  <a:gd name="T18" fmla="*/ 19 w 196"/>
                  <a:gd name="T19" fmla="*/ 154 h 202"/>
                  <a:gd name="T20" fmla="*/ 28 w 196"/>
                  <a:gd name="T21" fmla="*/ 178 h 202"/>
                  <a:gd name="T22" fmla="*/ 33 w 196"/>
                  <a:gd name="T23" fmla="*/ 183 h 202"/>
                  <a:gd name="T24" fmla="*/ 43 w 196"/>
                  <a:gd name="T25" fmla="*/ 187 h 202"/>
                  <a:gd name="T26" fmla="*/ 52 w 196"/>
                  <a:gd name="T27" fmla="*/ 192 h 202"/>
                  <a:gd name="T28" fmla="*/ 67 w 196"/>
                  <a:gd name="T29" fmla="*/ 197 h 202"/>
                  <a:gd name="T30" fmla="*/ 129 w 196"/>
                  <a:gd name="T31" fmla="*/ 197 h 202"/>
                  <a:gd name="T32" fmla="*/ 144 w 196"/>
                  <a:gd name="T33" fmla="*/ 192 h 202"/>
                  <a:gd name="T34" fmla="*/ 153 w 196"/>
                  <a:gd name="T35" fmla="*/ 187 h 202"/>
                  <a:gd name="T36" fmla="*/ 163 w 196"/>
                  <a:gd name="T37" fmla="*/ 183 h 202"/>
                  <a:gd name="T38" fmla="*/ 167 w 196"/>
                  <a:gd name="T39" fmla="*/ 178 h 202"/>
                  <a:gd name="T40" fmla="*/ 177 w 196"/>
                  <a:gd name="T41" fmla="*/ 154 h 202"/>
                  <a:gd name="T42" fmla="*/ 182 w 196"/>
                  <a:gd name="T43" fmla="*/ 149 h 202"/>
                  <a:gd name="T44" fmla="*/ 196 w 196"/>
                  <a:gd name="T45" fmla="*/ 125 h 202"/>
                  <a:gd name="T46" fmla="*/ 187 w 196"/>
                  <a:gd name="T47" fmla="*/ 53 h 202"/>
                  <a:gd name="T48" fmla="*/ 167 w 196"/>
                  <a:gd name="T49" fmla="*/ 38 h 202"/>
                  <a:gd name="T50" fmla="*/ 163 w 196"/>
                  <a:gd name="T51" fmla="*/ 48 h 202"/>
                  <a:gd name="T52" fmla="*/ 158 w 196"/>
                  <a:gd name="T53" fmla="*/ 58 h 202"/>
                  <a:gd name="T54" fmla="*/ 163 w 196"/>
                  <a:gd name="T55" fmla="*/ 62 h 202"/>
                  <a:gd name="T56" fmla="*/ 172 w 196"/>
                  <a:gd name="T57" fmla="*/ 115 h 202"/>
                  <a:gd name="T58" fmla="*/ 158 w 196"/>
                  <a:gd name="T59" fmla="*/ 139 h 202"/>
                  <a:gd name="T60" fmla="*/ 153 w 196"/>
                  <a:gd name="T61" fmla="*/ 144 h 202"/>
                  <a:gd name="T62" fmla="*/ 148 w 196"/>
                  <a:gd name="T63" fmla="*/ 154 h 202"/>
                  <a:gd name="T64" fmla="*/ 144 w 196"/>
                  <a:gd name="T65" fmla="*/ 159 h 202"/>
                  <a:gd name="T66" fmla="*/ 129 w 196"/>
                  <a:gd name="T67" fmla="*/ 183 h 202"/>
                  <a:gd name="T68" fmla="*/ 120 w 196"/>
                  <a:gd name="T69" fmla="*/ 187 h 202"/>
                  <a:gd name="T70" fmla="*/ 105 w 196"/>
                  <a:gd name="T71" fmla="*/ 192 h 202"/>
                  <a:gd name="T72" fmla="*/ 86 w 196"/>
                  <a:gd name="T73" fmla="*/ 178 h 202"/>
                  <a:gd name="T74" fmla="*/ 72 w 196"/>
                  <a:gd name="T75" fmla="*/ 173 h 202"/>
                  <a:gd name="T76" fmla="*/ 62 w 196"/>
                  <a:gd name="T77" fmla="*/ 168 h 202"/>
                  <a:gd name="T78" fmla="*/ 52 w 196"/>
                  <a:gd name="T79" fmla="*/ 173 h 202"/>
                  <a:gd name="T80" fmla="*/ 48 w 196"/>
                  <a:gd name="T81" fmla="*/ 168 h 202"/>
                  <a:gd name="T82" fmla="*/ 38 w 196"/>
                  <a:gd name="T83" fmla="*/ 139 h 202"/>
                  <a:gd name="T84" fmla="*/ 33 w 196"/>
                  <a:gd name="T85" fmla="*/ 130 h 202"/>
                  <a:gd name="T86" fmla="*/ 28 w 196"/>
                  <a:gd name="T87" fmla="*/ 87 h 202"/>
                  <a:gd name="T88" fmla="*/ 38 w 196"/>
                  <a:gd name="T89" fmla="*/ 48 h 202"/>
                  <a:gd name="T90" fmla="*/ 43 w 196"/>
                  <a:gd name="T91" fmla="*/ 48 h 202"/>
                  <a:gd name="T92" fmla="*/ 48 w 196"/>
                  <a:gd name="T93" fmla="*/ 43 h 202"/>
                  <a:gd name="T94" fmla="*/ 52 w 196"/>
                  <a:gd name="T95" fmla="*/ 38 h 202"/>
                  <a:gd name="T96" fmla="*/ 52 w 196"/>
                  <a:gd name="T97" fmla="*/ 34 h 202"/>
                  <a:gd name="T98" fmla="*/ 62 w 196"/>
                  <a:gd name="T99" fmla="*/ 29 h 202"/>
                  <a:gd name="T100" fmla="*/ 76 w 196"/>
                  <a:gd name="T101" fmla="*/ 24 h 2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"/>
                  <a:gd name="T154" fmla="*/ 0 h 202"/>
                  <a:gd name="T155" fmla="*/ 196 w 196"/>
                  <a:gd name="T156" fmla="*/ 202 h 2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" h="202">
                    <a:moveTo>
                      <a:pt x="96" y="0"/>
                    </a:moveTo>
                    <a:lnTo>
                      <a:pt x="72" y="0"/>
                    </a:lnTo>
                    <a:lnTo>
                      <a:pt x="72" y="5"/>
                    </a:lnTo>
                    <a:lnTo>
                      <a:pt x="67" y="5"/>
                    </a:lnTo>
                    <a:lnTo>
                      <a:pt x="67" y="14"/>
                    </a:lnTo>
                    <a:lnTo>
                      <a:pt x="76" y="5"/>
                    </a:lnTo>
                    <a:lnTo>
                      <a:pt x="57" y="5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52" y="19"/>
                    </a:lnTo>
                    <a:lnTo>
                      <a:pt x="62" y="10"/>
                    </a:lnTo>
                    <a:lnTo>
                      <a:pt x="48" y="10"/>
                    </a:lnTo>
                    <a:lnTo>
                      <a:pt x="48" y="14"/>
                    </a:lnTo>
                    <a:lnTo>
                      <a:pt x="43" y="14"/>
                    </a:lnTo>
                    <a:lnTo>
                      <a:pt x="43" y="24"/>
                    </a:lnTo>
                    <a:lnTo>
                      <a:pt x="52" y="14"/>
                    </a:lnTo>
                    <a:lnTo>
                      <a:pt x="43" y="14"/>
                    </a:lnTo>
                    <a:lnTo>
                      <a:pt x="43" y="19"/>
                    </a:lnTo>
                    <a:lnTo>
                      <a:pt x="33" y="19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34"/>
                    </a:lnTo>
                    <a:lnTo>
                      <a:pt x="38" y="24"/>
                    </a:lnTo>
                    <a:lnTo>
                      <a:pt x="28" y="24"/>
                    </a:lnTo>
                    <a:lnTo>
                      <a:pt x="28" y="29"/>
                    </a:lnTo>
                    <a:lnTo>
                      <a:pt x="24" y="29"/>
                    </a:lnTo>
                    <a:lnTo>
                      <a:pt x="24" y="38"/>
                    </a:lnTo>
                    <a:lnTo>
                      <a:pt x="19" y="38"/>
                    </a:lnTo>
                    <a:lnTo>
                      <a:pt x="19" y="48"/>
                    </a:lnTo>
                    <a:lnTo>
                      <a:pt x="28" y="38"/>
                    </a:lnTo>
                    <a:lnTo>
                      <a:pt x="19" y="38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14" y="53"/>
                    </a:lnTo>
                    <a:lnTo>
                      <a:pt x="9" y="53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125"/>
                    </a:lnTo>
                    <a:lnTo>
                      <a:pt x="4" y="125"/>
                    </a:lnTo>
                    <a:lnTo>
                      <a:pt x="4" y="139"/>
                    </a:lnTo>
                    <a:lnTo>
                      <a:pt x="9" y="139"/>
                    </a:lnTo>
                    <a:lnTo>
                      <a:pt x="9" y="149"/>
                    </a:lnTo>
                    <a:lnTo>
                      <a:pt x="14" y="149"/>
                    </a:lnTo>
                    <a:lnTo>
                      <a:pt x="14" y="159"/>
                    </a:lnTo>
                    <a:lnTo>
                      <a:pt x="19" y="159"/>
                    </a:lnTo>
                    <a:lnTo>
                      <a:pt x="19" y="163"/>
                    </a:lnTo>
                    <a:lnTo>
                      <a:pt x="28" y="163"/>
                    </a:lnTo>
                    <a:lnTo>
                      <a:pt x="19" y="154"/>
                    </a:lnTo>
                    <a:lnTo>
                      <a:pt x="19" y="163"/>
                    </a:lnTo>
                    <a:lnTo>
                      <a:pt x="24" y="163"/>
                    </a:lnTo>
                    <a:lnTo>
                      <a:pt x="24" y="173"/>
                    </a:lnTo>
                    <a:lnTo>
                      <a:pt x="28" y="173"/>
                    </a:lnTo>
                    <a:lnTo>
                      <a:pt x="28" y="178"/>
                    </a:lnTo>
                    <a:lnTo>
                      <a:pt x="38" y="178"/>
                    </a:lnTo>
                    <a:lnTo>
                      <a:pt x="28" y="168"/>
                    </a:lnTo>
                    <a:lnTo>
                      <a:pt x="28" y="178"/>
                    </a:lnTo>
                    <a:lnTo>
                      <a:pt x="33" y="178"/>
                    </a:lnTo>
                    <a:lnTo>
                      <a:pt x="33" y="183"/>
                    </a:lnTo>
                    <a:lnTo>
                      <a:pt x="43" y="183"/>
                    </a:lnTo>
                    <a:lnTo>
                      <a:pt x="43" y="187"/>
                    </a:lnTo>
                    <a:lnTo>
                      <a:pt x="52" y="187"/>
                    </a:lnTo>
                    <a:lnTo>
                      <a:pt x="43" y="178"/>
                    </a:lnTo>
                    <a:lnTo>
                      <a:pt x="43" y="187"/>
                    </a:lnTo>
                    <a:lnTo>
                      <a:pt x="48" y="187"/>
                    </a:lnTo>
                    <a:lnTo>
                      <a:pt x="48" y="192"/>
                    </a:lnTo>
                    <a:lnTo>
                      <a:pt x="62" y="192"/>
                    </a:lnTo>
                    <a:lnTo>
                      <a:pt x="52" y="183"/>
                    </a:lnTo>
                    <a:lnTo>
                      <a:pt x="52" y="192"/>
                    </a:lnTo>
                    <a:lnTo>
                      <a:pt x="57" y="192"/>
                    </a:lnTo>
                    <a:lnTo>
                      <a:pt x="57" y="197"/>
                    </a:lnTo>
                    <a:lnTo>
                      <a:pt x="76" y="197"/>
                    </a:lnTo>
                    <a:lnTo>
                      <a:pt x="67" y="187"/>
                    </a:lnTo>
                    <a:lnTo>
                      <a:pt x="67" y="197"/>
                    </a:lnTo>
                    <a:lnTo>
                      <a:pt x="72" y="197"/>
                    </a:lnTo>
                    <a:lnTo>
                      <a:pt x="72" y="202"/>
                    </a:lnTo>
                    <a:lnTo>
                      <a:pt x="124" y="202"/>
                    </a:lnTo>
                    <a:lnTo>
                      <a:pt x="124" y="197"/>
                    </a:lnTo>
                    <a:lnTo>
                      <a:pt x="129" y="197"/>
                    </a:lnTo>
                    <a:lnTo>
                      <a:pt x="129" y="187"/>
                    </a:lnTo>
                    <a:lnTo>
                      <a:pt x="120" y="197"/>
                    </a:lnTo>
                    <a:lnTo>
                      <a:pt x="139" y="197"/>
                    </a:lnTo>
                    <a:lnTo>
                      <a:pt x="139" y="192"/>
                    </a:lnTo>
                    <a:lnTo>
                      <a:pt x="144" y="192"/>
                    </a:lnTo>
                    <a:lnTo>
                      <a:pt x="144" y="183"/>
                    </a:lnTo>
                    <a:lnTo>
                      <a:pt x="134" y="192"/>
                    </a:lnTo>
                    <a:lnTo>
                      <a:pt x="148" y="192"/>
                    </a:lnTo>
                    <a:lnTo>
                      <a:pt x="148" y="187"/>
                    </a:lnTo>
                    <a:lnTo>
                      <a:pt x="153" y="187"/>
                    </a:lnTo>
                    <a:lnTo>
                      <a:pt x="153" y="178"/>
                    </a:lnTo>
                    <a:lnTo>
                      <a:pt x="144" y="187"/>
                    </a:lnTo>
                    <a:lnTo>
                      <a:pt x="153" y="187"/>
                    </a:lnTo>
                    <a:lnTo>
                      <a:pt x="153" y="183"/>
                    </a:lnTo>
                    <a:lnTo>
                      <a:pt x="163" y="183"/>
                    </a:lnTo>
                    <a:lnTo>
                      <a:pt x="163" y="178"/>
                    </a:lnTo>
                    <a:lnTo>
                      <a:pt x="167" y="178"/>
                    </a:lnTo>
                    <a:lnTo>
                      <a:pt x="167" y="168"/>
                    </a:lnTo>
                    <a:lnTo>
                      <a:pt x="158" y="178"/>
                    </a:lnTo>
                    <a:lnTo>
                      <a:pt x="167" y="178"/>
                    </a:lnTo>
                    <a:lnTo>
                      <a:pt x="167" y="173"/>
                    </a:lnTo>
                    <a:lnTo>
                      <a:pt x="172" y="173"/>
                    </a:lnTo>
                    <a:lnTo>
                      <a:pt x="172" y="163"/>
                    </a:lnTo>
                    <a:lnTo>
                      <a:pt x="177" y="163"/>
                    </a:lnTo>
                    <a:lnTo>
                      <a:pt x="177" y="154"/>
                    </a:lnTo>
                    <a:lnTo>
                      <a:pt x="167" y="163"/>
                    </a:lnTo>
                    <a:lnTo>
                      <a:pt x="177" y="163"/>
                    </a:lnTo>
                    <a:lnTo>
                      <a:pt x="177" y="159"/>
                    </a:lnTo>
                    <a:lnTo>
                      <a:pt x="182" y="15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87" y="139"/>
                    </a:lnTo>
                    <a:lnTo>
                      <a:pt x="191" y="139"/>
                    </a:lnTo>
                    <a:lnTo>
                      <a:pt x="191" y="125"/>
                    </a:lnTo>
                    <a:lnTo>
                      <a:pt x="196" y="125"/>
                    </a:lnTo>
                    <a:lnTo>
                      <a:pt x="196" y="77"/>
                    </a:lnTo>
                    <a:lnTo>
                      <a:pt x="191" y="77"/>
                    </a:lnTo>
                    <a:lnTo>
                      <a:pt x="191" y="62"/>
                    </a:lnTo>
                    <a:lnTo>
                      <a:pt x="187" y="62"/>
                    </a:lnTo>
                    <a:lnTo>
                      <a:pt x="187" y="53"/>
                    </a:lnTo>
                    <a:lnTo>
                      <a:pt x="182" y="53"/>
                    </a:lnTo>
                    <a:lnTo>
                      <a:pt x="182" y="43"/>
                    </a:lnTo>
                    <a:lnTo>
                      <a:pt x="177" y="43"/>
                    </a:lnTo>
                    <a:lnTo>
                      <a:pt x="177" y="38"/>
                    </a:lnTo>
                    <a:lnTo>
                      <a:pt x="167" y="38"/>
                    </a:lnTo>
                    <a:lnTo>
                      <a:pt x="177" y="48"/>
                    </a:lnTo>
                    <a:lnTo>
                      <a:pt x="177" y="38"/>
                    </a:lnTo>
                    <a:lnTo>
                      <a:pt x="172" y="38"/>
                    </a:lnTo>
                    <a:lnTo>
                      <a:pt x="172" y="34"/>
                    </a:lnTo>
                    <a:lnTo>
                      <a:pt x="163" y="48"/>
                    </a:lnTo>
                    <a:lnTo>
                      <a:pt x="148" y="34"/>
                    </a:lnTo>
                    <a:lnTo>
                      <a:pt x="148" y="48"/>
                    </a:lnTo>
                    <a:lnTo>
                      <a:pt x="153" y="48"/>
                    </a:lnTo>
                    <a:lnTo>
                      <a:pt x="153" y="58"/>
                    </a:lnTo>
                    <a:lnTo>
                      <a:pt x="158" y="58"/>
                    </a:lnTo>
                    <a:lnTo>
                      <a:pt x="158" y="62"/>
                    </a:lnTo>
                    <a:lnTo>
                      <a:pt x="172" y="62"/>
                    </a:lnTo>
                    <a:lnTo>
                      <a:pt x="158" y="48"/>
                    </a:lnTo>
                    <a:lnTo>
                      <a:pt x="158" y="62"/>
                    </a:lnTo>
                    <a:lnTo>
                      <a:pt x="163" y="62"/>
                    </a:lnTo>
                    <a:lnTo>
                      <a:pt x="163" y="72"/>
                    </a:lnTo>
                    <a:lnTo>
                      <a:pt x="167" y="72"/>
                    </a:lnTo>
                    <a:lnTo>
                      <a:pt x="167" y="87"/>
                    </a:lnTo>
                    <a:lnTo>
                      <a:pt x="172" y="87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7" y="130"/>
                    </a:lnTo>
                    <a:lnTo>
                      <a:pt x="163" y="130"/>
                    </a:lnTo>
                    <a:lnTo>
                      <a:pt x="163" y="139"/>
                    </a:lnTo>
                    <a:lnTo>
                      <a:pt x="158" y="139"/>
                    </a:lnTo>
                    <a:lnTo>
                      <a:pt x="158" y="154"/>
                    </a:lnTo>
                    <a:lnTo>
                      <a:pt x="172" y="139"/>
                    </a:lnTo>
                    <a:lnTo>
                      <a:pt x="158" y="139"/>
                    </a:lnTo>
                    <a:lnTo>
                      <a:pt x="158" y="144"/>
                    </a:lnTo>
                    <a:lnTo>
                      <a:pt x="153" y="144"/>
                    </a:lnTo>
                    <a:lnTo>
                      <a:pt x="153" y="154"/>
                    </a:lnTo>
                    <a:lnTo>
                      <a:pt x="148" y="154"/>
                    </a:lnTo>
                    <a:lnTo>
                      <a:pt x="148" y="168"/>
                    </a:lnTo>
                    <a:lnTo>
                      <a:pt x="163" y="154"/>
                    </a:lnTo>
                    <a:lnTo>
                      <a:pt x="148" y="154"/>
                    </a:lnTo>
                    <a:lnTo>
                      <a:pt x="148" y="159"/>
                    </a:lnTo>
                    <a:lnTo>
                      <a:pt x="144" y="159"/>
                    </a:lnTo>
                    <a:lnTo>
                      <a:pt x="144" y="173"/>
                    </a:lnTo>
                    <a:lnTo>
                      <a:pt x="158" y="159"/>
                    </a:lnTo>
                    <a:lnTo>
                      <a:pt x="144" y="159"/>
                    </a:lnTo>
                    <a:lnTo>
                      <a:pt x="144" y="163"/>
                    </a:lnTo>
                    <a:lnTo>
                      <a:pt x="134" y="163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9" y="183"/>
                    </a:lnTo>
                    <a:lnTo>
                      <a:pt x="144" y="168"/>
                    </a:lnTo>
                    <a:lnTo>
                      <a:pt x="124" y="168"/>
                    </a:lnTo>
                    <a:lnTo>
                      <a:pt x="124" y="173"/>
                    </a:lnTo>
                    <a:lnTo>
                      <a:pt x="120" y="173"/>
                    </a:lnTo>
                    <a:lnTo>
                      <a:pt x="120" y="187"/>
                    </a:lnTo>
                    <a:lnTo>
                      <a:pt x="134" y="173"/>
                    </a:lnTo>
                    <a:lnTo>
                      <a:pt x="110" y="173"/>
                    </a:lnTo>
                    <a:lnTo>
                      <a:pt x="110" y="178"/>
                    </a:lnTo>
                    <a:lnTo>
                      <a:pt x="105" y="178"/>
                    </a:lnTo>
                    <a:lnTo>
                      <a:pt x="105" y="192"/>
                    </a:lnTo>
                    <a:lnTo>
                      <a:pt x="120" y="178"/>
                    </a:lnTo>
                    <a:lnTo>
                      <a:pt x="76" y="178"/>
                    </a:lnTo>
                    <a:lnTo>
                      <a:pt x="91" y="192"/>
                    </a:lnTo>
                    <a:lnTo>
                      <a:pt x="91" y="178"/>
                    </a:lnTo>
                    <a:lnTo>
                      <a:pt x="86" y="178"/>
                    </a:lnTo>
                    <a:lnTo>
                      <a:pt x="86" y="173"/>
                    </a:lnTo>
                    <a:lnTo>
                      <a:pt x="62" y="173"/>
                    </a:lnTo>
                    <a:lnTo>
                      <a:pt x="76" y="187"/>
                    </a:lnTo>
                    <a:lnTo>
                      <a:pt x="76" y="173"/>
                    </a:lnTo>
                    <a:lnTo>
                      <a:pt x="72" y="173"/>
                    </a:lnTo>
                    <a:lnTo>
                      <a:pt x="72" y="168"/>
                    </a:lnTo>
                    <a:lnTo>
                      <a:pt x="52" y="168"/>
                    </a:lnTo>
                    <a:lnTo>
                      <a:pt x="67" y="183"/>
                    </a:lnTo>
                    <a:lnTo>
                      <a:pt x="67" y="168"/>
                    </a:lnTo>
                    <a:lnTo>
                      <a:pt x="62" y="168"/>
                    </a:lnTo>
                    <a:lnTo>
                      <a:pt x="62" y="163"/>
                    </a:lnTo>
                    <a:lnTo>
                      <a:pt x="52" y="163"/>
                    </a:lnTo>
                    <a:lnTo>
                      <a:pt x="52" y="159"/>
                    </a:lnTo>
                    <a:lnTo>
                      <a:pt x="38" y="159"/>
                    </a:lnTo>
                    <a:lnTo>
                      <a:pt x="52" y="173"/>
                    </a:lnTo>
                    <a:lnTo>
                      <a:pt x="52" y="159"/>
                    </a:lnTo>
                    <a:lnTo>
                      <a:pt x="48" y="159"/>
                    </a:lnTo>
                    <a:lnTo>
                      <a:pt x="48" y="154"/>
                    </a:lnTo>
                    <a:lnTo>
                      <a:pt x="33" y="154"/>
                    </a:lnTo>
                    <a:lnTo>
                      <a:pt x="48" y="168"/>
                    </a:lnTo>
                    <a:lnTo>
                      <a:pt x="48" y="154"/>
                    </a:lnTo>
                    <a:lnTo>
                      <a:pt x="43" y="154"/>
                    </a:lnTo>
                    <a:lnTo>
                      <a:pt x="43" y="144"/>
                    </a:lnTo>
                    <a:lnTo>
                      <a:pt x="38" y="144"/>
                    </a:lnTo>
                    <a:lnTo>
                      <a:pt x="38" y="139"/>
                    </a:lnTo>
                    <a:lnTo>
                      <a:pt x="24" y="139"/>
                    </a:lnTo>
                    <a:lnTo>
                      <a:pt x="38" y="154"/>
                    </a:lnTo>
                    <a:lnTo>
                      <a:pt x="38" y="139"/>
                    </a:lnTo>
                    <a:lnTo>
                      <a:pt x="33" y="139"/>
                    </a:lnTo>
                    <a:lnTo>
                      <a:pt x="33" y="130"/>
                    </a:lnTo>
                    <a:lnTo>
                      <a:pt x="28" y="130"/>
                    </a:lnTo>
                    <a:lnTo>
                      <a:pt x="28" y="115"/>
                    </a:lnTo>
                    <a:lnTo>
                      <a:pt x="24" y="115"/>
                    </a:lnTo>
                    <a:lnTo>
                      <a:pt x="24" y="87"/>
                    </a:lnTo>
                    <a:lnTo>
                      <a:pt x="28" y="87"/>
                    </a:lnTo>
                    <a:lnTo>
                      <a:pt x="28" y="72"/>
                    </a:lnTo>
                    <a:lnTo>
                      <a:pt x="33" y="72"/>
                    </a:lnTo>
                    <a:lnTo>
                      <a:pt x="33" y="62"/>
                    </a:lnTo>
                    <a:lnTo>
                      <a:pt x="38" y="62"/>
                    </a:lnTo>
                    <a:lnTo>
                      <a:pt x="38" y="48"/>
                    </a:lnTo>
                    <a:lnTo>
                      <a:pt x="24" y="62"/>
                    </a:lnTo>
                    <a:lnTo>
                      <a:pt x="38" y="62"/>
                    </a:lnTo>
                    <a:lnTo>
                      <a:pt x="38" y="58"/>
                    </a:lnTo>
                    <a:lnTo>
                      <a:pt x="43" y="58"/>
                    </a:lnTo>
                    <a:lnTo>
                      <a:pt x="43" y="48"/>
                    </a:lnTo>
                    <a:lnTo>
                      <a:pt x="48" y="48"/>
                    </a:lnTo>
                    <a:lnTo>
                      <a:pt x="48" y="34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2" y="43"/>
                    </a:lnTo>
                    <a:lnTo>
                      <a:pt x="52" y="29"/>
                    </a:lnTo>
                    <a:lnTo>
                      <a:pt x="38" y="43"/>
                    </a:lnTo>
                    <a:lnTo>
                      <a:pt x="52" y="43"/>
                    </a:lnTo>
                    <a:lnTo>
                      <a:pt x="52" y="38"/>
                    </a:lnTo>
                    <a:lnTo>
                      <a:pt x="62" y="38"/>
                    </a:lnTo>
                    <a:lnTo>
                      <a:pt x="62" y="34"/>
                    </a:lnTo>
                    <a:lnTo>
                      <a:pt x="67" y="34"/>
                    </a:lnTo>
                    <a:lnTo>
                      <a:pt x="67" y="19"/>
                    </a:lnTo>
                    <a:lnTo>
                      <a:pt x="52" y="34"/>
                    </a:lnTo>
                    <a:lnTo>
                      <a:pt x="72" y="34"/>
                    </a:lnTo>
                    <a:lnTo>
                      <a:pt x="72" y="29"/>
                    </a:lnTo>
                    <a:lnTo>
                      <a:pt x="76" y="29"/>
                    </a:lnTo>
                    <a:lnTo>
                      <a:pt x="76" y="14"/>
                    </a:lnTo>
                    <a:lnTo>
                      <a:pt x="62" y="29"/>
                    </a:lnTo>
                    <a:lnTo>
                      <a:pt x="86" y="29"/>
                    </a:lnTo>
                    <a:lnTo>
                      <a:pt x="86" y="24"/>
                    </a:lnTo>
                    <a:lnTo>
                      <a:pt x="91" y="24"/>
                    </a:lnTo>
                    <a:lnTo>
                      <a:pt x="91" y="10"/>
                    </a:lnTo>
                    <a:lnTo>
                      <a:pt x="76" y="24"/>
                    </a:lnTo>
                    <a:lnTo>
                      <a:pt x="96" y="2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7" name="Freeform 13">
                <a:extLst>
                  <a:ext uri="{FF2B5EF4-FFF2-40B4-BE49-F238E27FC236}">
                    <a16:creationId xmlns:a16="http://schemas.microsoft.com/office/drawing/2014/main" id="{A218B9CD-6CEF-5A4B-9BC0-E273E4AD2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351"/>
                <a:ext cx="76" cy="48"/>
              </a:xfrm>
              <a:custGeom>
                <a:avLst/>
                <a:gdLst>
                  <a:gd name="T0" fmla="*/ 76 w 76"/>
                  <a:gd name="T1" fmla="*/ 34 h 48"/>
                  <a:gd name="T2" fmla="*/ 76 w 76"/>
                  <a:gd name="T3" fmla="*/ 29 h 48"/>
                  <a:gd name="T4" fmla="*/ 71 w 76"/>
                  <a:gd name="T5" fmla="*/ 29 h 48"/>
                  <a:gd name="T6" fmla="*/ 71 w 76"/>
                  <a:gd name="T7" fmla="*/ 24 h 48"/>
                  <a:gd name="T8" fmla="*/ 62 w 76"/>
                  <a:gd name="T9" fmla="*/ 24 h 48"/>
                  <a:gd name="T10" fmla="*/ 71 w 76"/>
                  <a:gd name="T11" fmla="*/ 34 h 48"/>
                  <a:gd name="T12" fmla="*/ 71 w 76"/>
                  <a:gd name="T13" fmla="*/ 24 h 48"/>
                  <a:gd name="T14" fmla="*/ 67 w 76"/>
                  <a:gd name="T15" fmla="*/ 24 h 48"/>
                  <a:gd name="T16" fmla="*/ 67 w 76"/>
                  <a:gd name="T17" fmla="*/ 19 h 48"/>
                  <a:gd name="T18" fmla="*/ 57 w 76"/>
                  <a:gd name="T19" fmla="*/ 19 h 48"/>
                  <a:gd name="T20" fmla="*/ 57 w 76"/>
                  <a:gd name="T21" fmla="*/ 14 h 48"/>
                  <a:gd name="T22" fmla="*/ 48 w 76"/>
                  <a:gd name="T23" fmla="*/ 14 h 48"/>
                  <a:gd name="T24" fmla="*/ 57 w 76"/>
                  <a:gd name="T25" fmla="*/ 24 h 48"/>
                  <a:gd name="T26" fmla="*/ 57 w 76"/>
                  <a:gd name="T27" fmla="*/ 14 h 48"/>
                  <a:gd name="T28" fmla="*/ 52 w 76"/>
                  <a:gd name="T29" fmla="*/ 14 h 48"/>
                  <a:gd name="T30" fmla="*/ 52 w 76"/>
                  <a:gd name="T31" fmla="*/ 10 h 48"/>
                  <a:gd name="T32" fmla="*/ 38 w 76"/>
                  <a:gd name="T33" fmla="*/ 10 h 48"/>
                  <a:gd name="T34" fmla="*/ 48 w 76"/>
                  <a:gd name="T35" fmla="*/ 19 h 48"/>
                  <a:gd name="T36" fmla="*/ 48 w 76"/>
                  <a:gd name="T37" fmla="*/ 10 h 48"/>
                  <a:gd name="T38" fmla="*/ 43 w 76"/>
                  <a:gd name="T39" fmla="*/ 10 h 48"/>
                  <a:gd name="T40" fmla="*/ 43 w 76"/>
                  <a:gd name="T41" fmla="*/ 5 h 48"/>
                  <a:gd name="T42" fmla="*/ 24 w 76"/>
                  <a:gd name="T43" fmla="*/ 5 h 48"/>
                  <a:gd name="T44" fmla="*/ 33 w 76"/>
                  <a:gd name="T45" fmla="*/ 14 h 48"/>
                  <a:gd name="T46" fmla="*/ 33 w 76"/>
                  <a:gd name="T47" fmla="*/ 5 h 48"/>
                  <a:gd name="T48" fmla="*/ 28 w 76"/>
                  <a:gd name="T49" fmla="*/ 5 h 48"/>
                  <a:gd name="T50" fmla="*/ 28 w 76"/>
                  <a:gd name="T51" fmla="*/ 0 h 48"/>
                  <a:gd name="T52" fmla="*/ 24 w 76"/>
                  <a:gd name="T53" fmla="*/ 0 h 48"/>
                  <a:gd name="T54" fmla="*/ 0 w 76"/>
                  <a:gd name="T55" fmla="*/ 0 h 48"/>
                  <a:gd name="T56" fmla="*/ 0 w 76"/>
                  <a:gd name="T57" fmla="*/ 24 h 48"/>
                  <a:gd name="T58" fmla="*/ 24 w 76"/>
                  <a:gd name="T59" fmla="*/ 24 h 48"/>
                  <a:gd name="T60" fmla="*/ 9 w 76"/>
                  <a:gd name="T61" fmla="*/ 10 h 48"/>
                  <a:gd name="T62" fmla="*/ 9 w 76"/>
                  <a:gd name="T63" fmla="*/ 24 h 48"/>
                  <a:gd name="T64" fmla="*/ 14 w 76"/>
                  <a:gd name="T65" fmla="*/ 24 h 48"/>
                  <a:gd name="T66" fmla="*/ 14 w 76"/>
                  <a:gd name="T67" fmla="*/ 29 h 48"/>
                  <a:gd name="T68" fmla="*/ 38 w 76"/>
                  <a:gd name="T69" fmla="*/ 29 h 48"/>
                  <a:gd name="T70" fmla="*/ 24 w 76"/>
                  <a:gd name="T71" fmla="*/ 14 h 48"/>
                  <a:gd name="T72" fmla="*/ 24 w 76"/>
                  <a:gd name="T73" fmla="*/ 29 h 48"/>
                  <a:gd name="T74" fmla="*/ 28 w 76"/>
                  <a:gd name="T75" fmla="*/ 29 h 48"/>
                  <a:gd name="T76" fmla="*/ 28 w 76"/>
                  <a:gd name="T77" fmla="*/ 34 h 48"/>
                  <a:gd name="T78" fmla="*/ 48 w 76"/>
                  <a:gd name="T79" fmla="*/ 34 h 48"/>
                  <a:gd name="T80" fmla="*/ 33 w 76"/>
                  <a:gd name="T81" fmla="*/ 19 h 48"/>
                  <a:gd name="T82" fmla="*/ 33 w 76"/>
                  <a:gd name="T83" fmla="*/ 34 h 48"/>
                  <a:gd name="T84" fmla="*/ 38 w 76"/>
                  <a:gd name="T85" fmla="*/ 34 h 48"/>
                  <a:gd name="T86" fmla="*/ 38 w 76"/>
                  <a:gd name="T87" fmla="*/ 38 h 48"/>
                  <a:gd name="T88" fmla="*/ 48 w 76"/>
                  <a:gd name="T89" fmla="*/ 38 h 48"/>
                  <a:gd name="T90" fmla="*/ 48 w 76"/>
                  <a:gd name="T91" fmla="*/ 43 h 48"/>
                  <a:gd name="T92" fmla="*/ 62 w 76"/>
                  <a:gd name="T93" fmla="*/ 43 h 48"/>
                  <a:gd name="T94" fmla="*/ 48 w 76"/>
                  <a:gd name="T95" fmla="*/ 29 h 48"/>
                  <a:gd name="T96" fmla="*/ 48 w 76"/>
                  <a:gd name="T97" fmla="*/ 43 h 48"/>
                  <a:gd name="T98" fmla="*/ 52 w 76"/>
                  <a:gd name="T99" fmla="*/ 43 h 48"/>
                  <a:gd name="T100" fmla="*/ 52 w 76"/>
                  <a:gd name="T101" fmla="*/ 48 h 48"/>
                  <a:gd name="T102" fmla="*/ 67 w 76"/>
                  <a:gd name="T103" fmla="*/ 48 h 48"/>
                  <a:gd name="T104" fmla="*/ 76 w 76"/>
                  <a:gd name="T105" fmla="*/ 34 h 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6"/>
                  <a:gd name="T160" fmla="*/ 0 h 48"/>
                  <a:gd name="T161" fmla="*/ 76 w 76"/>
                  <a:gd name="T162" fmla="*/ 48 h 4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6" h="48">
                    <a:moveTo>
                      <a:pt x="76" y="34"/>
                    </a:moveTo>
                    <a:lnTo>
                      <a:pt x="76" y="29"/>
                    </a:lnTo>
                    <a:lnTo>
                      <a:pt x="71" y="29"/>
                    </a:lnTo>
                    <a:lnTo>
                      <a:pt x="71" y="24"/>
                    </a:lnTo>
                    <a:lnTo>
                      <a:pt x="62" y="24"/>
                    </a:lnTo>
                    <a:lnTo>
                      <a:pt x="71" y="34"/>
                    </a:lnTo>
                    <a:lnTo>
                      <a:pt x="71" y="24"/>
                    </a:lnTo>
                    <a:lnTo>
                      <a:pt x="67" y="24"/>
                    </a:lnTo>
                    <a:lnTo>
                      <a:pt x="67" y="19"/>
                    </a:lnTo>
                    <a:lnTo>
                      <a:pt x="57" y="19"/>
                    </a:lnTo>
                    <a:lnTo>
                      <a:pt x="57" y="14"/>
                    </a:lnTo>
                    <a:lnTo>
                      <a:pt x="48" y="14"/>
                    </a:lnTo>
                    <a:lnTo>
                      <a:pt x="57" y="24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38" y="10"/>
                    </a:lnTo>
                    <a:lnTo>
                      <a:pt x="48" y="19"/>
                    </a:lnTo>
                    <a:lnTo>
                      <a:pt x="48" y="10"/>
                    </a:lnTo>
                    <a:lnTo>
                      <a:pt x="43" y="10"/>
                    </a:lnTo>
                    <a:lnTo>
                      <a:pt x="43" y="5"/>
                    </a:lnTo>
                    <a:lnTo>
                      <a:pt x="24" y="5"/>
                    </a:lnTo>
                    <a:lnTo>
                      <a:pt x="33" y="14"/>
                    </a:lnTo>
                    <a:lnTo>
                      <a:pt x="33" y="5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9" y="10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38" y="29"/>
                    </a:lnTo>
                    <a:lnTo>
                      <a:pt x="24" y="14"/>
                    </a:lnTo>
                    <a:lnTo>
                      <a:pt x="24" y="29"/>
                    </a:lnTo>
                    <a:lnTo>
                      <a:pt x="28" y="29"/>
                    </a:lnTo>
                    <a:lnTo>
                      <a:pt x="28" y="34"/>
                    </a:lnTo>
                    <a:lnTo>
                      <a:pt x="48" y="34"/>
                    </a:lnTo>
                    <a:lnTo>
                      <a:pt x="33" y="19"/>
                    </a:lnTo>
                    <a:lnTo>
                      <a:pt x="33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48" y="38"/>
                    </a:lnTo>
                    <a:lnTo>
                      <a:pt x="48" y="43"/>
                    </a:lnTo>
                    <a:lnTo>
                      <a:pt x="62" y="43"/>
                    </a:lnTo>
                    <a:lnTo>
                      <a:pt x="48" y="29"/>
                    </a:lnTo>
                    <a:lnTo>
                      <a:pt x="48" y="43"/>
                    </a:lnTo>
                    <a:lnTo>
                      <a:pt x="52" y="43"/>
                    </a:lnTo>
                    <a:lnTo>
                      <a:pt x="52" y="48"/>
                    </a:lnTo>
                    <a:lnTo>
                      <a:pt x="67" y="48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8" name="Freeform 14">
                <a:extLst>
                  <a:ext uri="{FF2B5EF4-FFF2-40B4-BE49-F238E27FC236}">
                    <a16:creationId xmlns:a16="http://schemas.microsoft.com/office/drawing/2014/main" id="{2A59238E-114F-194E-B3DA-C9E38E607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1284"/>
                <a:ext cx="163" cy="197"/>
              </a:xfrm>
              <a:custGeom>
                <a:avLst/>
                <a:gdLst>
                  <a:gd name="T0" fmla="*/ 67 w 163"/>
                  <a:gd name="T1" fmla="*/ 14 h 197"/>
                  <a:gd name="T2" fmla="*/ 53 w 163"/>
                  <a:gd name="T3" fmla="*/ 19 h 197"/>
                  <a:gd name="T4" fmla="*/ 43 w 163"/>
                  <a:gd name="T5" fmla="*/ 24 h 197"/>
                  <a:gd name="T6" fmla="*/ 33 w 163"/>
                  <a:gd name="T7" fmla="*/ 29 h 197"/>
                  <a:gd name="T8" fmla="*/ 29 w 163"/>
                  <a:gd name="T9" fmla="*/ 33 h 197"/>
                  <a:gd name="T10" fmla="*/ 24 w 163"/>
                  <a:gd name="T11" fmla="*/ 38 h 197"/>
                  <a:gd name="T12" fmla="*/ 19 w 163"/>
                  <a:gd name="T13" fmla="*/ 43 h 197"/>
                  <a:gd name="T14" fmla="*/ 14 w 163"/>
                  <a:gd name="T15" fmla="*/ 53 h 197"/>
                  <a:gd name="T16" fmla="*/ 9 w 163"/>
                  <a:gd name="T17" fmla="*/ 62 h 197"/>
                  <a:gd name="T18" fmla="*/ 5 w 163"/>
                  <a:gd name="T19" fmla="*/ 77 h 197"/>
                  <a:gd name="T20" fmla="*/ 0 w 163"/>
                  <a:gd name="T21" fmla="*/ 125 h 197"/>
                  <a:gd name="T22" fmla="*/ 5 w 163"/>
                  <a:gd name="T23" fmla="*/ 139 h 197"/>
                  <a:gd name="T24" fmla="*/ 9 w 163"/>
                  <a:gd name="T25" fmla="*/ 149 h 197"/>
                  <a:gd name="T26" fmla="*/ 14 w 163"/>
                  <a:gd name="T27" fmla="*/ 158 h 197"/>
                  <a:gd name="T28" fmla="*/ 19 w 163"/>
                  <a:gd name="T29" fmla="*/ 163 h 197"/>
                  <a:gd name="T30" fmla="*/ 24 w 163"/>
                  <a:gd name="T31" fmla="*/ 168 h 197"/>
                  <a:gd name="T32" fmla="*/ 29 w 163"/>
                  <a:gd name="T33" fmla="*/ 173 h 197"/>
                  <a:gd name="T34" fmla="*/ 33 w 163"/>
                  <a:gd name="T35" fmla="*/ 178 h 197"/>
                  <a:gd name="T36" fmla="*/ 43 w 163"/>
                  <a:gd name="T37" fmla="*/ 182 h 197"/>
                  <a:gd name="T38" fmla="*/ 53 w 163"/>
                  <a:gd name="T39" fmla="*/ 187 h 197"/>
                  <a:gd name="T40" fmla="*/ 67 w 163"/>
                  <a:gd name="T41" fmla="*/ 192 h 197"/>
                  <a:gd name="T42" fmla="*/ 129 w 163"/>
                  <a:gd name="T43" fmla="*/ 192 h 197"/>
                  <a:gd name="T44" fmla="*/ 144 w 163"/>
                  <a:gd name="T45" fmla="*/ 187 h 197"/>
                  <a:gd name="T46" fmla="*/ 153 w 163"/>
                  <a:gd name="T47" fmla="*/ 182 h 197"/>
                  <a:gd name="T48" fmla="*/ 163 w 163"/>
                  <a:gd name="T49" fmla="*/ 178 h 197"/>
                  <a:gd name="T50" fmla="*/ 144 w 163"/>
                  <a:gd name="T51" fmla="*/ 168 h 197"/>
                  <a:gd name="T52" fmla="*/ 139 w 163"/>
                  <a:gd name="T53" fmla="*/ 173 h 197"/>
                  <a:gd name="T54" fmla="*/ 129 w 163"/>
                  <a:gd name="T55" fmla="*/ 178 h 197"/>
                  <a:gd name="T56" fmla="*/ 120 w 163"/>
                  <a:gd name="T57" fmla="*/ 182 h 197"/>
                  <a:gd name="T58" fmla="*/ 105 w 163"/>
                  <a:gd name="T59" fmla="*/ 187 h 197"/>
                  <a:gd name="T60" fmla="*/ 86 w 163"/>
                  <a:gd name="T61" fmla="*/ 173 h 197"/>
                  <a:gd name="T62" fmla="*/ 72 w 163"/>
                  <a:gd name="T63" fmla="*/ 168 h 197"/>
                  <a:gd name="T64" fmla="*/ 62 w 163"/>
                  <a:gd name="T65" fmla="*/ 163 h 197"/>
                  <a:gd name="T66" fmla="*/ 53 w 163"/>
                  <a:gd name="T67" fmla="*/ 158 h 197"/>
                  <a:gd name="T68" fmla="*/ 48 w 163"/>
                  <a:gd name="T69" fmla="*/ 154 h 197"/>
                  <a:gd name="T70" fmla="*/ 43 w 163"/>
                  <a:gd name="T71" fmla="*/ 149 h 197"/>
                  <a:gd name="T72" fmla="*/ 38 w 163"/>
                  <a:gd name="T73" fmla="*/ 144 h 197"/>
                  <a:gd name="T74" fmla="*/ 33 w 163"/>
                  <a:gd name="T75" fmla="*/ 134 h 197"/>
                  <a:gd name="T76" fmla="*/ 29 w 163"/>
                  <a:gd name="T77" fmla="*/ 125 h 197"/>
                  <a:gd name="T78" fmla="*/ 24 w 163"/>
                  <a:gd name="T79" fmla="*/ 110 h 197"/>
                  <a:gd name="T80" fmla="*/ 9 w 163"/>
                  <a:gd name="T81" fmla="*/ 91 h 197"/>
                  <a:gd name="T82" fmla="*/ 14 w 163"/>
                  <a:gd name="T83" fmla="*/ 77 h 197"/>
                  <a:gd name="T84" fmla="*/ 19 w 163"/>
                  <a:gd name="T85" fmla="*/ 67 h 197"/>
                  <a:gd name="T86" fmla="*/ 24 w 163"/>
                  <a:gd name="T87" fmla="*/ 57 h 197"/>
                  <a:gd name="T88" fmla="*/ 29 w 163"/>
                  <a:gd name="T89" fmla="*/ 53 h 197"/>
                  <a:gd name="T90" fmla="*/ 33 w 163"/>
                  <a:gd name="T91" fmla="*/ 48 h 197"/>
                  <a:gd name="T92" fmla="*/ 38 w 163"/>
                  <a:gd name="T93" fmla="*/ 43 h 197"/>
                  <a:gd name="T94" fmla="*/ 43 w 163"/>
                  <a:gd name="T95" fmla="*/ 38 h 197"/>
                  <a:gd name="T96" fmla="*/ 53 w 163"/>
                  <a:gd name="T97" fmla="*/ 33 h 197"/>
                  <a:gd name="T98" fmla="*/ 62 w 163"/>
                  <a:gd name="T99" fmla="*/ 29 h 197"/>
                  <a:gd name="T100" fmla="*/ 77 w 163"/>
                  <a:gd name="T101" fmla="*/ 24 h 1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197"/>
                  <a:gd name="T155" fmla="*/ 163 w 163"/>
                  <a:gd name="T156" fmla="*/ 197 h 1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197">
                    <a:moveTo>
                      <a:pt x="96" y="0"/>
                    </a:moveTo>
                    <a:lnTo>
                      <a:pt x="72" y="0"/>
                    </a:lnTo>
                    <a:lnTo>
                      <a:pt x="72" y="4"/>
                    </a:lnTo>
                    <a:lnTo>
                      <a:pt x="67" y="4"/>
                    </a:lnTo>
                    <a:lnTo>
                      <a:pt x="67" y="14"/>
                    </a:lnTo>
                    <a:lnTo>
                      <a:pt x="77" y="4"/>
                    </a:lnTo>
                    <a:lnTo>
                      <a:pt x="57" y="4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53" y="19"/>
                    </a:lnTo>
                    <a:lnTo>
                      <a:pt x="62" y="9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3" y="14"/>
                    </a:lnTo>
                    <a:lnTo>
                      <a:pt x="43" y="24"/>
                    </a:lnTo>
                    <a:lnTo>
                      <a:pt x="53" y="14"/>
                    </a:lnTo>
                    <a:lnTo>
                      <a:pt x="38" y="14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33" y="29"/>
                    </a:lnTo>
                    <a:lnTo>
                      <a:pt x="43" y="19"/>
                    </a:lnTo>
                    <a:lnTo>
                      <a:pt x="33" y="19"/>
                    </a:lnTo>
                    <a:lnTo>
                      <a:pt x="33" y="24"/>
                    </a:lnTo>
                    <a:lnTo>
                      <a:pt x="29" y="24"/>
                    </a:lnTo>
                    <a:lnTo>
                      <a:pt x="29" y="33"/>
                    </a:lnTo>
                    <a:lnTo>
                      <a:pt x="38" y="24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24" y="29"/>
                    </a:lnTo>
                    <a:lnTo>
                      <a:pt x="24" y="38"/>
                    </a:lnTo>
                    <a:lnTo>
                      <a:pt x="33" y="29"/>
                    </a:lnTo>
                    <a:lnTo>
                      <a:pt x="24" y="29"/>
                    </a:lnTo>
                    <a:lnTo>
                      <a:pt x="24" y="33"/>
                    </a:lnTo>
                    <a:lnTo>
                      <a:pt x="19" y="33"/>
                    </a:lnTo>
                    <a:lnTo>
                      <a:pt x="19" y="43"/>
                    </a:lnTo>
                    <a:lnTo>
                      <a:pt x="29" y="33"/>
                    </a:lnTo>
                    <a:lnTo>
                      <a:pt x="19" y="33"/>
                    </a:lnTo>
                    <a:lnTo>
                      <a:pt x="19" y="38"/>
                    </a:lnTo>
                    <a:lnTo>
                      <a:pt x="14" y="38"/>
                    </a:lnTo>
                    <a:lnTo>
                      <a:pt x="14" y="53"/>
                    </a:lnTo>
                    <a:lnTo>
                      <a:pt x="24" y="43"/>
                    </a:lnTo>
                    <a:lnTo>
                      <a:pt x="14" y="43"/>
                    </a:lnTo>
                    <a:lnTo>
                      <a:pt x="14" y="48"/>
                    </a:lnTo>
                    <a:lnTo>
                      <a:pt x="9" y="48"/>
                    </a:lnTo>
                    <a:lnTo>
                      <a:pt x="9" y="62"/>
                    </a:lnTo>
                    <a:lnTo>
                      <a:pt x="19" y="53"/>
                    </a:lnTo>
                    <a:lnTo>
                      <a:pt x="9" y="53"/>
                    </a:lnTo>
                    <a:lnTo>
                      <a:pt x="9" y="57"/>
                    </a:lnTo>
                    <a:lnTo>
                      <a:pt x="5" y="57"/>
                    </a:lnTo>
                    <a:lnTo>
                      <a:pt x="5" y="77"/>
                    </a:lnTo>
                    <a:lnTo>
                      <a:pt x="14" y="67"/>
                    </a:lnTo>
                    <a:lnTo>
                      <a:pt x="5" y="67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0" y="125"/>
                    </a:lnTo>
                    <a:lnTo>
                      <a:pt x="5" y="125"/>
                    </a:lnTo>
                    <a:lnTo>
                      <a:pt x="5" y="130"/>
                    </a:lnTo>
                    <a:lnTo>
                      <a:pt x="14" y="130"/>
                    </a:lnTo>
                    <a:lnTo>
                      <a:pt x="5" y="120"/>
                    </a:lnTo>
                    <a:lnTo>
                      <a:pt x="5" y="139"/>
                    </a:lnTo>
                    <a:lnTo>
                      <a:pt x="9" y="139"/>
                    </a:lnTo>
                    <a:lnTo>
                      <a:pt x="9" y="144"/>
                    </a:lnTo>
                    <a:lnTo>
                      <a:pt x="19" y="144"/>
                    </a:lnTo>
                    <a:lnTo>
                      <a:pt x="9" y="134"/>
                    </a:lnTo>
                    <a:lnTo>
                      <a:pt x="9" y="149"/>
                    </a:lnTo>
                    <a:lnTo>
                      <a:pt x="14" y="149"/>
                    </a:lnTo>
                    <a:lnTo>
                      <a:pt x="14" y="154"/>
                    </a:lnTo>
                    <a:lnTo>
                      <a:pt x="24" y="154"/>
                    </a:lnTo>
                    <a:lnTo>
                      <a:pt x="14" y="144"/>
                    </a:lnTo>
                    <a:lnTo>
                      <a:pt x="14" y="158"/>
                    </a:lnTo>
                    <a:lnTo>
                      <a:pt x="19" y="158"/>
                    </a:lnTo>
                    <a:lnTo>
                      <a:pt x="19" y="163"/>
                    </a:lnTo>
                    <a:lnTo>
                      <a:pt x="29" y="163"/>
                    </a:lnTo>
                    <a:lnTo>
                      <a:pt x="19" y="154"/>
                    </a:lnTo>
                    <a:lnTo>
                      <a:pt x="19" y="163"/>
                    </a:lnTo>
                    <a:lnTo>
                      <a:pt x="24" y="163"/>
                    </a:lnTo>
                    <a:lnTo>
                      <a:pt x="24" y="168"/>
                    </a:lnTo>
                    <a:lnTo>
                      <a:pt x="33" y="168"/>
                    </a:lnTo>
                    <a:lnTo>
                      <a:pt x="24" y="158"/>
                    </a:lnTo>
                    <a:lnTo>
                      <a:pt x="24" y="168"/>
                    </a:lnTo>
                    <a:lnTo>
                      <a:pt x="29" y="168"/>
                    </a:lnTo>
                    <a:lnTo>
                      <a:pt x="29" y="173"/>
                    </a:lnTo>
                    <a:lnTo>
                      <a:pt x="38" y="173"/>
                    </a:lnTo>
                    <a:lnTo>
                      <a:pt x="29" y="163"/>
                    </a:lnTo>
                    <a:lnTo>
                      <a:pt x="29" y="173"/>
                    </a:lnTo>
                    <a:lnTo>
                      <a:pt x="33" y="173"/>
                    </a:lnTo>
                    <a:lnTo>
                      <a:pt x="33" y="178"/>
                    </a:lnTo>
                    <a:lnTo>
                      <a:pt x="43" y="178"/>
                    </a:lnTo>
                    <a:lnTo>
                      <a:pt x="33" y="168"/>
                    </a:lnTo>
                    <a:lnTo>
                      <a:pt x="33" y="178"/>
                    </a:lnTo>
                    <a:lnTo>
                      <a:pt x="38" y="178"/>
                    </a:lnTo>
                    <a:lnTo>
                      <a:pt x="38" y="182"/>
                    </a:lnTo>
                    <a:lnTo>
                      <a:pt x="53" y="182"/>
                    </a:lnTo>
                    <a:lnTo>
                      <a:pt x="43" y="173"/>
                    </a:lnTo>
                    <a:lnTo>
                      <a:pt x="43" y="182"/>
                    </a:lnTo>
                    <a:lnTo>
                      <a:pt x="48" y="182"/>
                    </a:lnTo>
                    <a:lnTo>
                      <a:pt x="48" y="187"/>
                    </a:lnTo>
                    <a:lnTo>
                      <a:pt x="62" y="187"/>
                    </a:lnTo>
                    <a:lnTo>
                      <a:pt x="53" y="178"/>
                    </a:lnTo>
                    <a:lnTo>
                      <a:pt x="53" y="187"/>
                    </a:lnTo>
                    <a:lnTo>
                      <a:pt x="57" y="187"/>
                    </a:lnTo>
                    <a:lnTo>
                      <a:pt x="57" y="192"/>
                    </a:lnTo>
                    <a:lnTo>
                      <a:pt x="77" y="192"/>
                    </a:lnTo>
                    <a:lnTo>
                      <a:pt x="67" y="182"/>
                    </a:lnTo>
                    <a:lnTo>
                      <a:pt x="67" y="192"/>
                    </a:lnTo>
                    <a:lnTo>
                      <a:pt x="72" y="192"/>
                    </a:lnTo>
                    <a:lnTo>
                      <a:pt x="72" y="197"/>
                    </a:lnTo>
                    <a:lnTo>
                      <a:pt x="124" y="197"/>
                    </a:lnTo>
                    <a:lnTo>
                      <a:pt x="124" y="192"/>
                    </a:lnTo>
                    <a:lnTo>
                      <a:pt x="129" y="192"/>
                    </a:lnTo>
                    <a:lnTo>
                      <a:pt x="129" y="182"/>
                    </a:lnTo>
                    <a:lnTo>
                      <a:pt x="120" y="192"/>
                    </a:lnTo>
                    <a:lnTo>
                      <a:pt x="139" y="192"/>
                    </a:lnTo>
                    <a:lnTo>
                      <a:pt x="139" y="187"/>
                    </a:lnTo>
                    <a:lnTo>
                      <a:pt x="144" y="187"/>
                    </a:lnTo>
                    <a:lnTo>
                      <a:pt x="144" y="178"/>
                    </a:lnTo>
                    <a:lnTo>
                      <a:pt x="134" y="187"/>
                    </a:lnTo>
                    <a:lnTo>
                      <a:pt x="148" y="187"/>
                    </a:lnTo>
                    <a:lnTo>
                      <a:pt x="148" y="182"/>
                    </a:lnTo>
                    <a:lnTo>
                      <a:pt x="153" y="182"/>
                    </a:lnTo>
                    <a:lnTo>
                      <a:pt x="153" y="173"/>
                    </a:lnTo>
                    <a:lnTo>
                      <a:pt x="144" y="182"/>
                    </a:lnTo>
                    <a:lnTo>
                      <a:pt x="158" y="182"/>
                    </a:lnTo>
                    <a:lnTo>
                      <a:pt x="158" y="178"/>
                    </a:lnTo>
                    <a:lnTo>
                      <a:pt x="163" y="178"/>
                    </a:lnTo>
                    <a:lnTo>
                      <a:pt x="163" y="168"/>
                    </a:lnTo>
                    <a:lnTo>
                      <a:pt x="153" y="178"/>
                    </a:lnTo>
                    <a:lnTo>
                      <a:pt x="163" y="178"/>
                    </a:lnTo>
                    <a:lnTo>
                      <a:pt x="163" y="173"/>
                    </a:lnTo>
                    <a:lnTo>
                      <a:pt x="144" y="168"/>
                    </a:lnTo>
                    <a:lnTo>
                      <a:pt x="158" y="154"/>
                    </a:lnTo>
                    <a:lnTo>
                      <a:pt x="144" y="154"/>
                    </a:lnTo>
                    <a:lnTo>
                      <a:pt x="144" y="158"/>
                    </a:lnTo>
                    <a:lnTo>
                      <a:pt x="139" y="158"/>
                    </a:lnTo>
                    <a:lnTo>
                      <a:pt x="139" y="173"/>
                    </a:lnTo>
                    <a:lnTo>
                      <a:pt x="153" y="158"/>
                    </a:lnTo>
                    <a:lnTo>
                      <a:pt x="134" y="158"/>
                    </a:lnTo>
                    <a:lnTo>
                      <a:pt x="134" y="163"/>
                    </a:lnTo>
                    <a:lnTo>
                      <a:pt x="129" y="163"/>
                    </a:lnTo>
                    <a:lnTo>
                      <a:pt x="129" y="178"/>
                    </a:lnTo>
                    <a:lnTo>
                      <a:pt x="144" y="163"/>
                    </a:lnTo>
                    <a:lnTo>
                      <a:pt x="124" y="163"/>
                    </a:lnTo>
                    <a:lnTo>
                      <a:pt x="124" y="168"/>
                    </a:lnTo>
                    <a:lnTo>
                      <a:pt x="120" y="168"/>
                    </a:lnTo>
                    <a:lnTo>
                      <a:pt x="120" y="182"/>
                    </a:lnTo>
                    <a:lnTo>
                      <a:pt x="134" y="168"/>
                    </a:lnTo>
                    <a:lnTo>
                      <a:pt x="110" y="168"/>
                    </a:lnTo>
                    <a:lnTo>
                      <a:pt x="110" y="173"/>
                    </a:lnTo>
                    <a:lnTo>
                      <a:pt x="105" y="173"/>
                    </a:lnTo>
                    <a:lnTo>
                      <a:pt x="105" y="187"/>
                    </a:lnTo>
                    <a:lnTo>
                      <a:pt x="120" y="173"/>
                    </a:lnTo>
                    <a:lnTo>
                      <a:pt x="77" y="173"/>
                    </a:lnTo>
                    <a:lnTo>
                      <a:pt x="91" y="187"/>
                    </a:lnTo>
                    <a:lnTo>
                      <a:pt x="91" y="173"/>
                    </a:lnTo>
                    <a:lnTo>
                      <a:pt x="86" y="173"/>
                    </a:lnTo>
                    <a:lnTo>
                      <a:pt x="86" y="168"/>
                    </a:lnTo>
                    <a:lnTo>
                      <a:pt x="62" y="168"/>
                    </a:lnTo>
                    <a:lnTo>
                      <a:pt x="77" y="182"/>
                    </a:lnTo>
                    <a:lnTo>
                      <a:pt x="77" y="168"/>
                    </a:lnTo>
                    <a:lnTo>
                      <a:pt x="72" y="168"/>
                    </a:lnTo>
                    <a:lnTo>
                      <a:pt x="72" y="163"/>
                    </a:lnTo>
                    <a:lnTo>
                      <a:pt x="53" y="163"/>
                    </a:lnTo>
                    <a:lnTo>
                      <a:pt x="67" y="178"/>
                    </a:lnTo>
                    <a:lnTo>
                      <a:pt x="67" y="163"/>
                    </a:lnTo>
                    <a:lnTo>
                      <a:pt x="62" y="163"/>
                    </a:lnTo>
                    <a:lnTo>
                      <a:pt x="62" y="158"/>
                    </a:lnTo>
                    <a:lnTo>
                      <a:pt x="43" y="158"/>
                    </a:lnTo>
                    <a:lnTo>
                      <a:pt x="57" y="173"/>
                    </a:lnTo>
                    <a:lnTo>
                      <a:pt x="57" y="158"/>
                    </a:lnTo>
                    <a:lnTo>
                      <a:pt x="53" y="158"/>
                    </a:lnTo>
                    <a:lnTo>
                      <a:pt x="53" y="154"/>
                    </a:lnTo>
                    <a:lnTo>
                      <a:pt x="38" y="154"/>
                    </a:lnTo>
                    <a:lnTo>
                      <a:pt x="53" y="168"/>
                    </a:lnTo>
                    <a:lnTo>
                      <a:pt x="53" y="154"/>
                    </a:lnTo>
                    <a:lnTo>
                      <a:pt x="48" y="154"/>
                    </a:lnTo>
                    <a:lnTo>
                      <a:pt x="48" y="149"/>
                    </a:lnTo>
                    <a:lnTo>
                      <a:pt x="33" y="149"/>
                    </a:lnTo>
                    <a:lnTo>
                      <a:pt x="48" y="163"/>
                    </a:lnTo>
                    <a:lnTo>
                      <a:pt x="48" y="149"/>
                    </a:lnTo>
                    <a:lnTo>
                      <a:pt x="43" y="149"/>
                    </a:lnTo>
                    <a:lnTo>
                      <a:pt x="43" y="144"/>
                    </a:lnTo>
                    <a:lnTo>
                      <a:pt x="29" y="144"/>
                    </a:lnTo>
                    <a:lnTo>
                      <a:pt x="43" y="158"/>
                    </a:lnTo>
                    <a:lnTo>
                      <a:pt x="43" y="144"/>
                    </a:lnTo>
                    <a:lnTo>
                      <a:pt x="38" y="144"/>
                    </a:lnTo>
                    <a:lnTo>
                      <a:pt x="38" y="139"/>
                    </a:lnTo>
                    <a:lnTo>
                      <a:pt x="24" y="139"/>
                    </a:lnTo>
                    <a:lnTo>
                      <a:pt x="38" y="154"/>
                    </a:lnTo>
                    <a:lnTo>
                      <a:pt x="38" y="134"/>
                    </a:lnTo>
                    <a:lnTo>
                      <a:pt x="33" y="134"/>
                    </a:lnTo>
                    <a:lnTo>
                      <a:pt x="33" y="130"/>
                    </a:lnTo>
                    <a:lnTo>
                      <a:pt x="19" y="130"/>
                    </a:lnTo>
                    <a:lnTo>
                      <a:pt x="33" y="144"/>
                    </a:lnTo>
                    <a:lnTo>
                      <a:pt x="33" y="125"/>
                    </a:lnTo>
                    <a:lnTo>
                      <a:pt x="29" y="125"/>
                    </a:lnTo>
                    <a:lnTo>
                      <a:pt x="29" y="120"/>
                    </a:lnTo>
                    <a:lnTo>
                      <a:pt x="14" y="120"/>
                    </a:lnTo>
                    <a:lnTo>
                      <a:pt x="29" y="134"/>
                    </a:lnTo>
                    <a:lnTo>
                      <a:pt x="29" y="110"/>
                    </a:lnTo>
                    <a:lnTo>
                      <a:pt x="24" y="110"/>
                    </a:lnTo>
                    <a:lnTo>
                      <a:pt x="24" y="105"/>
                    </a:lnTo>
                    <a:lnTo>
                      <a:pt x="9" y="105"/>
                    </a:lnTo>
                    <a:lnTo>
                      <a:pt x="24" y="120"/>
                    </a:lnTo>
                    <a:lnTo>
                      <a:pt x="24" y="77"/>
                    </a:lnTo>
                    <a:lnTo>
                      <a:pt x="9" y="91"/>
                    </a:lnTo>
                    <a:lnTo>
                      <a:pt x="24" y="91"/>
                    </a:lnTo>
                    <a:lnTo>
                      <a:pt x="24" y="86"/>
                    </a:lnTo>
                    <a:lnTo>
                      <a:pt x="29" y="86"/>
                    </a:lnTo>
                    <a:lnTo>
                      <a:pt x="29" y="62"/>
                    </a:lnTo>
                    <a:lnTo>
                      <a:pt x="14" y="77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33" y="72"/>
                    </a:lnTo>
                    <a:lnTo>
                      <a:pt x="33" y="53"/>
                    </a:lnTo>
                    <a:lnTo>
                      <a:pt x="19" y="67"/>
                    </a:lnTo>
                    <a:lnTo>
                      <a:pt x="33" y="67"/>
                    </a:lnTo>
                    <a:lnTo>
                      <a:pt x="33" y="62"/>
                    </a:lnTo>
                    <a:lnTo>
                      <a:pt x="38" y="62"/>
                    </a:lnTo>
                    <a:lnTo>
                      <a:pt x="38" y="43"/>
                    </a:lnTo>
                    <a:lnTo>
                      <a:pt x="24" y="57"/>
                    </a:lnTo>
                    <a:lnTo>
                      <a:pt x="38" y="57"/>
                    </a:lnTo>
                    <a:lnTo>
                      <a:pt x="38" y="53"/>
                    </a:lnTo>
                    <a:lnTo>
                      <a:pt x="43" y="53"/>
                    </a:lnTo>
                    <a:lnTo>
                      <a:pt x="43" y="38"/>
                    </a:lnTo>
                    <a:lnTo>
                      <a:pt x="29" y="53"/>
                    </a:lnTo>
                    <a:lnTo>
                      <a:pt x="43" y="53"/>
                    </a:lnTo>
                    <a:lnTo>
                      <a:pt x="43" y="48"/>
                    </a:lnTo>
                    <a:lnTo>
                      <a:pt x="48" y="48"/>
                    </a:lnTo>
                    <a:lnTo>
                      <a:pt x="48" y="33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3" y="43"/>
                    </a:lnTo>
                    <a:lnTo>
                      <a:pt x="53" y="29"/>
                    </a:lnTo>
                    <a:lnTo>
                      <a:pt x="38" y="43"/>
                    </a:lnTo>
                    <a:lnTo>
                      <a:pt x="53" y="43"/>
                    </a:lnTo>
                    <a:lnTo>
                      <a:pt x="53" y="38"/>
                    </a:lnTo>
                    <a:lnTo>
                      <a:pt x="57" y="38"/>
                    </a:lnTo>
                    <a:lnTo>
                      <a:pt x="57" y="24"/>
                    </a:lnTo>
                    <a:lnTo>
                      <a:pt x="43" y="38"/>
                    </a:lnTo>
                    <a:lnTo>
                      <a:pt x="62" y="38"/>
                    </a:lnTo>
                    <a:lnTo>
                      <a:pt x="62" y="33"/>
                    </a:lnTo>
                    <a:lnTo>
                      <a:pt x="67" y="33"/>
                    </a:lnTo>
                    <a:lnTo>
                      <a:pt x="67" y="19"/>
                    </a:lnTo>
                    <a:lnTo>
                      <a:pt x="53" y="33"/>
                    </a:lnTo>
                    <a:lnTo>
                      <a:pt x="72" y="33"/>
                    </a:lnTo>
                    <a:lnTo>
                      <a:pt x="72" y="29"/>
                    </a:lnTo>
                    <a:lnTo>
                      <a:pt x="77" y="29"/>
                    </a:lnTo>
                    <a:lnTo>
                      <a:pt x="77" y="14"/>
                    </a:lnTo>
                    <a:lnTo>
                      <a:pt x="62" y="29"/>
                    </a:lnTo>
                    <a:lnTo>
                      <a:pt x="86" y="29"/>
                    </a:lnTo>
                    <a:lnTo>
                      <a:pt x="86" y="24"/>
                    </a:lnTo>
                    <a:lnTo>
                      <a:pt x="91" y="24"/>
                    </a:lnTo>
                    <a:lnTo>
                      <a:pt x="91" y="9"/>
                    </a:lnTo>
                    <a:lnTo>
                      <a:pt x="77" y="24"/>
                    </a:lnTo>
                    <a:lnTo>
                      <a:pt x="96" y="2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9" name="Freeform 15">
                <a:extLst>
                  <a:ext uri="{FF2B5EF4-FFF2-40B4-BE49-F238E27FC236}">
                    <a16:creationId xmlns:a16="http://schemas.microsoft.com/office/drawing/2014/main" id="{4E9D1CB8-DED3-B64F-8AEE-F981D924E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1284"/>
                <a:ext cx="100" cy="173"/>
              </a:xfrm>
              <a:custGeom>
                <a:avLst/>
                <a:gdLst>
                  <a:gd name="T0" fmla="*/ 72 w 100"/>
                  <a:gd name="T1" fmla="*/ 163 h 173"/>
                  <a:gd name="T2" fmla="*/ 72 w 100"/>
                  <a:gd name="T3" fmla="*/ 168 h 173"/>
                  <a:gd name="T4" fmla="*/ 67 w 100"/>
                  <a:gd name="T5" fmla="*/ 168 h 173"/>
                  <a:gd name="T6" fmla="*/ 81 w 100"/>
                  <a:gd name="T7" fmla="*/ 163 h 173"/>
                  <a:gd name="T8" fmla="*/ 81 w 100"/>
                  <a:gd name="T9" fmla="*/ 163 h 173"/>
                  <a:gd name="T10" fmla="*/ 86 w 100"/>
                  <a:gd name="T11" fmla="*/ 144 h 173"/>
                  <a:gd name="T12" fmla="*/ 86 w 100"/>
                  <a:gd name="T13" fmla="*/ 149 h 173"/>
                  <a:gd name="T14" fmla="*/ 81 w 100"/>
                  <a:gd name="T15" fmla="*/ 144 h 173"/>
                  <a:gd name="T16" fmla="*/ 96 w 100"/>
                  <a:gd name="T17" fmla="*/ 139 h 173"/>
                  <a:gd name="T18" fmla="*/ 96 w 100"/>
                  <a:gd name="T19" fmla="*/ 130 h 173"/>
                  <a:gd name="T20" fmla="*/ 100 w 100"/>
                  <a:gd name="T21" fmla="*/ 72 h 173"/>
                  <a:gd name="T22" fmla="*/ 86 w 100"/>
                  <a:gd name="T23" fmla="*/ 67 h 173"/>
                  <a:gd name="T24" fmla="*/ 91 w 100"/>
                  <a:gd name="T25" fmla="*/ 57 h 173"/>
                  <a:gd name="T26" fmla="*/ 91 w 100"/>
                  <a:gd name="T27" fmla="*/ 62 h 173"/>
                  <a:gd name="T28" fmla="*/ 86 w 100"/>
                  <a:gd name="T29" fmla="*/ 43 h 173"/>
                  <a:gd name="T30" fmla="*/ 86 w 100"/>
                  <a:gd name="T31" fmla="*/ 38 h 173"/>
                  <a:gd name="T32" fmla="*/ 72 w 100"/>
                  <a:gd name="T33" fmla="*/ 33 h 173"/>
                  <a:gd name="T34" fmla="*/ 76 w 100"/>
                  <a:gd name="T35" fmla="*/ 33 h 173"/>
                  <a:gd name="T36" fmla="*/ 76 w 100"/>
                  <a:gd name="T37" fmla="*/ 38 h 173"/>
                  <a:gd name="T38" fmla="*/ 72 w 100"/>
                  <a:gd name="T39" fmla="*/ 24 h 173"/>
                  <a:gd name="T40" fmla="*/ 72 w 100"/>
                  <a:gd name="T41" fmla="*/ 24 h 173"/>
                  <a:gd name="T42" fmla="*/ 57 w 100"/>
                  <a:gd name="T43" fmla="*/ 19 h 173"/>
                  <a:gd name="T44" fmla="*/ 62 w 100"/>
                  <a:gd name="T45" fmla="*/ 19 h 173"/>
                  <a:gd name="T46" fmla="*/ 57 w 100"/>
                  <a:gd name="T47" fmla="*/ 24 h 173"/>
                  <a:gd name="T48" fmla="*/ 52 w 100"/>
                  <a:gd name="T49" fmla="*/ 9 h 173"/>
                  <a:gd name="T50" fmla="*/ 48 w 100"/>
                  <a:gd name="T51" fmla="*/ 9 h 173"/>
                  <a:gd name="T52" fmla="*/ 24 w 100"/>
                  <a:gd name="T53" fmla="*/ 4 h 173"/>
                  <a:gd name="T54" fmla="*/ 28 w 100"/>
                  <a:gd name="T55" fmla="*/ 4 h 173"/>
                  <a:gd name="T56" fmla="*/ 0 w 100"/>
                  <a:gd name="T57" fmla="*/ 0 h 173"/>
                  <a:gd name="T58" fmla="*/ 9 w 100"/>
                  <a:gd name="T59" fmla="*/ 9 h 173"/>
                  <a:gd name="T60" fmla="*/ 14 w 100"/>
                  <a:gd name="T61" fmla="*/ 29 h 173"/>
                  <a:gd name="T62" fmla="*/ 24 w 100"/>
                  <a:gd name="T63" fmla="*/ 29 h 173"/>
                  <a:gd name="T64" fmla="*/ 48 w 100"/>
                  <a:gd name="T65" fmla="*/ 33 h 173"/>
                  <a:gd name="T66" fmla="*/ 38 w 100"/>
                  <a:gd name="T67" fmla="*/ 33 h 173"/>
                  <a:gd name="T68" fmla="*/ 43 w 100"/>
                  <a:gd name="T69" fmla="*/ 24 h 173"/>
                  <a:gd name="T70" fmla="*/ 48 w 100"/>
                  <a:gd name="T71" fmla="*/ 43 h 173"/>
                  <a:gd name="T72" fmla="*/ 48 w 100"/>
                  <a:gd name="T73" fmla="*/ 43 h 173"/>
                  <a:gd name="T74" fmla="*/ 67 w 100"/>
                  <a:gd name="T75" fmla="*/ 48 h 173"/>
                  <a:gd name="T76" fmla="*/ 57 w 100"/>
                  <a:gd name="T77" fmla="*/ 48 h 173"/>
                  <a:gd name="T78" fmla="*/ 57 w 100"/>
                  <a:gd name="T79" fmla="*/ 38 h 173"/>
                  <a:gd name="T80" fmla="*/ 62 w 100"/>
                  <a:gd name="T81" fmla="*/ 57 h 173"/>
                  <a:gd name="T82" fmla="*/ 62 w 100"/>
                  <a:gd name="T83" fmla="*/ 62 h 173"/>
                  <a:gd name="T84" fmla="*/ 81 w 100"/>
                  <a:gd name="T85" fmla="*/ 67 h 173"/>
                  <a:gd name="T86" fmla="*/ 72 w 100"/>
                  <a:gd name="T87" fmla="*/ 72 h 173"/>
                  <a:gd name="T88" fmla="*/ 72 w 100"/>
                  <a:gd name="T89" fmla="*/ 62 h 173"/>
                  <a:gd name="T90" fmla="*/ 76 w 100"/>
                  <a:gd name="T91" fmla="*/ 91 h 173"/>
                  <a:gd name="T92" fmla="*/ 76 w 100"/>
                  <a:gd name="T93" fmla="*/ 120 h 173"/>
                  <a:gd name="T94" fmla="*/ 76 w 100"/>
                  <a:gd name="T95" fmla="*/ 110 h 173"/>
                  <a:gd name="T96" fmla="*/ 86 w 100"/>
                  <a:gd name="T97" fmla="*/ 120 h 173"/>
                  <a:gd name="T98" fmla="*/ 67 w 100"/>
                  <a:gd name="T99" fmla="*/ 125 h 173"/>
                  <a:gd name="T100" fmla="*/ 67 w 100"/>
                  <a:gd name="T101" fmla="*/ 130 h 173"/>
                  <a:gd name="T102" fmla="*/ 62 w 100"/>
                  <a:gd name="T103" fmla="*/ 154 h 173"/>
                  <a:gd name="T104" fmla="*/ 62 w 100"/>
                  <a:gd name="T105" fmla="*/ 144 h 173"/>
                  <a:gd name="T106" fmla="*/ 72 w 100"/>
                  <a:gd name="T107" fmla="*/ 144 h 173"/>
                  <a:gd name="T108" fmla="*/ 52 w 100"/>
                  <a:gd name="T109" fmla="*/ 149 h 173"/>
                  <a:gd name="T110" fmla="*/ 52 w 100"/>
                  <a:gd name="T111" fmla="*/ 149 h 173"/>
                  <a:gd name="T112" fmla="*/ 48 w 100"/>
                  <a:gd name="T113" fmla="*/ 168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0"/>
                  <a:gd name="T172" fmla="*/ 0 h 173"/>
                  <a:gd name="T173" fmla="*/ 100 w 100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0" h="173">
                    <a:moveTo>
                      <a:pt x="67" y="173"/>
                    </a:moveTo>
                    <a:lnTo>
                      <a:pt x="72" y="173"/>
                    </a:lnTo>
                    <a:lnTo>
                      <a:pt x="72" y="163"/>
                    </a:lnTo>
                    <a:lnTo>
                      <a:pt x="62" y="173"/>
                    </a:lnTo>
                    <a:lnTo>
                      <a:pt x="72" y="173"/>
                    </a:lnTo>
                    <a:lnTo>
                      <a:pt x="72" y="168"/>
                    </a:lnTo>
                    <a:lnTo>
                      <a:pt x="76" y="168"/>
                    </a:lnTo>
                    <a:lnTo>
                      <a:pt x="76" y="158"/>
                    </a:lnTo>
                    <a:lnTo>
                      <a:pt x="67" y="168"/>
                    </a:lnTo>
                    <a:lnTo>
                      <a:pt x="76" y="168"/>
                    </a:lnTo>
                    <a:lnTo>
                      <a:pt x="76" y="163"/>
                    </a:lnTo>
                    <a:lnTo>
                      <a:pt x="81" y="163"/>
                    </a:lnTo>
                    <a:lnTo>
                      <a:pt x="81" y="154"/>
                    </a:lnTo>
                    <a:lnTo>
                      <a:pt x="72" y="163"/>
                    </a:lnTo>
                    <a:lnTo>
                      <a:pt x="81" y="163"/>
                    </a:lnTo>
                    <a:lnTo>
                      <a:pt x="81" y="158"/>
                    </a:lnTo>
                    <a:lnTo>
                      <a:pt x="86" y="158"/>
                    </a:lnTo>
                    <a:lnTo>
                      <a:pt x="86" y="144"/>
                    </a:lnTo>
                    <a:lnTo>
                      <a:pt x="76" y="154"/>
                    </a:lnTo>
                    <a:lnTo>
                      <a:pt x="86" y="154"/>
                    </a:lnTo>
                    <a:lnTo>
                      <a:pt x="86" y="149"/>
                    </a:lnTo>
                    <a:lnTo>
                      <a:pt x="91" y="149"/>
                    </a:lnTo>
                    <a:lnTo>
                      <a:pt x="91" y="134"/>
                    </a:lnTo>
                    <a:lnTo>
                      <a:pt x="81" y="144"/>
                    </a:lnTo>
                    <a:lnTo>
                      <a:pt x="91" y="144"/>
                    </a:lnTo>
                    <a:lnTo>
                      <a:pt x="91" y="139"/>
                    </a:lnTo>
                    <a:lnTo>
                      <a:pt x="96" y="139"/>
                    </a:lnTo>
                    <a:lnTo>
                      <a:pt x="96" y="120"/>
                    </a:lnTo>
                    <a:lnTo>
                      <a:pt x="86" y="130"/>
                    </a:lnTo>
                    <a:lnTo>
                      <a:pt x="96" y="130"/>
                    </a:lnTo>
                    <a:lnTo>
                      <a:pt x="96" y="125"/>
                    </a:lnTo>
                    <a:lnTo>
                      <a:pt x="100" y="125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6" y="67"/>
                    </a:lnTo>
                    <a:lnTo>
                      <a:pt x="86" y="67"/>
                    </a:lnTo>
                    <a:lnTo>
                      <a:pt x="96" y="77"/>
                    </a:lnTo>
                    <a:lnTo>
                      <a:pt x="96" y="57"/>
                    </a:lnTo>
                    <a:lnTo>
                      <a:pt x="91" y="57"/>
                    </a:lnTo>
                    <a:lnTo>
                      <a:pt x="91" y="53"/>
                    </a:lnTo>
                    <a:lnTo>
                      <a:pt x="81" y="53"/>
                    </a:lnTo>
                    <a:lnTo>
                      <a:pt x="91" y="62"/>
                    </a:lnTo>
                    <a:lnTo>
                      <a:pt x="91" y="48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76" y="43"/>
                    </a:lnTo>
                    <a:lnTo>
                      <a:pt x="86" y="53"/>
                    </a:lnTo>
                    <a:lnTo>
                      <a:pt x="86" y="38"/>
                    </a:lnTo>
                    <a:lnTo>
                      <a:pt x="81" y="38"/>
                    </a:lnTo>
                    <a:lnTo>
                      <a:pt x="81" y="33"/>
                    </a:lnTo>
                    <a:lnTo>
                      <a:pt x="72" y="33"/>
                    </a:lnTo>
                    <a:lnTo>
                      <a:pt x="81" y="43"/>
                    </a:lnTo>
                    <a:lnTo>
                      <a:pt x="81" y="33"/>
                    </a:lnTo>
                    <a:lnTo>
                      <a:pt x="76" y="33"/>
                    </a:lnTo>
                    <a:lnTo>
                      <a:pt x="76" y="29"/>
                    </a:lnTo>
                    <a:lnTo>
                      <a:pt x="67" y="29"/>
                    </a:lnTo>
                    <a:lnTo>
                      <a:pt x="76" y="38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72" y="24"/>
                    </a:lnTo>
                    <a:lnTo>
                      <a:pt x="62" y="24"/>
                    </a:lnTo>
                    <a:lnTo>
                      <a:pt x="72" y="33"/>
                    </a:lnTo>
                    <a:lnTo>
                      <a:pt x="72" y="24"/>
                    </a:lnTo>
                    <a:lnTo>
                      <a:pt x="67" y="24"/>
                    </a:lnTo>
                    <a:lnTo>
                      <a:pt x="67" y="19"/>
                    </a:lnTo>
                    <a:lnTo>
                      <a:pt x="57" y="19"/>
                    </a:lnTo>
                    <a:lnTo>
                      <a:pt x="67" y="29"/>
                    </a:lnTo>
                    <a:lnTo>
                      <a:pt x="67" y="19"/>
                    </a:lnTo>
                    <a:lnTo>
                      <a:pt x="62" y="19"/>
                    </a:lnTo>
                    <a:lnTo>
                      <a:pt x="62" y="14"/>
                    </a:lnTo>
                    <a:lnTo>
                      <a:pt x="48" y="14"/>
                    </a:lnTo>
                    <a:lnTo>
                      <a:pt x="57" y="24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2" y="9"/>
                    </a:lnTo>
                    <a:lnTo>
                      <a:pt x="38" y="9"/>
                    </a:lnTo>
                    <a:lnTo>
                      <a:pt x="48" y="19"/>
                    </a:lnTo>
                    <a:lnTo>
                      <a:pt x="48" y="9"/>
                    </a:lnTo>
                    <a:lnTo>
                      <a:pt x="43" y="9"/>
                    </a:lnTo>
                    <a:lnTo>
                      <a:pt x="43" y="4"/>
                    </a:lnTo>
                    <a:lnTo>
                      <a:pt x="24" y="4"/>
                    </a:lnTo>
                    <a:lnTo>
                      <a:pt x="33" y="14"/>
                    </a:lnTo>
                    <a:lnTo>
                      <a:pt x="33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9" y="9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38" y="29"/>
                    </a:lnTo>
                    <a:lnTo>
                      <a:pt x="24" y="14"/>
                    </a:lnTo>
                    <a:lnTo>
                      <a:pt x="24" y="29"/>
                    </a:lnTo>
                    <a:lnTo>
                      <a:pt x="28" y="29"/>
                    </a:lnTo>
                    <a:lnTo>
                      <a:pt x="28" y="33"/>
                    </a:lnTo>
                    <a:lnTo>
                      <a:pt x="48" y="33"/>
                    </a:lnTo>
                    <a:lnTo>
                      <a:pt x="33" y="19"/>
                    </a:lnTo>
                    <a:lnTo>
                      <a:pt x="33" y="33"/>
                    </a:lnTo>
                    <a:lnTo>
                      <a:pt x="38" y="33"/>
                    </a:lnTo>
                    <a:lnTo>
                      <a:pt x="38" y="38"/>
                    </a:lnTo>
                    <a:lnTo>
                      <a:pt x="57" y="38"/>
                    </a:lnTo>
                    <a:lnTo>
                      <a:pt x="43" y="24"/>
                    </a:lnTo>
                    <a:lnTo>
                      <a:pt x="43" y="38"/>
                    </a:lnTo>
                    <a:lnTo>
                      <a:pt x="48" y="38"/>
                    </a:lnTo>
                    <a:lnTo>
                      <a:pt x="48" y="43"/>
                    </a:lnTo>
                    <a:lnTo>
                      <a:pt x="62" y="43"/>
                    </a:lnTo>
                    <a:lnTo>
                      <a:pt x="48" y="29"/>
                    </a:lnTo>
                    <a:lnTo>
                      <a:pt x="48" y="43"/>
                    </a:lnTo>
                    <a:lnTo>
                      <a:pt x="52" y="43"/>
                    </a:lnTo>
                    <a:lnTo>
                      <a:pt x="52" y="48"/>
                    </a:lnTo>
                    <a:lnTo>
                      <a:pt x="67" y="48"/>
                    </a:lnTo>
                    <a:lnTo>
                      <a:pt x="52" y="33"/>
                    </a:lnTo>
                    <a:lnTo>
                      <a:pt x="52" y="48"/>
                    </a:lnTo>
                    <a:lnTo>
                      <a:pt x="57" y="48"/>
                    </a:lnTo>
                    <a:lnTo>
                      <a:pt x="57" y="53"/>
                    </a:lnTo>
                    <a:lnTo>
                      <a:pt x="72" y="53"/>
                    </a:lnTo>
                    <a:lnTo>
                      <a:pt x="57" y="38"/>
                    </a:lnTo>
                    <a:lnTo>
                      <a:pt x="57" y="53"/>
                    </a:lnTo>
                    <a:lnTo>
                      <a:pt x="62" y="53"/>
                    </a:lnTo>
                    <a:lnTo>
                      <a:pt x="62" y="57"/>
                    </a:lnTo>
                    <a:lnTo>
                      <a:pt x="76" y="57"/>
                    </a:lnTo>
                    <a:lnTo>
                      <a:pt x="62" y="43"/>
                    </a:lnTo>
                    <a:lnTo>
                      <a:pt x="62" y="62"/>
                    </a:lnTo>
                    <a:lnTo>
                      <a:pt x="67" y="62"/>
                    </a:lnTo>
                    <a:lnTo>
                      <a:pt x="67" y="67"/>
                    </a:lnTo>
                    <a:lnTo>
                      <a:pt x="81" y="67"/>
                    </a:lnTo>
                    <a:lnTo>
                      <a:pt x="67" y="53"/>
                    </a:lnTo>
                    <a:lnTo>
                      <a:pt x="67" y="72"/>
                    </a:lnTo>
                    <a:lnTo>
                      <a:pt x="72" y="72"/>
                    </a:lnTo>
                    <a:lnTo>
                      <a:pt x="72" y="77"/>
                    </a:lnTo>
                    <a:lnTo>
                      <a:pt x="86" y="77"/>
                    </a:lnTo>
                    <a:lnTo>
                      <a:pt x="72" y="62"/>
                    </a:lnTo>
                    <a:lnTo>
                      <a:pt x="72" y="86"/>
                    </a:lnTo>
                    <a:lnTo>
                      <a:pt x="76" y="86"/>
                    </a:lnTo>
                    <a:lnTo>
                      <a:pt x="76" y="91"/>
                    </a:lnTo>
                    <a:lnTo>
                      <a:pt x="91" y="91"/>
                    </a:lnTo>
                    <a:lnTo>
                      <a:pt x="76" y="77"/>
                    </a:lnTo>
                    <a:lnTo>
                      <a:pt x="76" y="120"/>
                    </a:lnTo>
                    <a:lnTo>
                      <a:pt x="91" y="105"/>
                    </a:lnTo>
                    <a:lnTo>
                      <a:pt x="76" y="105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34"/>
                    </a:lnTo>
                    <a:lnTo>
                      <a:pt x="86" y="120"/>
                    </a:lnTo>
                    <a:lnTo>
                      <a:pt x="72" y="120"/>
                    </a:lnTo>
                    <a:lnTo>
                      <a:pt x="72" y="125"/>
                    </a:lnTo>
                    <a:lnTo>
                      <a:pt x="67" y="125"/>
                    </a:lnTo>
                    <a:lnTo>
                      <a:pt x="67" y="144"/>
                    </a:lnTo>
                    <a:lnTo>
                      <a:pt x="81" y="130"/>
                    </a:lnTo>
                    <a:lnTo>
                      <a:pt x="67" y="130"/>
                    </a:lnTo>
                    <a:lnTo>
                      <a:pt x="67" y="134"/>
                    </a:lnTo>
                    <a:lnTo>
                      <a:pt x="62" y="134"/>
                    </a:lnTo>
                    <a:lnTo>
                      <a:pt x="62" y="154"/>
                    </a:lnTo>
                    <a:lnTo>
                      <a:pt x="76" y="139"/>
                    </a:lnTo>
                    <a:lnTo>
                      <a:pt x="62" y="139"/>
                    </a:lnTo>
                    <a:lnTo>
                      <a:pt x="62" y="144"/>
                    </a:lnTo>
                    <a:lnTo>
                      <a:pt x="57" y="144"/>
                    </a:lnTo>
                    <a:lnTo>
                      <a:pt x="57" y="158"/>
                    </a:lnTo>
                    <a:lnTo>
                      <a:pt x="72" y="144"/>
                    </a:lnTo>
                    <a:lnTo>
                      <a:pt x="57" y="144"/>
                    </a:lnTo>
                    <a:lnTo>
                      <a:pt x="57" y="149"/>
                    </a:lnTo>
                    <a:lnTo>
                      <a:pt x="52" y="149"/>
                    </a:lnTo>
                    <a:lnTo>
                      <a:pt x="52" y="163"/>
                    </a:lnTo>
                    <a:lnTo>
                      <a:pt x="67" y="149"/>
                    </a:lnTo>
                    <a:lnTo>
                      <a:pt x="52" y="149"/>
                    </a:lnTo>
                    <a:lnTo>
                      <a:pt x="52" y="154"/>
                    </a:lnTo>
                    <a:lnTo>
                      <a:pt x="48" y="154"/>
                    </a:lnTo>
                    <a:lnTo>
                      <a:pt x="48" y="168"/>
                    </a:lnTo>
                    <a:lnTo>
                      <a:pt x="67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0" name="Freeform 16">
                <a:extLst>
                  <a:ext uri="{FF2B5EF4-FFF2-40B4-BE49-F238E27FC236}">
                    <a16:creationId xmlns:a16="http://schemas.microsoft.com/office/drawing/2014/main" id="{0DA2174D-6563-B146-9ED7-D4D9EE60F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923"/>
                <a:ext cx="302" cy="24"/>
              </a:xfrm>
              <a:custGeom>
                <a:avLst/>
                <a:gdLst>
                  <a:gd name="T0" fmla="*/ 14 w 302"/>
                  <a:gd name="T1" fmla="*/ 0 h 24"/>
                  <a:gd name="T2" fmla="*/ 5 w 302"/>
                  <a:gd name="T3" fmla="*/ 0 h 24"/>
                  <a:gd name="T4" fmla="*/ 5 w 302"/>
                  <a:gd name="T5" fmla="*/ 5 h 24"/>
                  <a:gd name="T6" fmla="*/ 0 w 302"/>
                  <a:gd name="T7" fmla="*/ 5 h 24"/>
                  <a:gd name="T8" fmla="*/ 0 w 302"/>
                  <a:gd name="T9" fmla="*/ 15 h 24"/>
                  <a:gd name="T10" fmla="*/ 5 w 302"/>
                  <a:gd name="T11" fmla="*/ 15 h 24"/>
                  <a:gd name="T12" fmla="*/ 5 w 302"/>
                  <a:gd name="T13" fmla="*/ 19 h 24"/>
                  <a:gd name="T14" fmla="*/ 10 w 302"/>
                  <a:gd name="T15" fmla="*/ 19 h 24"/>
                  <a:gd name="T16" fmla="*/ 10 w 302"/>
                  <a:gd name="T17" fmla="*/ 24 h 24"/>
                  <a:gd name="T18" fmla="*/ 293 w 302"/>
                  <a:gd name="T19" fmla="*/ 24 h 24"/>
                  <a:gd name="T20" fmla="*/ 293 w 302"/>
                  <a:gd name="T21" fmla="*/ 19 h 24"/>
                  <a:gd name="T22" fmla="*/ 297 w 302"/>
                  <a:gd name="T23" fmla="*/ 19 h 24"/>
                  <a:gd name="T24" fmla="*/ 297 w 302"/>
                  <a:gd name="T25" fmla="*/ 15 h 24"/>
                  <a:gd name="T26" fmla="*/ 302 w 302"/>
                  <a:gd name="T27" fmla="*/ 15 h 24"/>
                  <a:gd name="T28" fmla="*/ 302 w 302"/>
                  <a:gd name="T29" fmla="*/ 5 h 24"/>
                  <a:gd name="T30" fmla="*/ 297 w 302"/>
                  <a:gd name="T31" fmla="*/ 5 h 24"/>
                  <a:gd name="T32" fmla="*/ 297 w 302"/>
                  <a:gd name="T33" fmla="*/ 0 h 24"/>
                  <a:gd name="T34" fmla="*/ 288 w 302"/>
                  <a:gd name="T35" fmla="*/ 0 h 24"/>
                  <a:gd name="T36" fmla="*/ 14 w 302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2"/>
                  <a:gd name="T58" fmla="*/ 0 h 24"/>
                  <a:gd name="T59" fmla="*/ 302 w 30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2" h="24">
                    <a:moveTo>
                      <a:pt x="14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293" y="24"/>
                    </a:lnTo>
                    <a:lnTo>
                      <a:pt x="293" y="19"/>
                    </a:lnTo>
                    <a:lnTo>
                      <a:pt x="297" y="19"/>
                    </a:lnTo>
                    <a:lnTo>
                      <a:pt x="297" y="15"/>
                    </a:lnTo>
                    <a:lnTo>
                      <a:pt x="302" y="15"/>
                    </a:lnTo>
                    <a:lnTo>
                      <a:pt x="302" y="5"/>
                    </a:lnTo>
                    <a:lnTo>
                      <a:pt x="297" y="5"/>
                    </a:lnTo>
                    <a:lnTo>
                      <a:pt x="297" y="0"/>
                    </a:lnTo>
                    <a:lnTo>
                      <a:pt x="28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1" name="Freeform 17">
                <a:extLst>
                  <a:ext uri="{FF2B5EF4-FFF2-40B4-BE49-F238E27FC236}">
                    <a16:creationId xmlns:a16="http://schemas.microsoft.com/office/drawing/2014/main" id="{D1EDD5BC-71EB-FE4F-87CF-8287A29B8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029"/>
                <a:ext cx="302" cy="24"/>
              </a:xfrm>
              <a:custGeom>
                <a:avLst/>
                <a:gdLst>
                  <a:gd name="T0" fmla="*/ 14 w 302"/>
                  <a:gd name="T1" fmla="*/ 0 h 24"/>
                  <a:gd name="T2" fmla="*/ 5 w 302"/>
                  <a:gd name="T3" fmla="*/ 0 h 24"/>
                  <a:gd name="T4" fmla="*/ 5 w 302"/>
                  <a:gd name="T5" fmla="*/ 5 h 24"/>
                  <a:gd name="T6" fmla="*/ 0 w 302"/>
                  <a:gd name="T7" fmla="*/ 5 h 24"/>
                  <a:gd name="T8" fmla="*/ 0 w 302"/>
                  <a:gd name="T9" fmla="*/ 14 h 24"/>
                  <a:gd name="T10" fmla="*/ 5 w 302"/>
                  <a:gd name="T11" fmla="*/ 14 h 24"/>
                  <a:gd name="T12" fmla="*/ 5 w 302"/>
                  <a:gd name="T13" fmla="*/ 19 h 24"/>
                  <a:gd name="T14" fmla="*/ 10 w 302"/>
                  <a:gd name="T15" fmla="*/ 19 h 24"/>
                  <a:gd name="T16" fmla="*/ 10 w 302"/>
                  <a:gd name="T17" fmla="*/ 24 h 24"/>
                  <a:gd name="T18" fmla="*/ 293 w 302"/>
                  <a:gd name="T19" fmla="*/ 24 h 24"/>
                  <a:gd name="T20" fmla="*/ 293 w 302"/>
                  <a:gd name="T21" fmla="*/ 19 h 24"/>
                  <a:gd name="T22" fmla="*/ 297 w 302"/>
                  <a:gd name="T23" fmla="*/ 19 h 24"/>
                  <a:gd name="T24" fmla="*/ 297 w 302"/>
                  <a:gd name="T25" fmla="*/ 14 h 24"/>
                  <a:gd name="T26" fmla="*/ 302 w 302"/>
                  <a:gd name="T27" fmla="*/ 14 h 24"/>
                  <a:gd name="T28" fmla="*/ 302 w 302"/>
                  <a:gd name="T29" fmla="*/ 5 h 24"/>
                  <a:gd name="T30" fmla="*/ 297 w 302"/>
                  <a:gd name="T31" fmla="*/ 5 h 24"/>
                  <a:gd name="T32" fmla="*/ 297 w 302"/>
                  <a:gd name="T33" fmla="*/ 0 h 24"/>
                  <a:gd name="T34" fmla="*/ 288 w 302"/>
                  <a:gd name="T35" fmla="*/ 0 h 24"/>
                  <a:gd name="T36" fmla="*/ 14 w 302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2"/>
                  <a:gd name="T58" fmla="*/ 0 h 24"/>
                  <a:gd name="T59" fmla="*/ 302 w 30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2" h="24">
                    <a:moveTo>
                      <a:pt x="14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293" y="24"/>
                    </a:lnTo>
                    <a:lnTo>
                      <a:pt x="293" y="19"/>
                    </a:lnTo>
                    <a:lnTo>
                      <a:pt x="297" y="19"/>
                    </a:lnTo>
                    <a:lnTo>
                      <a:pt x="297" y="14"/>
                    </a:lnTo>
                    <a:lnTo>
                      <a:pt x="302" y="14"/>
                    </a:lnTo>
                    <a:lnTo>
                      <a:pt x="302" y="5"/>
                    </a:lnTo>
                    <a:lnTo>
                      <a:pt x="297" y="5"/>
                    </a:lnTo>
                    <a:lnTo>
                      <a:pt x="297" y="0"/>
                    </a:lnTo>
                    <a:lnTo>
                      <a:pt x="28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2" name="Freeform 18">
                <a:extLst>
                  <a:ext uri="{FF2B5EF4-FFF2-40B4-BE49-F238E27FC236}">
                    <a16:creationId xmlns:a16="http://schemas.microsoft.com/office/drawing/2014/main" id="{19DD8D95-215A-C946-A760-E901E4CA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923"/>
                <a:ext cx="302" cy="24"/>
              </a:xfrm>
              <a:custGeom>
                <a:avLst/>
                <a:gdLst>
                  <a:gd name="T0" fmla="*/ 14 w 302"/>
                  <a:gd name="T1" fmla="*/ 0 h 24"/>
                  <a:gd name="T2" fmla="*/ 4 w 302"/>
                  <a:gd name="T3" fmla="*/ 0 h 24"/>
                  <a:gd name="T4" fmla="*/ 4 w 302"/>
                  <a:gd name="T5" fmla="*/ 5 h 24"/>
                  <a:gd name="T6" fmla="*/ 0 w 302"/>
                  <a:gd name="T7" fmla="*/ 5 h 24"/>
                  <a:gd name="T8" fmla="*/ 0 w 302"/>
                  <a:gd name="T9" fmla="*/ 15 h 24"/>
                  <a:gd name="T10" fmla="*/ 4 w 302"/>
                  <a:gd name="T11" fmla="*/ 15 h 24"/>
                  <a:gd name="T12" fmla="*/ 4 w 302"/>
                  <a:gd name="T13" fmla="*/ 19 h 24"/>
                  <a:gd name="T14" fmla="*/ 9 w 302"/>
                  <a:gd name="T15" fmla="*/ 19 h 24"/>
                  <a:gd name="T16" fmla="*/ 9 w 302"/>
                  <a:gd name="T17" fmla="*/ 24 h 24"/>
                  <a:gd name="T18" fmla="*/ 292 w 302"/>
                  <a:gd name="T19" fmla="*/ 24 h 24"/>
                  <a:gd name="T20" fmla="*/ 292 w 302"/>
                  <a:gd name="T21" fmla="*/ 19 h 24"/>
                  <a:gd name="T22" fmla="*/ 297 w 302"/>
                  <a:gd name="T23" fmla="*/ 19 h 24"/>
                  <a:gd name="T24" fmla="*/ 297 w 302"/>
                  <a:gd name="T25" fmla="*/ 15 h 24"/>
                  <a:gd name="T26" fmla="*/ 302 w 302"/>
                  <a:gd name="T27" fmla="*/ 15 h 24"/>
                  <a:gd name="T28" fmla="*/ 302 w 302"/>
                  <a:gd name="T29" fmla="*/ 5 h 24"/>
                  <a:gd name="T30" fmla="*/ 297 w 302"/>
                  <a:gd name="T31" fmla="*/ 5 h 24"/>
                  <a:gd name="T32" fmla="*/ 297 w 302"/>
                  <a:gd name="T33" fmla="*/ 0 h 24"/>
                  <a:gd name="T34" fmla="*/ 287 w 302"/>
                  <a:gd name="T35" fmla="*/ 0 h 24"/>
                  <a:gd name="T36" fmla="*/ 14 w 302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2"/>
                  <a:gd name="T58" fmla="*/ 0 h 24"/>
                  <a:gd name="T59" fmla="*/ 302 w 30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2" h="24">
                    <a:moveTo>
                      <a:pt x="14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292" y="24"/>
                    </a:lnTo>
                    <a:lnTo>
                      <a:pt x="292" y="19"/>
                    </a:lnTo>
                    <a:lnTo>
                      <a:pt x="297" y="19"/>
                    </a:lnTo>
                    <a:lnTo>
                      <a:pt x="297" y="15"/>
                    </a:lnTo>
                    <a:lnTo>
                      <a:pt x="302" y="15"/>
                    </a:lnTo>
                    <a:lnTo>
                      <a:pt x="302" y="5"/>
                    </a:lnTo>
                    <a:lnTo>
                      <a:pt x="297" y="5"/>
                    </a:lnTo>
                    <a:lnTo>
                      <a:pt x="297" y="0"/>
                    </a:lnTo>
                    <a:lnTo>
                      <a:pt x="28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3" name="Freeform 19">
                <a:extLst>
                  <a:ext uri="{FF2B5EF4-FFF2-40B4-BE49-F238E27FC236}">
                    <a16:creationId xmlns:a16="http://schemas.microsoft.com/office/drawing/2014/main" id="{A6929031-A286-E849-9AEA-456B96D79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2029"/>
                <a:ext cx="302" cy="24"/>
              </a:xfrm>
              <a:custGeom>
                <a:avLst/>
                <a:gdLst>
                  <a:gd name="T0" fmla="*/ 14 w 302"/>
                  <a:gd name="T1" fmla="*/ 0 h 24"/>
                  <a:gd name="T2" fmla="*/ 4 w 302"/>
                  <a:gd name="T3" fmla="*/ 0 h 24"/>
                  <a:gd name="T4" fmla="*/ 4 w 302"/>
                  <a:gd name="T5" fmla="*/ 5 h 24"/>
                  <a:gd name="T6" fmla="*/ 0 w 302"/>
                  <a:gd name="T7" fmla="*/ 5 h 24"/>
                  <a:gd name="T8" fmla="*/ 0 w 302"/>
                  <a:gd name="T9" fmla="*/ 14 h 24"/>
                  <a:gd name="T10" fmla="*/ 4 w 302"/>
                  <a:gd name="T11" fmla="*/ 14 h 24"/>
                  <a:gd name="T12" fmla="*/ 4 w 302"/>
                  <a:gd name="T13" fmla="*/ 19 h 24"/>
                  <a:gd name="T14" fmla="*/ 9 w 302"/>
                  <a:gd name="T15" fmla="*/ 19 h 24"/>
                  <a:gd name="T16" fmla="*/ 9 w 302"/>
                  <a:gd name="T17" fmla="*/ 24 h 24"/>
                  <a:gd name="T18" fmla="*/ 292 w 302"/>
                  <a:gd name="T19" fmla="*/ 24 h 24"/>
                  <a:gd name="T20" fmla="*/ 292 w 302"/>
                  <a:gd name="T21" fmla="*/ 19 h 24"/>
                  <a:gd name="T22" fmla="*/ 297 w 302"/>
                  <a:gd name="T23" fmla="*/ 19 h 24"/>
                  <a:gd name="T24" fmla="*/ 297 w 302"/>
                  <a:gd name="T25" fmla="*/ 14 h 24"/>
                  <a:gd name="T26" fmla="*/ 302 w 302"/>
                  <a:gd name="T27" fmla="*/ 14 h 24"/>
                  <a:gd name="T28" fmla="*/ 302 w 302"/>
                  <a:gd name="T29" fmla="*/ 5 h 24"/>
                  <a:gd name="T30" fmla="*/ 297 w 302"/>
                  <a:gd name="T31" fmla="*/ 5 h 24"/>
                  <a:gd name="T32" fmla="*/ 297 w 302"/>
                  <a:gd name="T33" fmla="*/ 0 h 24"/>
                  <a:gd name="T34" fmla="*/ 287 w 302"/>
                  <a:gd name="T35" fmla="*/ 0 h 24"/>
                  <a:gd name="T36" fmla="*/ 14 w 302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2"/>
                  <a:gd name="T58" fmla="*/ 0 h 24"/>
                  <a:gd name="T59" fmla="*/ 302 w 30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2" h="24">
                    <a:moveTo>
                      <a:pt x="14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292" y="24"/>
                    </a:lnTo>
                    <a:lnTo>
                      <a:pt x="292" y="19"/>
                    </a:lnTo>
                    <a:lnTo>
                      <a:pt x="297" y="19"/>
                    </a:lnTo>
                    <a:lnTo>
                      <a:pt x="297" y="14"/>
                    </a:lnTo>
                    <a:lnTo>
                      <a:pt x="302" y="14"/>
                    </a:lnTo>
                    <a:lnTo>
                      <a:pt x="302" y="5"/>
                    </a:lnTo>
                    <a:lnTo>
                      <a:pt x="297" y="5"/>
                    </a:lnTo>
                    <a:lnTo>
                      <a:pt x="297" y="0"/>
                    </a:lnTo>
                    <a:lnTo>
                      <a:pt x="28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4" name="Freeform 20">
                <a:extLst>
                  <a:ext uri="{FF2B5EF4-FFF2-40B4-BE49-F238E27FC236}">
                    <a16:creationId xmlns:a16="http://schemas.microsoft.com/office/drawing/2014/main" id="{9D3360A7-206A-484B-B167-869259C39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923"/>
                <a:ext cx="297" cy="24"/>
              </a:xfrm>
              <a:custGeom>
                <a:avLst/>
                <a:gdLst>
                  <a:gd name="T0" fmla="*/ 14 w 297"/>
                  <a:gd name="T1" fmla="*/ 0 h 24"/>
                  <a:gd name="T2" fmla="*/ 4 w 297"/>
                  <a:gd name="T3" fmla="*/ 0 h 24"/>
                  <a:gd name="T4" fmla="*/ 4 w 297"/>
                  <a:gd name="T5" fmla="*/ 5 h 24"/>
                  <a:gd name="T6" fmla="*/ 0 w 297"/>
                  <a:gd name="T7" fmla="*/ 5 h 24"/>
                  <a:gd name="T8" fmla="*/ 0 w 297"/>
                  <a:gd name="T9" fmla="*/ 15 h 24"/>
                  <a:gd name="T10" fmla="*/ 4 w 297"/>
                  <a:gd name="T11" fmla="*/ 15 h 24"/>
                  <a:gd name="T12" fmla="*/ 4 w 297"/>
                  <a:gd name="T13" fmla="*/ 19 h 24"/>
                  <a:gd name="T14" fmla="*/ 9 w 297"/>
                  <a:gd name="T15" fmla="*/ 19 h 24"/>
                  <a:gd name="T16" fmla="*/ 9 w 297"/>
                  <a:gd name="T17" fmla="*/ 24 h 24"/>
                  <a:gd name="T18" fmla="*/ 287 w 297"/>
                  <a:gd name="T19" fmla="*/ 24 h 24"/>
                  <a:gd name="T20" fmla="*/ 287 w 297"/>
                  <a:gd name="T21" fmla="*/ 19 h 24"/>
                  <a:gd name="T22" fmla="*/ 292 w 297"/>
                  <a:gd name="T23" fmla="*/ 19 h 24"/>
                  <a:gd name="T24" fmla="*/ 292 w 297"/>
                  <a:gd name="T25" fmla="*/ 15 h 24"/>
                  <a:gd name="T26" fmla="*/ 297 w 297"/>
                  <a:gd name="T27" fmla="*/ 15 h 24"/>
                  <a:gd name="T28" fmla="*/ 297 w 297"/>
                  <a:gd name="T29" fmla="*/ 5 h 24"/>
                  <a:gd name="T30" fmla="*/ 292 w 297"/>
                  <a:gd name="T31" fmla="*/ 5 h 24"/>
                  <a:gd name="T32" fmla="*/ 292 w 297"/>
                  <a:gd name="T33" fmla="*/ 0 h 24"/>
                  <a:gd name="T34" fmla="*/ 283 w 297"/>
                  <a:gd name="T35" fmla="*/ 0 h 24"/>
                  <a:gd name="T36" fmla="*/ 14 w 297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24"/>
                  <a:gd name="T59" fmla="*/ 297 w 297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24">
                    <a:moveTo>
                      <a:pt x="14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287" y="24"/>
                    </a:lnTo>
                    <a:lnTo>
                      <a:pt x="287" y="19"/>
                    </a:lnTo>
                    <a:lnTo>
                      <a:pt x="292" y="19"/>
                    </a:lnTo>
                    <a:lnTo>
                      <a:pt x="292" y="15"/>
                    </a:lnTo>
                    <a:lnTo>
                      <a:pt x="297" y="15"/>
                    </a:lnTo>
                    <a:lnTo>
                      <a:pt x="297" y="5"/>
                    </a:lnTo>
                    <a:lnTo>
                      <a:pt x="292" y="5"/>
                    </a:lnTo>
                    <a:lnTo>
                      <a:pt x="292" y="0"/>
                    </a:lnTo>
                    <a:lnTo>
                      <a:pt x="28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5" name="Freeform 21">
                <a:extLst>
                  <a:ext uri="{FF2B5EF4-FFF2-40B4-BE49-F238E27FC236}">
                    <a16:creationId xmlns:a16="http://schemas.microsoft.com/office/drawing/2014/main" id="{2F669203-1FFD-D44B-B95C-87D2680B2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029"/>
                <a:ext cx="297" cy="24"/>
              </a:xfrm>
              <a:custGeom>
                <a:avLst/>
                <a:gdLst>
                  <a:gd name="T0" fmla="*/ 14 w 297"/>
                  <a:gd name="T1" fmla="*/ 0 h 24"/>
                  <a:gd name="T2" fmla="*/ 4 w 297"/>
                  <a:gd name="T3" fmla="*/ 0 h 24"/>
                  <a:gd name="T4" fmla="*/ 4 w 297"/>
                  <a:gd name="T5" fmla="*/ 5 h 24"/>
                  <a:gd name="T6" fmla="*/ 0 w 297"/>
                  <a:gd name="T7" fmla="*/ 5 h 24"/>
                  <a:gd name="T8" fmla="*/ 0 w 297"/>
                  <a:gd name="T9" fmla="*/ 14 h 24"/>
                  <a:gd name="T10" fmla="*/ 4 w 297"/>
                  <a:gd name="T11" fmla="*/ 14 h 24"/>
                  <a:gd name="T12" fmla="*/ 4 w 297"/>
                  <a:gd name="T13" fmla="*/ 19 h 24"/>
                  <a:gd name="T14" fmla="*/ 9 w 297"/>
                  <a:gd name="T15" fmla="*/ 19 h 24"/>
                  <a:gd name="T16" fmla="*/ 9 w 297"/>
                  <a:gd name="T17" fmla="*/ 24 h 24"/>
                  <a:gd name="T18" fmla="*/ 287 w 297"/>
                  <a:gd name="T19" fmla="*/ 24 h 24"/>
                  <a:gd name="T20" fmla="*/ 287 w 297"/>
                  <a:gd name="T21" fmla="*/ 19 h 24"/>
                  <a:gd name="T22" fmla="*/ 292 w 297"/>
                  <a:gd name="T23" fmla="*/ 19 h 24"/>
                  <a:gd name="T24" fmla="*/ 292 w 297"/>
                  <a:gd name="T25" fmla="*/ 14 h 24"/>
                  <a:gd name="T26" fmla="*/ 297 w 297"/>
                  <a:gd name="T27" fmla="*/ 14 h 24"/>
                  <a:gd name="T28" fmla="*/ 297 w 297"/>
                  <a:gd name="T29" fmla="*/ 5 h 24"/>
                  <a:gd name="T30" fmla="*/ 292 w 297"/>
                  <a:gd name="T31" fmla="*/ 5 h 24"/>
                  <a:gd name="T32" fmla="*/ 292 w 297"/>
                  <a:gd name="T33" fmla="*/ 0 h 24"/>
                  <a:gd name="T34" fmla="*/ 283 w 297"/>
                  <a:gd name="T35" fmla="*/ 0 h 24"/>
                  <a:gd name="T36" fmla="*/ 14 w 297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24"/>
                  <a:gd name="T59" fmla="*/ 297 w 297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24">
                    <a:moveTo>
                      <a:pt x="14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287" y="24"/>
                    </a:lnTo>
                    <a:lnTo>
                      <a:pt x="287" y="19"/>
                    </a:lnTo>
                    <a:lnTo>
                      <a:pt x="292" y="19"/>
                    </a:lnTo>
                    <a:lnTo>
                      <a:pt x="292" y="14"/>
                    </a:lnTo>
                    <a:lnTo>
                      <a:pt x="297" y="14"/>
                    </a:lnTo>
                    <a:lnTo>
                      <a:pt x="297" y="5"/>
                    </a:lnTo>
                    <a:lnTo>
                      <a:pt x="292" y="5"/>
                    </a:lnTo>
                    <a:lnTo>
                      <a:pt x="292" y="0"/>
                    </a:lnTo>
                    <a:lnTo>
                      <a:pt x="28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6" name="Freeform 22">
                <a:extLst>
                  <a:ext uri="{FF2B5EF4-FFF2-40B4-BE49-F238E27FC236}">
                    <a16:creationId xmlns:a16="http://schemas.microsoft.com/office/drawing/2014/main" id="{38EACC42-A45D-2545-9481-6E10C971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1188"/>
                <a:ext cx="24" cy="750"/>
              </a:xfrm>
              <a:custGeom>
                <a:avLst/>
                <a:gdLst>
                  <a:gd name="T0" fmla="*/ 24 w 24"/>
                  <a:gd name="T1" fmla="*/ 14 h 750"/>
                  <a:gd name="T2" fmla="*/ 24 w 24"/>
                  <a:gd name="T3" fmla="*/ 4 h 750"/>
                  <a:gd name="T4" fmla="*/ 19 w 24"/>
                  <a:gd name="T5" fmla="*/ 4 h 750"/>
                  <a:gd name="T6" fmla="*/ 19 w 24"/>
                  <a:gd name="T7" fmla="*/ 0 h 750"/>
                  <a:gd name="T8" fmla="*/ 9 w 24"/>
                  <a:gd name="T9" fmla="*/ 0 h 750"/>
                  <a:gd name="T10" fmla="*/ 9 w 24"/>
                  <a:gd name="T11" fmla="*/ 4 h 750"/>
                  <a:gd name="T12" fmla="*/ 5 w 24"/>
                  <a:gd name="T13" fmla="*/ 4 h 750"/>
                  <a:gd name="T14" fmla="*/ 5 w 24"/>
                  <a:gd name="T15" fmla="*/ 9 h 750"/>
                  <a:gd name="T16" fmla="*/ 0 w 24"/>
                  <a:gd name="T17" fmla="*/ 9 h 750"/>
                  <a:gd name="T18" fmla="*/ 0 w 24"/>
                  <a:gd name="T19" fmla="*/ 740 h 750"/>
                  <a:gd name="T20" fmla="*/ 5 w 24"/>
                  <a:gd name="T21" fmla="*/ 740 h 750"/>
                  <a:gd name="T22" fmla="*/ 5 w 24"/>
                  <a:gd name="T23" fmla="*/ 745 h 750"/>
                  <a:gd name="T24" fmla="*/ 9 w 24"/>
                  <a:gd name="T25" fmla="*/ 745 h 750"/>
                  <a:gd name="T26" fmla="*/ 9 w 24"/>
                  <a:gd name="T27" fmla="*/ 750 h 750"/>
                  <a:gd name="T28" fmla="*/ 19 w 24"/>
                  <a:gd name="T29" fmla="*/ 750 h 750"/>
                  <a:gd name="T30" fmla="*/ 19 w 24"/>
                  <a:gd name="T31" fmla="*/ 745 h 750"/>
                  <a:gd name="T32" fmla="*/ 24 w 24"/>
                  <a:gd name="T33" fmla="*/ 745 h 750"/>
                  <a:gd name="T34" fmla="*/ 24 w 24"/>
                  <a:gd name="T35" fmla="*/ 735 h 750"/>
                  <a:gd name="T36" fmla="*/ 24 w 24"/>
                  <a:gd name="T37" fmla="*/ 14 h 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750"/>
                  <a:gd name="T59" fmla="*/ 24 w 24"/>
                  <a:gd name="T60" fmla="*/ 750 h 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750">
                    <a:moveTo>
                      <a:pt x="24" y="14"/>
                    </a:moveTo>
                    <a:lnTo>
                      <a:pt x="24" y="4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740"/>
                    </a:lnTo>
                    <a:lnTo>
                      <a:pt x="5" y="740"/>
                    </a:lnTo>
                    <a:lnTo>
                      <a:pt x="5" y="745"/>
                    </a:lnTo>
                    <a:lnTo>
                      <a:pt x="9" y="745"/>
                    </a:lnTo>
                    <a:lnTo>
                      <a:pt x="9" y="750"/>
                    </a:lnTo>
                    <a:lnTo>
                      <a:pt x="19" y="750"/>
                    </a:lnTo>
                    <a:lnTo>
                      <a:pt x="19" y="745"/>
                    </a:lnTo>
                    <a:lnTo>
                      <a:pt x="24" y="745"/>
                    </a:lnTo>
                    <a:lnTo>
                      <a:pt x="24" y="735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7" name="Freeform 23">
                <a:extLst>
                  <a:ext uri="{FF2B5EF4-FFF2-40B4-BE49-F238E27FC236}">
                    <a16:creationId xmlns:a16="http://schemas.microsoft.com/office/drawing/2014/main" id="{E7EABDF4-367E-5941-A7C0-9685EB45A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034"/>
                <a:ext cx="24" cy="610"/>
              </a:xfrm>
              <a:custGeom>
                <a:avLst/>
                <a:gdLst>
                  <a:gd name="T0" fmla="*/ 24 w 24"/>
                  <a:gd name="T1" fmla="*/ 14 h 610"/>
                  <a:gd name="T2" fmla="*/ 24 w 24"/>
                  <a:gd name="T3" fmla="*/ 5 h 610"/>
                  <a:gd name="T4" fmla="*/ 19 w 24"/>
                  <a:gd name="T5" fmla="*/ 5 h 610"/>
                  <a:gd name="T6" fmla="*/ 19 w 24"/>
                  <a:gd name="T7" fmla="*/ 0 h 610"/>
                  <a:gd name="T8" fmla="*/ 10 w 24"/>
                  <a:gd name="T9" fmla="*/ 0 h 610"/>
                  <a:gd name="T10" fmla="*/ 10 w 24"/>
                  <a:gd name="T11" fmla="*/ 5 h 610"/>
                  <a:gd name="T12" fmla="*/ 5 w 24"/>
                  <a:gd name="T13" fmla="*/ 5 h 610"/>
                  <a:gd name="T14" fmla="*/ 5 w 24"/>
                  <a:gd name="T15" fmla="*/ 9 h 610"/>
                  <a:gd name="T16" fmla="*/ 0 w 24"/>
                  <a:gd name="T17" fmla="*/ 9 h 610"/>
                  <a:gd name="T18" fmla="*/ 0 w 24"/>
                  <a:gd name="T19" fmla="*/ 601 h 610"/>
                  <a:gd name="T20" fmla="*/ 5 w 24"/>
                  <a:gd name="T21" fmla="*/ 601 h 610"/>
                  <a:gd name="T22" fmla="*/ 5 w 24"/>
                  <a:gd name="T23" fmla="*/ 605 h 610"/>
                  <a:gd name="T24" fmla="*/ 10 w 24"/>
                  <a:gd name="T25" fmla="*/ 605 h 610"/>
                  <a:gd name="T26" fmla="*/ 10 w 24"/>
                  <a:gd name="T27" fmla="*/ 610 h 610"/>
                  <a:gd name="T28" fmla="*/ 19 w 24"/>
                  <a:gd name="T29" fmla="*/ 610 h 610"/>
                  <a:gd name="T30" fmla="*/ 19 w 24"/>
                  <a:gd name="T31" fmla="*/ 605 h 610"/>
                  <a:gd name="T32" fmla="*/ 24 w 24"/>
                  <a:gd name="T33" fmla="*/ 605 h 610"/>
                  <a:gd name="T34" fmla="*/ 24 w 24"/>
                  <a:gd name="T35" fmla="*/ 596 h 610"/>
                  <a:gd name="T36" fmla="*/ 24 w 24"/>
                  <a:gd name="T37" fmla="*/ 14 h 6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610"/>
                  <a:gd name="T59" fmla="*/ 24 w 24"/>
                  <a:gd name="T60" fmla="*/ 610 h 6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610">
                    <a:moveTo>
                      <a:pt x="24" y="14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601"/>
                    </a:lnTo>
                    <a:lnTo>
                      <a:pt x="5" y="601"/>
                    </a:lnTo>
                    <a:lnTo>
                      <a:pt x="5" y="605"/>
                    </a:lnTo>
                    <a:lnTo>
                      <a:pt x="10" y="605"/>
                    </a:lnTo>
                    <a:lnTo>
                      <a:pt x="10" y="610"/>
                    </a:lnTo>
                    <a:lnTo>
                      <a:pt x="19" y="610"/>
                    </a:lnTo>
                    <a:lnTo>
                      <a:pt x="19" y="605"/>
                    </a:lnTo>
                    <a:lnTo>
                      <a:pt x="24" y="605"/>
                    </a:lnTo>
                    <a:lnTo>
                      <a:pt x="24" y="596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8" name="Freeform 24">
                <a:extLst>
                  <a:ext uri="{FF2B5EF4-FFF2-40B4-BE49-F238E27FC236}">
                    <a16:creationId xmlns:a16="http://schemas.microsoft.com/office/drawing/2014/main" id="{340C1ECF-A3A3-734F-BE4C-CACAEDAFF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1471"/>
                <a:ext cx="24" cy="467"/>
              </a:xfrm>
              <a:custGeom>
                <a:avLst/>
                <a:gdLst>
                  <a:gd name="T0" fmla="*/ 24 w 24"/>
                  <a:gd name="T1" fmla="*/ 15 h 467"/>
                  <a:gd name="T2" fmla="*/ 24 w 24"/>
                  <a:gd name="T3" fmla="*/ 5 h 467"/>
                  <a:gd name="T4" fmla="*/ 19 w 24"/>
                  <a:gd name="T5" fmla="*/ 5 h 467"/>
                  <a:gd name="T6" fmla="*/ 19 w 24"/>
                  <a:gd name="T7" fmla="*/ 0 h 467"/>
                  <a:gd name="T8" fmla="*/ 9 w 24"/>
                  <a:gd name="T9" fmla="*/ 0 h 467"/>
                  <a:gd name="T10" fmla="*/ 9 w 24"/>
                  <a:gd name="T11" fmla="*/ 5 h 467"/>
                  <a:gd name="T12" fmla="*/ 4 w 24"/>
                  <a:gd name="T13" fmla="*/ 5 h 467"/>
                  <a:gd name="T14" fmla="*/ 4 w 24"/>
                  <a:gd name="T15" fmla="*/ 10 h 467"/>
                  <a:gd name="T16" fmla="*/ 0 w 24"/>
                  <a:gd name="T17" fmla="*/ 10 h 467"/>
                  <a:gd name="T18" fmla="*/ 0 w 24"/>
                  <a:gd name="T19" fmla="*/ 457 h 467"/>
                  <a:gd name="T20" fmla="*/ 4 w 24"/>
                  <a:gd name="T21" fmla="*/ 457 h 467"/>
                  <a:gd name="T22" fmla="*/ 4 w 24"/>
                  <a:gd name="T23" fmla="*/ 462 h 467"/>
                  <a:gd name="T24" fmla="*/ 9 w 24"/>
                  <a:gd name="T25" fmla="*/ 462 h 467"/>
                  <a:gd name="T26" fmla="*/ 9 w 24"/>
                  <a:gd name="T27" fmla="*/ 467 h 467"/>
                  <a:gd name="T28" fmla="*/ 19 w 24"/>
                  <a:gd name="T29" fmla="*/ 467 h 467"/>
                  <a:gd name="T30" fmla="*/ 19 w 24"/>
                  <a:gd name="T31" fmla="*/ 462 h 467"/>
                  <a:gd name="T32" fmla="*/ 24 w 24"/>
                  <a:gd name="T33" fmla="*/ 462 h 467"/>
                  <a:gd name="T34" fmla="*/ 24 w 24"/>
                  <a:gd name="T35" fmla="*/ 452 h 467"/>
                  <a:gd name="T36" fmla="*/ 24 w 24"/>
                  <a:gd name="T37" fmla="*/ 15 h 4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467"/>
                  <a:gd name="T59" fmla="*/ 24 w 24"/>
                  <a:gd name="T60" fmla="*/ 467 h 4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467">
                    <a:moveTo>
                      <a:pt x="24" y="15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457"/>
                    </a:lnTo>
                    <a:lnTo>
                      <a:pt x="4" y="457"/>
                    </a:lnTo>
                    <a:lnTo>
                      <a:pt x="4" y="462"/>
                    </a:lnTo>
                    <a:lnTo>
                      <a:pt x="9" y="462"/>
                    </a:lnTo>
                    <a:lnTo>
                      <a:pt x="9" y="467"/>
                    </a:lnTo>
                    <a:lnTo>
                      <a:pt x="19" y="467"/>
                    </a:lnTo>
                    <a:lnTo>
                      <a:pt x="19" y="462"/>
                    </a:lnTo>
                    <a:lnTo>
                      <a:pt x="24" y="462"/>
                    </a:lnTo>
                    <a:lnTo>
                      <a:pt x="24" y="452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9" name="Freeform 25">
                <a:extLst>
                  <a:ext uri="{FF2B5EF4-FFF2-40B4-BE49-F238E27FC236}">
                    <a16:creationId xmlns:a16="http://schemas.microsoft.com/office/drawing/2014/main" id="{065BA449-D466-4D4E-A763-D00424F2F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034"/>
                <a:ext cx="24" cy="591"/>
              </a:xfrm>
              <a:custGeom>
                <a:avLst/>
                <a:gdLst>
                  <a:gd name="T0" fmla="*/ 24 w 24"/>
                  <a:gd name="T1" fmla="*/ 14 h 591"/>
                  <a:gd name="T2" fmla="*/ 24 w 24"/>
                  <a:gd name="T3" fmla="*/ 5 h 591"/>
                  <a:gd name="T4" fmla="*/ 19 w 24"/>
                  <a:gd name="T5" fmla="*/ 5 h 591"/>
                  <a:gd name="T6" fmla="*/ 19 w 24"/>
                  <a:gd name="T7" fmla="*/ 0 h 591"/>
                  <a:gd name="T8" fmla="*/ 9 w 24"/>
                  <a:gd name="T9" fmla="*/ 0 h 591"/>
                  <a:gd name="T10" fmla="*/ 9 w 24"/>
                  <a:gd name="T11" fmla="*/ 5 h 591"/>
                  <a:gd name="T12" fmla="*/ 4 w 24"/>
                  <a:gd name="T13" fmla="*/ 5 h 591"/>
                  <a:gd name="T14" fmla="*/ 4 w 24"/>
                  <a:gd name="T15" fmla="*/ 9 h 591"/>
                  <a:gd name="T16" fmla="*/ 0 w 24"/>
                  <a:gd name="T17" fmla="*/ 9 h 591"/>
                  <a:gd name="T18" fmla="*/ 0 w 24"/>
                  <a:gd name="T19" fmla="*/ 581 h 591"/>
                  <a:gd name="T20" fmla="*/ 4 w 24"/>
                  <a:gd name="T21" fmla="*/ 581 h 591"/>
                  <a:gd name="T22" fmla="*/ 4 w 24"/>
                  <a:gd name="T23" fmla="*/ 586 h 591"/>
                  <a:gd name="T24" fmla="*/ 9 w 24"/>
                  <a:gd name="T25" fmla="*/ 586 h 591"/>
                  <a:gd name="T26" fmla="*/ 9 w 24"/>
                  <a:gd name="T27" fmla="*/ 591 h 591"/>
                  <a:gd name="T28" fmla="*/ 19 w 24"/>
                  <a:gd name="T29" fmla="*/ 591 h 591"/>
                  <a:gd name="T30" fmla="*/ 19 w 24"/>
                  <a:gd name="T31" fmla="*/ 586 h 591"/>
                  <a:gd name="T32" fmla="*/ 24 w 24"/>
                  <a:gd name="T33" fmla="*/ 586 h 591"/>
                  <a:gd name="T34" fmla="*/ 24 w 24"/>
                  <a:gd name="T35" fmla="*/ 577 h 591"/>
                  <a:gd name="T36" fmla="*/ 24 w 24"/>
                  <a:gd name="T37" fmla="*/ 14 h 5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91"/>
                  <a:gd name="T59" fmla="*/ 24 w 24"/>
                  <a:gd name="T60" fmla="*/ 591 h 5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91">
                    <a:moveTo>
                      <a:pt x="24" y="14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81"/>
                    </a:lnTo>
                    <a:lnTo>
                      <a:pt x="4" y="581"/>
                    </a:lnTo>
                    <a:lnTo>
                      <a:pt x="4" y="586"/>
                    </a:lnTo>
                    <a:lnTo>
                      <a:pt x="9" y="586"/>
                    </a:lnTo>
                    <a:lnTo>
                      <a:pt x="9" y="591"/>
                    </a:lnTo>
                    <a:lnTo>
                      <a:pt x="19" y="591"/>
                    </a:lnTo>
                    <a:lnTo>
                      <a:pt x="19" y="586"/>
                    </a:lnTo>
                    <a:lnTo>
                      <a:pt x="24" y="586"/>
                    </a:lnTo>
                    <a:lnTo>
                      <a:pt x="24" y="57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0" name="Freeform 26">
                <a:extLst>
                  <a:ext uri="{FF2B5EF4-FFF2-40B4-BE49-F238E27FC236}">
                    <a16:creationId xmlns:a16="http://schemas.microsoft.com/office/drawing/2014/main" id="{43B8DF38-4FC6-3640-80A9-F007E4FF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538"/>
                <a:ext cx="24" cy="1380"/>
              </a:xfrm>
              <a:custGeom>
                <a:avLst/>
                <a:gdLst>
                  <a:gd name="T0" fmla="*/ 24 w 24"/>
                  <a:gd name="T1" fmla="*/ 15 h 1380"/>
                  <a:gd name="T2" fmla="*/ 24 w 24"/>
                  <a:gd name="T3" fmla="*/ 5 h 1380"/>
                  <a:gd name="T4" fmla="*/ 19 w 24"/>
                  <a:gd name="T5" fmla="*/ 5 h 1380"/>
                  <a:gd name="T6" fmla="*/ 19 w 24"/>
                  <a:gd name="T7" fmla="*/ 0 h 1380"/>
                  <a:gd name="T8" fmla="*/ 10 w 24"/>
                  <a:gd name="T9" fmla="*/ 0 h 1380"/>
                  <a:gd name="T10" fmla="*/ 10 w 24"/>
                  <a:gd name="T11" fmla="*/ 5 h 1380"/>
                  <a:gd name="T12" fmla="*/ 5 w 24"/>
                  <a:gd name="T13" fmla="*/ 5 h 1380"/>
                  <a:gd name="T14" fmla="*/ 5 w 24"/>
                  <a:gd name="T15" fmla="*/ 10 h 1380"/>
                  <a:gd name="T16" fmla="*/ 0 w 24"/>
                  <a:gd name="T17" fmla="*/ 10 h 1380"/>
                  <a:gd name="T18" fmla="*/ 0 w 24"/>
                  <a:gd name="T19" fmla="*/ 1371 h 1380"/>
                  <a:gd name="T20" fmla="*/ 5 w 24"/>
                  <a:gd name="T21" fmla="*/ 1371 h 1380"/>
                  <a:gd name="T22" fmla="*/ 5 w 24"/>
                  <a:gd name="T23" fmla="*/ 1376 h 1380"/>
                  <a:gd name="T24" fmla="*/ 10 w 24"/>
                  <a:gd name="T25" fmla="*/ 1376 h 1380"/>
                  <a:gd name="T26" fmla="*/ 10 w 24"/>
                  <a:gd name="T27" fmla="*/ 1380 h 1380"/>
                  <a:gd name="T28" fmla="*/ 19 w 24"/>
                  <a:gd name="T29" fmla="*/ 1380 h 1380"/>
                  <a:gd name="T30" fmla="*/ 19 w 24"/>
                  <a:gd name="T31" fmla="*/ 1376 h 1380"/>
                  <a:gd name="T32" fmla="*/ 24 w 24"/>
                  <a:gd name="T33" fmla="*/ 1376 h 1380"/>
                  <a:gd name="T34" fmla="*/ 24 w 24"/>
                  <a:gd name="T35" fmla="*/ 1366 h 1380"/>
                  <a:gd name="T36" fmla="*/ 24 w 24"/>
                  <a:gd name="T37" fmla="*/ 15 h 13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380"/>
                  <a:gd name="T59" fmla="*/ 24 w 24"/>
                  <a:gd name="T60" fmla="*/ 1380 h 13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380">
                    <a:moveTo>
                      <a:pt x="24" y="15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371"/>
                    </a:lnTo>
                    <a:lnTo>
                      <a:pt x="5" y="1371"/>
                    </a:lnTo>
                    <a:lnTo>
                      <a:pt x="5" y="1376"/>
                    </a:lnTo>
                    <a:lnTo>
                      <a:pt x="10" y="1376"/>
                    </a:lnTo>
                    <a:lnTo>
                      <a:pt x="10" y="1380"/>
                    </a:lnTo>
                    <a:lnTo>
                      <a:pt x="19" y="1380"/>
                    </a:lnTo>
                    <a:lnTo>
                      <a:pt x="19" y="1376"/>
                    </a:lnTo>
                    <a:lnTo>
                      <a:pt x="24" y="1376"/>
                    </a:lnTo>
                    <a:lnTo>
                      <a:pt x="24" y="1366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1" name="Freeform 27">
                <a:extLst>
                  <a:ext uri="{FF2B5EF4-FFF2-40B4-BE49-F238E27FC236}">
                    <a16:creationId xmlns:a16="http://schemas.microsoft.com/office/drawing/2014/main" id="{536D4EDA-A891-C44E-BA1C-9F79565F4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2058"/>
                <a:ext cx="24" cy="557"/>
              </a:xfrm>
              <a:custGeom>
                <a:avLst/>
                <a:gdLst>
                  <a:gd name="T0" fmla="*/ 24 w 24"/>
                  <a:gd name="T1" fmla="*/ 14 h 557"/>
                  <a:gd name="T2" fmla="*/ 24 w 24"/>
                  <a:gd name="T3" fmla="*/ 5 h 557"/>
                  <a:gd name="T4" fmla="*/ 19 w 24"/>
                  <a:gd name="T5" fmla="*/ 5 h 557"/>
                  <a:gd name="T6" fmla="*/ 19 w 24"/>
                  <a:gd name="T7" fmla="*/ 0 h 557"/>
                  <a:gd name="T8" fmla="*/ 10 w 24"/>
                  <a:gd name="T9" fmla="*/ 0 h 557"/>
                  <a:gd name="T10" fmla="*/ 10 w 24"/>
                  <a:gd name="T11" fmla="*/ 5 h 557"/>
                  <a:gd name="T12" fmla="*/ 5 w 24"/>
                  <a:gd name="T13" fmla="*/ 5 h 557"/>
                  <a:gd name="T14" fmla="*/ 5 w 24"/>
                  <a:gd name="T15" fmla="*/ 9 h 557"/>
                  <a:gd name="T16" fmla="*/ 0 w 24"/>
                  <a:gd name="T17" fmla="*/ 9 h 557"/>
                  <a:gd name="T18" fmla="*/ 0 w 24"/>
                  <a:gd name="T19" fmla="*/ 548 h 557"/>
                  <a:gd name="T20" fmla="*/ 5 w 24"/>
                  <a:gd name="T21" fmla="*/ 548 h 557"/>
                  <a:gd name="T22" fmla="*/ 5 w 24"/>
                  <a:gd name="T23" fmla="*/ 553 h 557"/>
                  <a:gd name="T24" fmla="*/ 10 w 24"/>
                  <a:gd name="T25" fmla="*/ 553 h 557"/>
                  <a:gd name="T26" fmla="*/ 10 w 24"/>
                  <a:gd name="T27" fmla="*/ 557 h 557"/>
                  <a:gd name="T28" fmla="*/ 19 w 24"/>
                  <a:gd name="T29" fmla="*/ 557 h 557"/>
                  <a:gd name="T30" fmla="*/ 19 w 24"/>
                  <a:gd name="T31" fmla="*/ 553 h 557"/>
                  <a:gd name="T32" fmla="*/ 24 w 24"/>
                  <a:gd name="T33" fmla="*/ 553 h 557"/>
                  <a:gd name="T34" fmla="*/ 24 w 24"/>
                  <a:gd name="T35" fmla="*/ 543 h 557"/>
                  <a:gd name="T36" fmla="*/ 24 w 24"/>
                  <a:gd name="T37" fmla="*/ 14 h 5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57"/>
                  <a:gd name="T59" fmla="*/ 24 w 24"/>
                  <a:gd name="T60" fmla="*/ 557 h 5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57">
                    <a:moveTo>
                      <a:pt x="24" y="14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48"/>
                    </a:lnTo>
                    <a:lnTo>
                      <a:pt x="5" y="548"/>
                    </a:lnTo>
                    <a:lnTo>
                      <a:pt x="5" y="553"/>
                    </a:lnTo>
                    <a:lnTo>
                      <a:pt x="10" y="553"/>
                    </a:lnTo>
                    <a:lnTo>
                      <a:pt x="10" y="557"/>
                    </a:lnTo>
                    <a:lnTo>
                      <a:pt x="19" y="557"/>
                    </a:lnTo>
                    <a:lnTo>
                      <a:pt x="19" y="553"/>
                    </a:lnTo>
                    <a:lnTo>
                      <a:pt x="24" y="553"/>
                    </a:lnTo>
                    <a:lnTo>
                      <a:pt x="24" y="543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2" name="Rectangle 28">
                <a:extLst>
                  <a:ext uri="{FF2B5EF4-FFF2-40B4-BE49-F238E27FC236}">
                    <a16:creationId xmlns:a16="http://schemas.microsoft.com/office/drawing/2014/main" id="{EE7A1CC7-B03B-8242-843D-3F2BF4110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0" y="1597"/>
                <a:ext cx="1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3" name="Rectangle 29">
                <a:extLst>
                  <a:ext uri="{FF2B5EF4-FFF2-40B4-BE49-F238E27FC236}">
                    <a16:creationId xmlns:a16="http://schemas.microsoft.com/office/drawing/2014/main" id="{F9CCC322-C683-C147-9842-64118732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2250"/>
                <a:ext cx="8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4" name="Rectangle 30">
                <a:extLst>
                  <a:ext uri="{FF2B5EF4-FFF2-40B4-BE49-F238E27FC236}">
                    <a16:creationId xmlns:a16="http://schemas.microsoft.com/office/drawing/2014/main" id="{E586F230-91E8-8B47-8939-0663FA731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1792"/>
                <a:ext cx="19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5" name="Rectangle 31">
                <a:extLst>
                  <a:ext uri="{FF2B5EF4-FFF2-40B4-BE49-F238E27FC236}">
                    <a16:creationId xmlns:a16="http://schemas.microsoft.com/office/drawing/2014/main" id="{147E0783-7E0F-F14F-9FB9-0A2029E23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3" y="1650"/>
                <a:ext cx="21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 i="1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6" name="Rectangle 32">
                <a:extLst>
                  <a:ext uri="{FF2B5EF4-FFF2-40B4-BE49-F238E27FC236}">
                    <a16:creationId xmlns:a16="http://schemas.microsoft.com/office/drawing/2014/main" id="{C19F1043-9154-9F4A-844E-0A8637A48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" y="1780"/>
                <a:ext cx="19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22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7" name="Rectangle 33">
                <a:extLst>
                  <a:ext uri="{FF2B5EF4-FFF2-40B4-BE49-F238E27FC236}">
                    <a16:creationId xmlns:a16="http://schemas.microsoft.com/office/drawing/2014/main" id="{8BF1D03E-68B7-6E4A-8388-52C545D87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602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 i="1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8" name="Rectangle 34">
                <a:extLst>
                  <a:ext uri="{FF2B5EF4-FFF2-40B4-BE49-F238E27FC236}">
                    <a16:creationId xmlns:a16="http://schemas.microsoft.com/office/drawing/2014/main" id="{22BA7F10-620D-654D-A0B9-129FB6DD3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" y="1770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39" name="Rectangle 35">
                <a:extLst>
                  <a:ext uri="{FF2B5EF4-FFF2-40B4-BE49-F238E27FC236}">
                    <a16:creationId xmlns:a16="http://schemas.microsoft.com/office/drawing/2014/main" id="{6DA891E7-23AB-1A4F-B396-FB531E128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" y="1635"/>
                <a:ext cx="21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 i="1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40" name="Freeform 36">
                <a:extLst>
                  <a:ext uri="{FF2B5EF4-FFF2-40B4-BE49-F238E27FC236}">
                    <a16:creationId xmlns:a16="http://schemas.microsoft.com/office/drawing/2014/main" id="{B9573AB6-8867-B64A-939A-A4078051F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615"/>
                <a:ext cx="144" cy="270"/>
              </a:xfrm>
              <a:custGeom>
                <a:avLst/>
                <a:gdLst>
                  <a:gd name="T0" fmla="*/ 24 w 144"/>
                  <a:gd name="T1" fmla="*/ 10 h 270"/>
                  <a:gd name="T2" fmla="*/ 19 w 144"/>
                  <a:gd name="T3" fmla="*/ 5 h 270"/>
                  <a:gd name="T4" fmla="*/ 19 w 144"/>
                  <a:gd name="T5" fmla="*/ 0 h 270"/>
                  <a:gd name="T6" fmla="*/ 4 w 144"/>
                  <a:gd name="T7" fmla="*/ 0 h 270"/>
                  <a:gd name="T8" fmla="*/ 4 w 144"/>
                  <a:gd name="T9" fmla="*/ 10 h 270"/>
                  <a:gd name="T10" fmla="*/ 0 w 144"/>
                  <a:gd name="T11" fmla="*/ 10 h 270"/>
                  <a:gd name="T12" fmla="*/ 0 w 144"/>
                  <a:gd name="T13" fmla="*/ 20 h 270"/>
                  <a:gd name="T14" fmla="*/ 120 w 144"/>
                  <a:gd name="T15" fmla="*/ 260 h 270"/>
                  <a:gd name="T16" fmla="*/ 124 w 144"/>
                  <a:gd name="T17" fmla="*/ 260 h 270"/>
                  <a:gd name="T18" fmla="*/ 124 w 144"/>
                  <a:gd name="T19" fmla="*/ 265 h 270"/>
                  <a:gd name="T20" fmla="*/ 134 w 144"/>
                  <a:gd name="T21" fmla="*/ 265 h 270"/>
                  <a:gd name="T22" fmla="*/ 134 w 144"/>
                  <a:gd name="T23" fmla="*/ 270 h 270"/>
                  <a:gd name="T24" fmla="*/ 139 w 144"/>
                  <a:gd name="T25" fmla="*/ 265 h 270"/>
                  <a:gd name="T26" fmla="*/ 144 w 144"/>
                  <a:gd name="T27" fmla="*/ 265 h 270"/>
                  <a:gd name="T28" fmla="*/ 144 w 144"/>
                  <a:gd name="T29" fmla="*/ 250 h 270"/>
                  <a:gd name="T30" fmla="*/ 24 w 144"/>
                  <a:gd name="T31" fmla="*/ 10 h 2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270"/>
                  <a:gd name="T50" fmla="*/ 144 w 144"/>
                  <a:gd name="T51" fmla="*/ 270 h 2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270">
                    <a:moveTo>
                      <a:pt x="24" y="10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120" y="260"/>
                    </a:lnTo>
                    <a:lnTo>
                      <a:pt x="124" y="260"/>
                    </a:lnTo>
                    <a:lnTo>
                      <a:pt x="124" y="265"/>
                    </a:lnTo>
                    <a:lnTo>
                      <a:pt x="134" y="265"/>
                    </a:lnTo>
                    <a:lnTo>
                      <a:pt x="134" y="270"/>
                    </a:lnTo>
                    <a:lnTo>
                      <a:pt x="139" y="265"/>
                    </a:lnTo>
                    <a:lnTo>
                      <a:pt x="144" y="265"/>
                    </a:lnTo>
                    <a:lnTo>
                      <a:pt x="144" y="25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1" name="Freeform 37">
                <a:extLst>
                  <a:ext uri="{FF2B5EF4-FFF2-40B4-BE49-F238E27FC236}">
                    <a16:creationId xmlns:a16="http://schemas.microsoft.com/office/drawing/2014/main" id="{5910480D-749F-2A45-A089-90A867829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659"/>
                <a:ext cx="140" cy="274"/>
              </a:xfrm>
              <a:custGeom>
                <a:avLst/>
                <a:gdLst>
                  <a:gd name="T0" fmla="*/ 24 w 140"/>
                  <a:gd name="T1" fmla="*/ 9 h 274"/>
                  <a:gd name="T2" fmla="*/ 15 w 140"/>
                  <a:gd name="T3" fmla="*/ 0 h 274"/>
                  <a:gd name="T4" fmla="*/ 5 w 140"/>
                  <a:gd name="T5" fmla="*/ 0 h 274"/>
                  <a:gd name="T6" fmla="*/ 5 w 140"/>
                  <a:gd name="T7" fmla="*/ 4 h 274"/>
                  <a:gd name="T8" fmla="*/ 0 w 140"/>
                  <a:gd name="T9" fmla="*/ 9 h 274"/>
                  <a:gd name="T10" fmla="*/ 0 w 140"/>
                  <a:gd name="T11" fmla="*/ 19 h 274"/>
                  <a:gd name="T12" fmla="*/ 116 w 140"/>
                  <a:gd name="T13" fmla="*/ 264 h 274"/>
                  <a:gd name="T14" fmla="*/ 120 w 140"/>
                  <a:gd name="T15" fmla="*/ 269 h 274"/>
                  <a:gd name="T16" fmla="*/ 130 w 140"/>
                  <a:gd name="T17" fmla="*/ 269 h 274"/>
                  <a:gd name="T18" fmla="*/ 130 w 140"/>
                  <a:gd name="T19" fmla="*/ 274 h 274"/>
                  <a:gd name="T20" fmla="*/ 140 w 140"/>
                  <a:gd name="T21" fmla="*/ 264 h 274"/>
                  <a:gd name="T22" fmla="*/ 140 w 140"/>
                  <a:gd name="T23" fmla="*/ 254 h 274"/>
                  <a:gd name="T24" fmla="*/ 24 w 140"/>
                  <a:gd name="T25" fmla="*/ 9 h 2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274"/>
                  <a:gd name="T41" fmla="*/ 140 w 140"/>
                  <a:gd name="T42" fmla="*/ 274 h 2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274">
                    <a:moveTo>
                      <a:pt x="24" y="9"/>
                    </a:moveTo>
                    <a:lnTo>
                      <a:pt x="1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16" y="264"/>
                    </a:lnTo>
                    <a:lnTo>
                      <a:pt x="120" y="269"/>
                    </a:lnTo>
                    <a:lnTo>
                      <a:pt x="130" y="269"/>
                    </a:lnTo>
                    <a:lnTo>
                      <a:pt x="130" y="274"/>
                    </a:lnTo>
                    <a:lnTo>
                      <a:pt x="140" y="264"/>
                    </a:lnTo>
                    <a:lnTo>
                      <a:pt x="140" y="254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2" name="Freeform 38">
                <a:extLst>
                  <a:ext uri="{FF2B5EF4-FFF2-40B4-BE49-F238E27FC236}">
                    <a16:creationId xmlns:a16="http://schemas.microsoft.com/office/drawing/2014/main" id="{E9D87428-07DD-3E43-B802-BAD36BCDF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745"/>
                <a:ext cx="201" cy="226"/>
              </a:xfrm>
              <a:custGeom>
                <a:avLst/>
                <a:gdLst>
                  <a:gd name="T0" fmla="*/ 4 w 201"/>
                  <a:gd name="T1" fmla="*/ 207 h 226"/>
                  <a:gd name="T2" fmla="*/ 0 w 201"/>
                  <a:gd name="T3" fmla="*/ 212 h 226"/>
                  <a:gd name="T4" fmla="*/ 0 w 201"/>
                  <a:gd name="T5" fmla="*/ 221 h 226"/>
                  <a:gd name="T6" fmla="*/ 4 w 201"/>
                  <a:gd name="T7" fmla="*/ 226 h 226"/>
                  <a:gd name="T8" fmla="*/ 19 w 201"/>
                  <a:gd name="T9" fmla="*/ 226 h 226"/>
                  <a:gd name="T10" fmla="*/ 24 w 201"/>
                  <a:gd name="T11" fmla="*/ 221 h 226"/>
                  <a:gd name="T12" fmla="*/ 201 w 201"/>
                  <a:gd name="T13" fmla="*/ 19 h 226"/>
                  <a:gd name="T14" fmla="*/ 201 w 201"/>
                  <a:gd name="T15" fmla="*/ 10 h 226"/>
                  <a:gd name="T16" fmla="*/ 196 w 201"/>
                  <a:gd name="T17" fmla="*/ 5 h 226"/>
                  <a:gd name="T18" fmla="*/ 201 w 201"/>
                  <a:gd name="T19" fmla="*/ 5 h 226"/>
                  <a:gd name="T20" fmla="*/ 196 w 201"/>
                  <a:gd name="T21" fmla="*/ 0 h 226"/>
                  <a:gd name="T22" fmla="*/ 187 w 201"/>
                  <a:gd name="T23" fmla="*/ 0 h 226"/>
                  <a:gd name="T24" fmla="*/ 182 w 201"/>
                  <a:gd name="T25" fmla="*/ 5 h 226"/>
                  <a:gd name="T26" fmla="*/ 4 w 201"/>
                  <a:gd name="T27" fmla="*/ 207 h 2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"/>
                  <a:gd name="T43" fmla="*/ 0 h 226"/>
                  <a:gd name="T44" fmla="*/ 201 w 201"/>
                  <a:gd name="T45" fmla="*/ 226 h 2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" h="226">
                    <a:moveTo>
                      <a:pt x="4" y="207"/>
                    </a:moveTo>
                    <a:lnTo>
                      <a:pt x="0" y="212"/>
                    </a:lnTo>
                    <a:lnTo>
                      <a:pt x="0" y="221"/>
                    </a:lnTo>
                    <a:lnTo>
                      <a:pt x="4" y="226"/>
                    </a:lnTo>
                    <a:lnTo>
                      <a:pt x="19" y="226"/>
                    </a:lnTo>
                    <a:lnTo>
                      <a:pt x="24" y="221"/>
                    </a:lnTo>
                    <a:lnTo>
                      <a:pt x="201" y="19"/>
                    </a:lnTo>
                    <a:lnTo>
                      <a:pt x="201" y="10"/>
                    </a:lnTo>
                    <a:lnTo>
                      <a:pt x="196" y="5"/>
                    </a:lnTo>
                    <a:lnTo>
                      <a:pt x="201" y="5"/>
                    </a:lnTo>
                    <a:lnTo>
                      <a:pt x="196" y="0"/>
                    </a:lnTo>
                    <a:lnTo>
                      <a:pt x="187" y="0"/>
                    </a:lnTo>
                    <a:lnTo>
                      <a:pt x="182" y="5"/>
                    </a:lnTo>
                    <a:lnTo>
                      <a:pt x="4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3" name="Freeform 39">
                <a:extLst>
                  <a:ext uri="{FF2B5EF4-FFF2-40B4-BE49-F238E27FC236}">
                    <a16:creationId xmlns:a16="http://schemas.microsoft.com/office/drawing/2014/main" id="{D9BD56CB-B0FE-0444-AAE6-676172525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817"/>
                <a:ext cx="202" cy="221"/>
              </a:xfrm>
              <a:custGeom>
                <a:avLst/>
                <a:gdLst>
                  <a:gd name="T0" fmla="*/ 5 w 202"/>
                  <a:gd name="T1" fmla="*/ 202 h 221"/>
                  <a:gd name="T2" fmla="*/ 0 w 202"/>
                  <a:gd name="T3" fmla="*/ 207 h 221"/>
                  <a:gd name="T4" fmla="*/ 0 w 202"/>
                  <a:gd name="T5" fmla="*/ 221 h 221"/>
                  <a:gd name="T6" fmla="*/ 5 w 202"/>
                  <a:gd name="T7" fmla="*/ 221 h 221"/>
                  <a:gd name="T8" fmla="*/ 10 w 202"/>
                  <a:gd name="T9" fmla="*/ 217 h 221"/>
                  <a:gd name="T10" fmla="*/ 10 w 202"/>
                  <a:gd name="T11" fmla="*/ 221 h 221"/>
                  <a:gd name="T12" fmla="*/ 20 w 202"/>
                  <a:gd name="T13" fmla="*/ 221 h 221"/>
                  <a:gd name="T14" fmla="*/ 20 w 202"/>
                  <a:gd name="T15" fmla="*/ 217 h 221"/>
                  <a:gd name="T16" fmla="*/ 197 w 202"/>
                  <a:gd name="T17" fmla="*/ 20 h 221"/>
                  <a:gd name="T18" fmla="*/ 202 w 202"/>
                  <a:gd name="T19" fmla="*/ 20 h 221"/>
                  <a:gd name="T20" fmla="*/ 202 w 202"/>
                  <a:gd name="T21" fmla="*/ 10 h 221"/>
                  <a:gd name="T22" fmla="*/ 197 w 202"/>
                  <a:gd name="T23" fmla="*/ 10 h 221"/>
                  <a:gd name="T24" fmla="*/ 202 w 202"/>
                  <a:gd name="T25" fmla="*/ 5 h 221"/>
                  <a:gd name="T26" fmla="*/ 197 w 202"/>
                  <a:gd name="T27" fmla="*/ 0 h 221"/>
                  <a:gd name="T28" fmla="*/ 183 w 202"/>
                  <a:gd name="T29" fmla="*/ 0 h 221"/>
                  <a:gd name="T30" fmla="*/ 183 w 202"/>
                  <a:gd name="T31" fmla="*/ 5 h 221"/>
                  <a:gd name="T32" fmla="*/ 5 w 202"/>
                  <a:gd name="T33" fmla="*/ 202 h 2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21"/>
                  <a:gd name="T53" fmla="*/ 202 w 202"/>
                  <a:gd name="T54" fmla="*/ 221 h 2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21">
                    <a:moveTo>
                      <a:pt x="5" y="202"/>
                    </a:moveTo>
                    <a:lnTo>
                      <a:pt x="0" y="207"/>
                    </a:lnTo>
                    <a:lnTo>
                      <a:pt x="0" y="221"/>
                    </a:lnTo>
                    <a:lnTo>
                      <a:pt x="5" y="221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20" y="221"/>
                    </a:lnTo>
                    <a:lnTo>
                      <a:pt x="20" y="217"/>
                    </a:lnTo>
                    <a:lnTo>
                      <a:pt x="197" y="20"/>
                    </a:lnTo>
                    <a:lnTo>
                      <a:pt x="202" y="20"/>
                    </a:lnTo>
                    <a:lnTo>
                      <a:pt x="202" y="10"/>
                    </a:lnTo>
                    <a:lnTo>
                      <a:pt x="197" y="10"/>
                    </a:lnTo>
                    <a:lnTo>
                      <a:pt x="202" y="5"/>
                    </a:lnTo>
                    <a:lnTo>
                      <a:pt x="197" y="0"/>
                    </a:lnTo>
                    <a:lnTo>
                      <a:pt x="183" y="0"/>
                    </a:lnTo>
                    <a:lnTo>
                      <a:pt x="183" y="5"/>
                    </a:lnTo>
                    <a:lnTo>
                      <a:pt x="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4" name="Freeform 40">
                <a:extLst>
                  <a:ext uri="{FF2B5EF4-FFF2-40B4-BE49-F238E27FC236}">
                    <a16:creationId xmlns:a16="http://schemas.microsoft.com/office/drawing/2014/main" id="{34D64E69-BD02-D64A-8380-AE9519DFC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1058"/>
                <a:ext cx="48" cy="298"/>
              </a:xfrm>
              <a:custGeom>
                <a:avLst/>
                <a:gdLst>
                  <a:gd name="T0" fmla="*/ 0 w 48"/>
                  <a:gd name="T1" fmla="*/ 283 h 298"/>
                  <a:gd name="T2" fmla="*/ 0 w 48"/>
                  <a:gd name="T3" fmla="*/ 288 h 298"/>
                  <a:gd name="T4" fmla="*/ 10 w 48"/>
                  <a:gd name="T5" fmla="*/ 298 h 298"/>
                  <a:gd name="T6" fmla="*/ 15 w 48"/>
                  <a:gd name="T7" fmla="*/ 298 h 298"/>
                  <a:gd name="T8" fmla="*/ 15 w 48"/>
                  <a:gd name="T9" fmla="*/ 293 h 298"/>
                  <a:gd name="T10" fmla="*/ 19 w 48"/>
                  <a:gd name="T11" fmla="*/ 293 h 298"/>
                  <a:gd name="T12" fmla="*/ 24 w 48"/>
                  <a:gd name="T13" fmla="*/ 288 h 298"/>
                  <a:gd name="T14" fmla="*/ 24 w 48"/>
                  <a:gd name="T15" fmla="*/ 283 h 298"/>
                  <a:gd name="T16" fmla="*/ 48 w 48"/>
                  <a:gd name="T17" fmla="*/ 14 h 298"/>
                  <a:gd name="T18" fmla="*/ 48 w 48"/>
                  <a:gd name="T19" fmla="*/ 9 h 298"/>
                  <a:gd name="T20" fmla="*/ 43 w 48"/>
                  <a:gd name="T21" fmla="*/ 5 h 298"/>
                  <a:gd name="T22" fmla="*/ 39 w 48"/>
                  <a:gd name="T23" fmla="*/ 5 h 298"/>
                  <a:gd name="T24" fmla="*/ 39 w 48"/>
                  <a:gd name="T25" fmla="*/ 0 h 298"/>
                  <a:gd name="T26" fmla="*/ 34 w 48"/>
                  <a:gd name="T27" fmla="*/ 0 h 298"/>
                  <a:gd name="T28" fmla="*/ 24 w 48"/>
                  <a:gd name="T29" fmla="*/ 9 h 298"/>
                  <a:gd name="T30" fmla="*/ 24 w 48"/>
                  <a:gd name="T31" fmla="*/ 14 h 298"/>
                  <a:gd name="T32" fmla="*/ 0 w 48"/>
                  <a:gd name="T33" fmla="*/ 283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98"/>
                  <a:gd name="T53" fmla="*/ 48 w 48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98">
                    <a:moveTo>
                      <a:pt x="0" y="283"/>
                    </a:moveTo>
                    <a:lnTo>
                      <a:pt x="0" y="288"/>
                    </a:lnTo>
                    <a:lnTo>
                      <a:pt x="10" y="298"/>
                    </a:lnTo>
                    <a:lnTo>
                      <a:pt x="15" y="298"/>
                    </a:lnTo>
                    <a:lnTo>
                      <a:pt x="15" y="293"/>
                    </a:lnTo>
                    <a:lnTo>
                      <a:pt x="19" y="293"/>
                    </a:lnTo>
                    <a:lnTo>
                      <a:pt x="24" y="288"/>
                    </a:lnTo>
                    <a:lnTo>
                      <a:pt x="24" y="283"/>
                    </a:lnTo>
                    <a:lnTo>
                      <a:pt x="48" y="14"/>
                    </a:lnTo>
                    <a:lnTo>
                      <a:pt x="48" y="9"/>
                    </a:lnTo>
                    <a:lnTo>
                      <a:pt x="43" y="5"/>
                    </a:lnTo>
                    <a:lnTo>
                      <a:pt x="39" y="5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4" y="9"/>
                    </a:lnTo>
                    <a:lnTo>
                      <a:pt x="24" y="14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5" name="Freeform 41">
                <a:extLst>
                  <a:ext uri="{FF2B5EF4-FFF2-40B4-BE49-F238E27FC236}">
                    <a16:creationId xmlns:a16="http://schemas.microsoft.com/office/drawing/2014/main" id="{EFF7A71D-97D1-1847-A504-6B79411F5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067"/>
                <a:ext cx="48" cy="294"/>
              </a:xfrm>
              <a:custGeom>
                <a:avLst/>
                <a:gdLst>
                  <a:gd name="T0" fmla="*/ 0 w 48"/>
                  <a:gd name="T1" fmla="*/ 279 h 294"/>
                  <a:gd name="T2" fmla="*/ 0 w 48"/>
                  <a:gd name="T3" fmla="*/ 284 h 294"/>
                  <a:gd name="T4" fmla="*/ 9 w 48"/>
                  <a:gd name="T5" fmla="*/ 294 h 294"/>
                  <a:gd name="T6" fmla="*/ 14 w 48"/>
                  <a:gd name="T7" fmla="*/ 294 h 294"/>
                  <a:gd name="T8" fmla="*/ 14 w 48"/>
                  <a:gd name="T9" fmla="*/ 289 h 294"/>
                  <a:gd name="T10" fmla="*/ 19 w 48"/>
                  <a:gd name="T11" fmla="*/ 289 h 294"/>
                  <a:gd name="T12" fmla="*/ 24 w 48"/>
                  <a:gd name="T13" fmla="*/ 284 h 294"/>
                  <a:gd name="T14" fmla="*/ 24 w 48"/>
                  <a:gd name="T15" fmla="*/ 279 h 294"/>
                  <a:gd name="T16" fmla="*/ 48 w 48"/>
                  <a:gd name="T17" fmla="*/ 15 h 294"/>
                  <a:gd name="T18" fmla="*/ 48 w 48"/>
                  <a:gd name="T19" fmla="*/ 10 h 294"/>
                  <a:gd name="T20" fmla="*/ 43 w 48"/>
                  <a:gd name="T21" fmla="*/ 5 h 294"/>
                  <a:gd name="T22" fmla="*/ 38 w 48"/>
                  <a:gd name="T23" fmla="*/ 5 h 294"/>
                  <a:gd name="T24" fmla="*/ 38 w 48"/>
                  <a:gd name="T25" fmla="*/ 0 h 294"/>
                  <a:gd name="T26" fmla="*/ 33 w 48"/>
                  <a:gd name="T27" fmla="*/ 0 h 294"/>
                  <a:gd name="T28" fmla="*/ 24 w 48"/>
                  <a:gd name="T29" fmla="*/ 10 h 294"/>
                  <a:gd name="T30" fmla="*/ 24 w 48"/>
                  <a:gd name="T31" fmla="*/ 15 h 294"/>
                  <a:gd name="T32" fmla="*/ 0 w 48"/>
                  <a:gd name="T33" fmla="*/ 279 h 2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94"/>
                  <a:gd name="T53" fmla="*/ 48 w 48"/>
                  <a:gd name="T54" fmla="*/ 294 h 2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94">
                    <a:moveTo>
                      <a:pt x="0" y="279"/>
                    </a:moveTo>
                    <a:lnTo>
                      <a:pt x="0" y="284"/>
                    </a:lnTo>
                    <a:lnTo>
                      <a:pt x="9" y="294"/>
                    </a:lnTo>
                    <a:lnTo>
                      <a:pt x="14" y="294"/>
                    </a:lnTo>
                    <a:lnTo>
                      <a:pt x="14" y="289"/>
                    </a:lnTo>
                    <a:lnTo>
                      <a:pt x="19" y="289"/>
                    </a:lnTo>
                    <a:lnTo>
                      <a:pt x="24" y="284"/>
                    </a:lnTo>
                    <a:lnTo>
                      <a:pt x="24" y="279"/>
                    </a:lnTo>
                    <a:lnTo>
                      <a:pt x="48" y="15"/>
                    </a:lnTo>
                    <a:lnTo>
                      <a:pt x="48" y="10"/>
                    </a:lnTo>
                    <a:lnTo>
                      <a:pt x="43" y="5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4" y="10"/>
                    </a:lnTo>
                    <a:lnTo>
                      <a:pt x="24" y="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6" name="Freeform 42">
                <a:extLst>
                  <a:ext uri="{FF2B5EF4-FFF2-40B4-BE49-F238E27FC236}">
                    <a16:creationId xmlns:a16="http://schemas.microsoft.com/office/drawing/2014/main" id="{CD06CBFE-1CAD-EF48-B6EE-29C7F22C9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774"/>
                <a:ext cx="547" cy="289"/>
              </a:xfrm>
              <a:custGeom>
                <a:avLst/>
                <a:gdLst>
                  <a:gd name="T0" fmla="*/ 9 w 547"/>
                  <a:gd name="T1" fmla="*/ 264 h 289"/>
                  <a:gd name="T2" fmla="*/ 5 w 547"/>
                  <a:gd name="T3" fmla="*/ 269 h 289"/>
                  <a:gd name="T4" fmla="*/ 0 w 547"/>
                  <a:gd name="T5" fmla="*/ 269 h 289"/>
                  <a:gd name="T6" fmla="*/ 0 w 547"/>
                  <a:gd name="T7" fmla="*/ 284 h 289"/>
                  <a:gd name="T8" fmla="*/ 9 w 547"/>
                  <a:gd name="T9" fmla="*/ 284 h 289"/>
                  <a:gd name="T10" fmla="*/ 9 w 547"/>
                  <a:gd name="T11" fmla="*/ 289 h 289"/>
                  <a:gd name="T12" fmla="*/ 19 w 547"/>
                  <a:gd name="T13" fmla="*/ 289 h 289"/>
                  <a:gd name="T14" fmla="*/ 537 w 547"/>
                  <a:gd name="T15" fmla="*/ 24 h 289"/>
                  <a:gd name="T16" fmla="*/ 537 w 547"/>
                  <a:gd name="T17" fmla="*/ 19 h 289"/>
                  <a:gd name="T18" fmla="*/ 542 w 547"/>
                  <a:gd name="T19" fmla="*/ 19 h 289"/>
                  <a:gd name="T20" fmla="*/ 542 w 547"/>
                  <a:gd name="T21" fmla="*/ 10 h 289"/>
                  <a:gd name="T22" fmla="*/ 547 w 547"/>
                  <a:gd name="T23" fmla="*/ 10 h 289"/>
                  <a:gd name="T24" fmla="*/ 542 w 547"/>
                  <a:gd name="T25" fmla="*/ 5 h 289"/>
                  <a:gd name="T26" fmla="*/ 542 w 547"/>
                  <a:gd name="T27" fmla="*/ 0 h 289"/>
                  <a:gd name="T28" fmla="*/ 528 w 547"/>
                  <a:gd name="T29" fmla="*/ 0 h 289"/>
                  <a:gd name="T30" fmla="*/ 9 w 547"/>
                  <a:gd name="T31" fmla="*/ 264 h 2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7"/>
                  <a:gd name="T49" fmla="*/ 0 h 289"/>
                  <a:gd name="T50" fmla="*/ 547 w 547"/>
                  <a:gd name="T51" fmla="*/ 289 h 2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7" h="289">
                    <a:moveTo>
                      <a:pt x="9" y="264"/>
                    </a:moveTo>
                    <a:lnTo>
                      <a:pt x="5" y="269"/>
                    </a:lnTo>
                    <a:lnTo>
                      <a:pt x="0" y="269"/>
                    </a:lnTo>
                    <a:lnTo>
                      <a:pt x="0" y="284"/>
                    </a:lnTo>
                    <a:lnTo>
                      <a:pt x="9" y="284"/>
                    </a:lnTo>
                    <a:lnTo>
                      <a:pt x="9" y="289"/>
                    </a:lnTo>
                    <a:lnTo>
                      <a:pt x="19" y="289"/>
                    </a:lnTo>
                    <a:lnTo>
                      <a:pt x="537" y="24"/>
                    </a:lnTo>
                    <a:lnTo>
                      <a:pt x="537" y="19"/>
                    </a:lnTo>
                    <a:lnTo>
                      <a:pt x="542" y="19"/>
                    </a:lnTo>
                    <a:lnTo>
                      <a:pt x="542" y="10"/>
                    </a:lnTo>
                    <a:lnTo>
                      <a:pt x="547" y="10"/>
                    </a:lnTo>
                    <a:lnTo>
                      <a:pt x="542" y="5"/>
                    </a:lnTo>
                    <a:lnTo>
                      <a:pt x="542" y="0"/>
                    </a:lnTo>
                    <a:lnTo>
                      <a:pt x="528" y="0"/>
                    </a:lnTo>
                    <a:lnTo>
                      <a:pt x="9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7" name="Freeform 43">
                <a:extLst>
                  <a:ext uri="{FF2B5EF4-FFF2-40B4-BE49-F238E27FC236}">
                    <a16:creationId xmlns:a16="http://schemas.microsoft.com/office/drawing/2014/main" id="{E052992F-480A-9C4C-BC0C-73424B58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452"/>
                <a:ext cx="624" cy="303"/>
              </a:xfrm>
              <a:custGeom>
                <a:avLst/>
                <a:gdLst>
                  <a:gd name="T0" fmla="*/ 10 w 624"/>
                  <a:gd name="T1" fmla="*/ 279 h 303"/>
                  <a:gd name="T2" fmla="*/ 0 w 624"/>
                  <a:gd name="T3" fmla="*/ 288 h 303"/>
                  <a:gd name="T4" fmla="*/ 0 w 624"/>
                  <a:gd name="T5" fmla="*/ 298 h 303"/>
                  <a:gd name="T6" fmla="*/ 5 w 624"/>
                  <a:gd name="T7" fmla="*/ 298 h 303"/>
                  <a:gd name="T8" fmla="*/ 10 w 624"/>
                  <a:gd name="T9" fmla="*/ 303 h 303"/>
                  <a:gd name="T10" fmla="*/ 19 w 624"/>
                  <a:gd name="T11" fmla="*/ 303 h 303"/>
                  <a:gd name="T12" fmla="*/ 614 w 624"/>
                  <a:gd name="T13" fmla="*/ 24 h 303"/>
                  <a:gd name="T14" fmla="*/ 619 w 624"/>
                  <a:gd name="T15" fmla="*/ 19 h 303"/>
                  <a:gd name="T16" fmla="*/ 619 w 624"/>
                  <a:gd name="T17" fmla="*/ 10 h 303"/>
                  <a:gd name="T18" fmla="*/ 624 w 624"/>
                  <a:gd name="T19" fmla="*/ 10 h 303"/>
                  <a:gd name="T20" fmla="*/ 614 w 624"/>
                  <a:gd name="T21" fmla="*/ 0 h 303"/>
                  <a:gd name="T22" fmla="*/ 605 w 624"/>
                  <a:gd name="T23" fmla="*/ 0 h 303"/>
                  <a:gd name="T24" fmla="*/ 10 w 624"/>
                  <a:gd name="T25" fmla="*/ 279 h 3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4"/>
                  <a:gd name="T40" fmla="*/ 0 h 303"/>
                  <a:gd name="T41" fmla="*/ 624 w 624"/>
                  <a:gd name="T42" fmla="*/ 303 h 3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4" h="303">
                    <a:moveTo>
                      <a:pt x="10" y="279"/>
                    </a:moveTo>
                    <a:lnTo>
                      <a:pt x="0" y="288"/>
                    </a:lnTo>
                    <a:lnTo>
                      <a:pt x="0" y="298"/>
                    </a:lnTo>
                    <a:lnTo>
                      <a:pt x="5" y="298"/>
                    </a:lnTo>
                    <a:lnTo>
                      <a:pt x="10" y="303"/>
                    </a:lnTo>
                    <a:lnTo>
                      <a:pt x="19" y="303"/>
                    </a:lnTo>
                    <a:lnTo>
                      <a:pt x="614" y="24"/>
                    </a:lnTo>
                    <a:lnTo>
                      <a:pt x="619" y="19"/>
                    </a:lnTo>
                    <a:lnTo>
                      <a:pt x="619" y="10"/>
                    </a:lnTo>
                    <a:lnTo>
                      <a:pt x="624" y="10"/>
                    </a:lnTo>
                    <a:lnTo>
                      <a:pt x="614" y="0"/>
                    </a:lnTo>
                    <a:lnTo>
                      <a:pt x="605" y="0"/>
                    </a:lnTo>
                    <a:lnTo>
                      <a:pt x="1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8" name="Freeform 44">
                <a:extLst>
                  <a:ext uri="{FF2B5EF4-FFF2-40B4-BE49-F238E27FC236}">
                    <a16:creationId xmlns:a16="http://schemas.microsoft.com/office/drawing/2014/main" id="{085D08E6-F26B-9246-B541-1BCA13AA2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495"/>
                <a:ext cx="418" cy="370"/>
              </a:xfrm>
              <a:custGeom>
                <a:avLst/>
                <a:gdLst>
                  <a:gd name="T0" fmla="*/ 20 w 418"/>
                  <a:gd name="T1" fmla="*/ 5 h 370"/>
                  <a:gd name="T2" fmla="*/ 15 w 418"/>
                  <a:gd name="T3" fmla="*/ 0 h 370"/>
                  <a:gd name="T4" fmla="*/ 5 w 418"/>
                  <a:gd name="T5" fmla="*/ 0 h 370"/>
                  <a:gd name="T6" fmla="*/ 0 w 418"/>
                  <a:gd name="T7" fmla="*/ 5 h 370"/>
                  <a:gd name="T8" fmla="*/ 0 w 418"/>
                  <a:gd name="T9" fmla="*/ 19 h 370"/>
                  <a:gd name="T10" fmla="*/ 5 w 418"/>
                  <a:gd name="T11" fmla="*/ 24 h 370"/>
                  <a:gd name="T12" fmla="*/ 399 w 418"/>
                  <a:gd name="T13" fmla="*/ 370 h 370"/>
                  <a:gd name="T14" fmla="*/ 408 w 418"/>
                  <a:gd name="T15" fmla="*/ 370 h 370"/>
                  <a:gd name="T16" fmla="*/ 413 w 418"/>
                  <a:gd name="T17" fmla="*/ 366 h 370"/>
                  <a:gd name="T18" fmla="*/ 413 w 418"/>
                  <a:gd name="T19" fmla="*/ 370 h 370"/>
                  <a:gd name="T20" fmla="*/ 418 w 418"/>
                  <a:gd name="T21" fmla="*/ 366 h 370"/>
                  <a:gd name="T22" fmla="*/ 418 w 418"/>
                  <a:gd name="T23" fmla="*/ 356 h 370"/>
                  <a:gd name="T24" fmla="*/ 413 w 418"/>
                  <a:gd name="T25" fmla="*/ 351 h 370"/>
                  <a:gd name="T26" fmla="*/ 20 w 418"/>
                  <a:gd name="T27" fmla="*/ 5 h 3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8"/>
                  <a:gd name="T43" fmla="*/ 0 h 370"/>
                  <a:gd name="T44" fmla="*/ 418 w 418"/>
                  <a:gd name="T45" fmla="*/ 370 h 3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8" h="370">
                    <a:moveTo>
                      <a:pt x="20" y="5"/>
                    </a:move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399" y="370"/>
                    </a:lnTo>
                    <a:lnTo>
                      <a:pt x="408" y="370"/>
                    </a:lnTo>
                    <a:lnTo>
                      <a:pt x="413" y="366"/>
                    </a:lnTo>
                    <a:lnTo>
                      <a:pt x="413" y="370"/>
                    </a:lnTo>
                    <a:lnTo>
                      <a:pt x="418" y="366"/>
                    </a:lnTo>
                    <a:lnTo>
                      <a:pt x="418" y="356"/>
                    </a:lnTo>
                    <a:lnTo>
                      <a:pt x="413" y="351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49" name="Freeform 45">
                <a:extLst>
                  <a:ext uri="{FF2B5EF4-FFF2-40B4-BE49-F238E27FC236}">
                    <a16:creationId xmlns:a16="http://schemas.microsoft.com/office/drawing/2014/main" id="{A9ED89AB-86CB-394B-AE20-8498A2C00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918"/>
                <a:ext cx="427" cy="395"/>
              </a:xfrm>
              <a:custGeom>
                <a:avLst/>
                <a:gdLst>
                  <a:gd name="T0" fmla="*/ 19 w 427"/>
                  <a:gd name="T1" fmla="*/ 5 h 395"/>
                  <a:gd name="T2" fmla="*/ 15 w 427"/>
                  <a:gd name="T3" fmla="*/ 0 h 395"/>
                  <a:gd name="T4" fmla="*/ 0 w 427"/>
                  <a:gd name="T5" fmla="*/ 0 h 395"/>
                  <a:gd name="T6" fmla="*/ 0 w 427"/>
                  <a:gd name="T7" fmla="*/ 5 h 395"/>
                  <a:gd name="T8" fmla="*/ 5 w 427"/>
                  <a:gd name="T9" fmla="*/ 10 h 395"/>
                  <a:gd name="T10" fmla="*/ 0 w 427"/>
                  <a:gd name="T11" fmla="*/ 10 h 395"/>
                  <a:gd name="T12" fmla="*/ 0 w 427"/>
                  <a:gd name="T13" fmla="*/ 20 h 395"/>
                  <a:gd name="T14" fmla="*/ 5 w 427"/>
                  <a:gd name="T15" fmla="*/ 20 h 395"/>
                  <a:gd name="T16" fmla="*/ 408 w 427"/>
                  <a:gd name="T17" fmla="*/ 390 h 395"/>
                  <a:gd name="T18" fmla="*/ 408 w 427"/>
                  <a:gd name="T19" fmla="*/ 395 h 395"/>
                  <a:gd name="T20" fmla="*/ 418 w 427"/>
                  <a:gd name="T21" fmla="*/ 395 h 395"/>
                  <a:gd name="T22" fmla="*/ 418 w 427"/>
                  <a:gd name="T23" fmla="*/ 390 h 395"/>
                  <a:gd name="T24" fmla="*/ 423 w 427"/>
                  <a:gd name="T25" fmla="*/ 395 h 395"/>
                  <a:gd name="T26" fmla="*/ 427 w 427"/>
                  <a:gd name="T27" fmla="*/ 390 h 395"/>
                  <a:gd name="T28" fmla="*/ 427 w 427"/>
                  <a:gd name="T29" fmla="*/ 375 h 395"/>
                  <a:gd name="T30" fmla="*/ 423 w 427"/>
                  <a:gd name="T31" fmla="*/ 375 h 395"/>
                  <a:gd name="T32" fmla="*/ 19 w 427"/>
                  <a:gd name="T33" fmla="*/ 5 h 3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7"/>
                  <a:gd name="T52" fmla="*/ 0 h 395"/>
                  <a:gd name="T53" fmla="*/ 427 w 427"/>
                  <a:gd name="T54" fmla="*/ 395 h 3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7" h="395">
                    <a:moveTo>
                      <a:pt x="19" y="5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408" y="390"/>
                    </a:lnTo>
                    <a:lnTo>
                      <a:pt x="408" y="395"/>
                    </a:lnTo>
                    <a:lnTo>
                      <a:pt x="418" y="395"/>
                    </a:lnTo>
                    <a:lnTo>
                      <a:pt x="418" y="390"/>
                    </a:lnTo>
                    <a:lnTo>
                      <a:pt x="423" y="395"/>
                    </a:lnTo>
                    <a:lnTo>
                      <a:pt x="427" y="390"/>
                    </a:lnTo>
                    <a:lnTo>
                      <a:pt x="427" y="375"/>
                    </a:lnTo>
                    <a:lnTo>
                      <a:pt x="423" y="37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50" name="Freeform 46">
                <a:extLst>
                  <a:ext uri="{FF2B5EF4-FFF2-40B4-BE49-F238E27FC236}">
                    <a16:creationId xmlns:a16="http://schemas.microsoft.com/office/drawing/2014/main" id="{E61AA42A-6717-1443-88AD-43FFEB41B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250"/>
                <a:ext cx="259" cy="154"/>
              </a:xfrm>
              <a:custGeom>
                <a:avLst/>
                <a:gdLst>
                  <a:gd name="T0" fmla="*/ 19 w 259"/>
                  <a:gd name="T1" fmla="*/ 0 h 154"/>
                  <a:gd name="T2" fmla="*/ 5 w 259"/>
                  <a:gd name="T3" fmla="*/ 10 h 154"/>
                  <a:gd name="T4" fmla="*/ 5 w 259"/>
                  <a:gd name="T5" fmla="*/ 58 h 154"/>
                  <a:gd name="T6" fmla="*/ 10 w 259"/>
                  <a:gd name="T7" fmla="*/ 67 h 154"/>
                  <a:gd name="T8" fmla="*/ 24 w 259"/>
                  <a:gd name="T9" fmla="*/ 87 h 154"/>
                  <a:gd name="T10" fmla="*/ 19 w 259"/>
                  <a:gd name="T11" fmla="*/ 96 h 154"/>
                  <a:gd name="T12" fmla="*/ 24 w 259"/>
                  <a:gd name="T13" fmla="*/ 96 h 154"/>
                  <a:gd name="T14" fmla="*/ 24 w 259"/>
                  <a:gd name="T15" fmla="*/ 101 h 154"/>
                  <a:gd name="T16" fmla="*/ 34 w 259"/>
                  <a:gd name="T17" fmla="*/ 115 h 154"/>
                  <a:gd name="T18" fmla="*/ 39 w 259"/>
                  <a:gd name="T19" fmla="*/ 115 h 154"/>
                  <a:gd name="T20" fmla="*/ 39 w 259"/>
                  <a:gd name="T21" fmla="*/ 120 h 154"/>
                  <a:gd name="T22" fmla="*/ 58 w 259"/>
                  <a:gd name="T23" fmla="*/ 130 h 154"/>
                  <a:gd name="T24" fmla="*/ 77 w 259"/>
                  <a:gd name="T25" fmla="*/ 139 h 154"/>
                  <a:gd name="T26" fmla="*/ 72 w 259"/>
                  <a:gd name="T27" fmla="*/ 144 h 154"/>
                  <a:gd name="T28" fmla="*/ 82 w 259"/>
                  <a:gd name="T29" fmla="*/ 144 h 154"/>
                  <a:gd name="T30" fmla="*/ 96 w 259"/>
                  <a:gd name="T31" fmla="*/ 149 h 154"/>
                  <a:gd name="T32" fmla="*/ 159 w 259"/>
                  <a:gd name="T33" fmla="*/ 149 h 154"/>
                  <a:gd name="T34" fmla="*/ 173 w 259"/>
                  <a:gd name="T35" fmla="*/ 149 h 154"/>
                  <a:gd name="T36" fmla="*/ 192 w 259"/>
                  <a:gd name="T37" fmla="*/ 139 h 154"/>
                  <a:gd name="T38" fmla="*/ 197 w 259"/>
                  <a:gd name="T39" fmla="*/ 135 h 154"/>
                  <a:gd name="T40" fmla="*/ 202 w 259"/>
                  <a:gd name="T41" fmla="*/ 135 h 154"/>
                  <a:gd name="T42" fmla="*/ 197 w 259"/>
                  <a:gd name="T43" fmla="*/ 130 h 154"/>
                  <a:gd name="T44" fmla="*/ 216 w 259"/>
                  <a:gd name="T45" fmla="*/ 120 h 154"/>
                  <a:gd name="T46" fmla="*/ 221 w 259"/>
                  <a:gd name="T47" fmla="*/ 120 h 154"/>
                  <a:gd name="T48" fmla="*/ 216 w 259"/>
                  <a:gd name="T49" fmla="*/ 115 h 154"/>
                  <a:gd name="T50" fmla="*/ 230 w 259"/>
                  <a:gd name="T51" fmla="*/ 106 h 154"/>
                  <a:gd name="T52" fmla="*/ 245 w 259"/>
                  <a:gd name="T53" fmla="*/ 87 h 154"/>
                  <a:gd name="T54" fmla="*/ 245 w 259"/>
                  <a:gd name="T55" fmla="*/ 82 h 154"/>
                  <a:gd name="T56" fmla="*/ 250 w 259"/>
                  <a:gd name="T57" fmla="*/ 77 h 154"/>
                  <a:gd name="T58" fmla="*/ 245 w 259"/>
                  <a:gd name="T59" fmla="*/ 58 h 154"/>
                  <a:gd name="T60" fmla="*/ 259 w 259"/>
                  <a:gd name="T61" fmla="*/ 38 h 154"/>
                  <a:gd name="T62" fmla="*/ 250 w 259"/>
                  <a:gd name="T63" fmla="*/ 29 h 154"/>
                  <a:gd name="T64" fmla="*/ 235 w 259"/>
                  <a:gd name="T65" fmla="*/ 43 h 154"/>
                  <a:gd name="T66" fmla="*/ 235 w 259"/>
                  <a:gd name="T67" fmla="*/ 38 h 154"/>
                  <a:gd name="T68" fmla="*/ 230 w 259"/>
                  <a:gd name="T69" fmla="*/ 53 h 154"/>
                  <a:gd name="T70" fmla="*/ 240 w 259"/>
                  <a:gd name="T71" fmla="*/ 63 h 154"/>
                  <a:gd name="T72" fmla="*/ 221 w 259"/>
                  <a:gd name="T73" fmla="*/ 77 h 154"/>
                  <a:gd name="T74" fmla="*/ 206 w 259"/>
                  <a:gd name="T75" fmla="*/ 91 h 154"/>
                  <a:gd name="T76" fmla="*/ 206 w 259"/>
                  <a:gd name="T77" fmla="*/ 96 h 154"/>
                  <a:gd name="T78" fmla="*/ 202 w 259"/>
                  <a:gd name="T79" fmla="*/ 96 h 154"/>
                  <a:gd name="T80" fmla="*/ 211 w 259"/>
                  <a:gd name="T81" fmla="*/ 101 h 154"/>
                  <a:gd name="T82" fmla="*/ 187 w 259"/>
                  <a:gd name="T83" fmla="*/ 111 h 154"/>
                  <a:gd name="T84" fmla="*/ 183 w 259"/>
                  <a:gd name="T85" fmla="*/ 111 h 154"/>
                  <a:gd name="T86" fmla="*/ 192 w 259"/>
                  <a:gd name="T87" fmla="*/ 115 h 154"/>
                  <a:gd name="T88" fmla="*/ 168 w 259"/>
                  <a:gd name="T89" fmla="*/ 135 h 154"/>
                  <a:gd name="T90" fmla="*/ 144 w 259"/>
                  <a:gd name="T91" fmla="*/ 125 h 154"/>
                  <a:gd name="T92" fmla="*/ 154 w 259"/>
                  <a:gd name="T93" fmla="*/ 130 h 154"/>
                  <a:gd name="T94" fmla="*/ 115 w 259"/>
                  <a:gd name="T95" fmla="*/ 130 h 154"/>
                  <a:gd name="T96" fmla="*/ 101 w 259"/>
                  <a:gd name="T97" fmla="*/ 125 h 154"/>
                  <a:gd name="T98" fmla="*/ 91 w 259"/>
                  <a:gd name="T99" fmla="*/ 135 h 154"/>
                  <a:gd name="T100" fmla="*/ 77 w 259"/>
                  <a:gd name="T101" fmla="*/ 115 h 154"/>
                  <a:gd name="T102" fmla="*/ 63 w 259"/>
                  <a:gd name="T103" fmla="*/ 101 h 154"/>
                  <a:gd name="T104" fmla="*/ 58 w 259"/>
                  <a:gd name="T105" fmla="*/ 101 h 154"/>
                  <a:gd name="T106" fmla="*/ 58 w 259"/>
                  <a:gd name="T107" fmla="*/ 96 h 154"/>
                  <a:gd name="T108" fmla="*/ 53 w 259"/>
                  <a:gd name="T109" fmla="*/ 106 h 154"/>
                  <a:gd name="T110" fmla="*/ 43 w 259"/>
                  <a:gd name="T111" fmla="*/ 82 h 154"/>
                  <a:gd name="T112" fmla="*/ 43 w 259"/>
                  <a:gd name="T113" fmla="*/ 77 h 154"/>
                  <a:gd name="T114" fmla="*/ 39 w 259"/>
                  <a:gd name="T115" fmla="*/ 87 h 154"/>
                  <a:gd name="T116" fmla="*/ 19 w 259"/>
                  <a:gd name="T117" fmla="*/ 63 h 154"/>
                  <a:gd name="T118" fmla="*/ 29 w 259"/>
                  <a:gd name="T119" fmla="*/ 38 h 154"/>
                  <a:gd name="T120" fmla="*/ 24 w 259"/>
                  <a:gd name="T121" fmla="*/ 48 h 1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9"/>
                  <a:gd name="T184" fmla="*/ 0 h 154"/>
                  <a:gd name="T185" fmla="*/ 259 w 259"/>
                  <a:gd name="T186" fmla="*/ 154 h 1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9" h="154">
                    <a:moveTo>
                      <a:pt x="24" y="14"/>
                    </a:move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53"/>
                    </a:lnTo>
                    <a:lnTo>
                      <a:pt x="5" y="53"/>
                    </a:lnTo>
                    <a:lnTo>
                      <a:pt x="5" y="5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5" y="67"/>
                    </a:lnTo>
                    <a:lnTo>
                      <a:pt x="10" y="67"/>
                    </a:lnTo>
                    <a:lnTo>
                      <a:pt x="10" y="82"/>
                    </a:lnTo>
                    <a:lnTo>
                      <a:pt x="15" y="82"/>
                    </a:lnTo>
                    <a:lnTo>
                      <a:pt x="15" y="87"/>
                    </a:lnTo>
                    <a:lnTo>
                      <a:pt x="24" y="87"/>
                    </a:lnTo>
                    <a:lnTo>
                      <a:pt x="15" y="77"/>
                    </a:lnTo>
                    <a:lnTo>
                      <a:pt x="15" y="91"/>
                    </a:lnTo>
                    <a:lnTo>
                      <a:pt x="19" y="91"/>
                    </a:lnTo>
                    <a:lnTo>
                      <a:pt x="19" y="96"/>
                    </a:lnTo>
                    <a:lnTo>
                      <a:pt x="29" y="96"/>
                    </a:lnTo>
                    <a:lnTo>
                      <a:pt x="19" y="87"/>
                    </a:lnTo>
                    <a:lnTo>
                      <a:pt x="19" y="96"/>
                    </a:lnTo>
                    <a:lnTo>
                      <a:pt x="24" y="96"/>
                    </a:lnTo>
                    <a:lnTo>
                      <a:pt x="24" y="101"/>
                    </a:lnTo>
                    <a:lnTo>
                      <a:pt x="34" y="101"/>
                    </a:lnTo>
                    <a:lnTo>
                      <a:pt x="24" y="91"/>
                    </a:lnTo>
                    <a:lnTo>
                      <a:pt x="24" y="101"/>
                    </a:lnTo>
                    <a:lnTo>
                      <a:pt x="29" y="101"/>
                    </a:lnTo>
                    <a:lnTo>
                      <a:pt x="29" y="111"/>
                    </a:lnTo>
                    <a:lnTo>
                      <a:pt x="34" y="111"/>
                    </a:lnTo>
                    <a:lnTo>
                      <a:pt x="34" y="115"/>
                    </a:lnTo>
                    <a:lnTo>
                      <a:pt x="43" y="115"/>
                    </a:lnTo>
                    <a:lnTo>
                      <a:pt x="34" y="106"/>
                    </a:lnTo>
                    <a:lnTo>
                      <a:pt x="34" y="115"/>
                    </a:lnTo>
                    <a:lnTo>
                      <a:pt x="39" y="115"/>
                    </a:lnTo>
                    <a:lnTo>
                      <a:pt x="39" y="120"/>
                    </a:lnTo>
                    <a:lnTo>
                      <a:pt x="48" y="120"/>
                    </a:lnTo>
                    <a:lnTo>
                      <a:pt x="39" y="111"/>
                    </a:lnTo>
                    <a:lnTo>
                      <a:pt x="39" y="120"/>
                    </a:lnTo>
                    <a:lnTo>
                      <a:pt x="43" y="120"/>
                    </a:lnTo>
                    <a:lnTo>
                      <a:pt x="43" y="125"/>
                    </a:lnTo>
                    <a:lnTo>
                      <a:pt x="48" y="125"/>
                    </a:lnTo>
                    <a:lnTo>
                      <a:pt x="58" y="130"/>
                    </a:lnTo>
                    <a:lnTo>
                      <a:pt x="58" y="135"/>
                    </a:lnTo>
                    <a:lnTo>
                      <a:pt x="67" y="135"/>
                    </a:lnTo>
                    <a:lnTo>
                      <a:pt x="67" y="139"/>
                    </a:lnTo>
                    <a:lnTo>
                      <a:pt x="77" y="139"/>
                    </a:lnTo>
                    <a:lnTo>
                      <a:pt x="67" y="130"/>
                    </a:lnTo>
                    <a:lnTo>
                      <a:pt x="67" y="139"/>
                    </a:lnTo>
                    <a:lnTo>
                      <a:pt x="72" y="139"/>
                    </a:lnTo>
                    <a:lnTo>
                      <a:pt x="72" y="144"/>
                    </a:lnTo>
                    <a:lnTo>
                      <a:pt x="87" y="144"/>
                    </a:lnTo>
                    <a:lnTo>
                      <a:pt x="77" y="135"/>
                    </a:lnTo>
                    <a:lnTo>
                      <a:pt x="77" y="144"/>
                    </a:lnTo>
                    <a:lnTo>
                      <a:pt x="82" y="144"/>
                    </a:lnTo>
                    <a:lnTo>
                      <a:pt x="82" y="149"/>
                    </a:lnTo>
                    <a:lnTo>
                      <a:pt x="106" y="149"/>
                    </a:lnTo>
                    <a:lnTo>
                      <a:pt x="96" y="139"/>
                    </a:lnTo>
                    <a:lnTo>
                      <a:pt x="96" y="149"/>
                    </a:lnTo>
                    <a:lnTo>
                      <a:pt x="101" y="149"/>
                    </a:lnTo>
                    <a:lnTo>
                      <a:pt x="101" y="154"/>
                    </a:lnTo>
                    <a:lnTo>
                      <a:pt x="159" y="154"/>
                    </a:lnTo>
                    <a:lnTo>
                      <a:pt x="159" y="149"/>
                    </a:lnTo>
                    <a:lnTo>
                      <a:pt x="163" y="149"/>
                    </a:lnTo>
                    <a:lnTo>
                      <a:pt x="163" y="139"/>
                    </a:lnTo>
                    <a:lnTo>
                      <a:pt x="154" y="149"/>
                    </a:lnTo>
                    <a:lnTo>
                      <a:pt x="173" y="149"/>
                    </a:lnTo>
                    <a:lnTo>
                      <a:pt x="173" y="144"/>
                    </a:lnTo>
                    <a:lnTo>
                      <a:pt x="187" y="144"/>
                    </a:lnTo>
                    <a:lnTo>
                      <a:pt x="187" y="139"/>
                    </a:lnTo>
                    <a:lnTo>
                      <a:pt x="192" y="139"/>
                    </a:lnTo>
                    <a:lnTo>
                      <a:pt x="192" y="130"/>
                    </a:lnTo>
                    <a:lnTo>
                      <a:pt x="183" y="139"/>
                    </a:lnTo>
                    <a:lnTo>
                      <a:pt x="197" y="139"/>
                    </a:lnTo>
                    <a:lnTo>
                      <a:pt x="197" y="135"/>
                    </a:lnTo>
                    <a:lnTo>
                      <a:pt x="202" y="135"/>
                    </a:lnTo>
                    <a:lnTo>
                      <a:pt x="202" y="125"/>
                    </a:lnTo>
                    <a:lnTo>
                      <a:pt x="192" y="135"/>
                    </a:lnTo>
                    <a:lnTo>
                      <a:pt x="202" y="135"/>
                    </a:lnTo>
                    <a:lnTo>
                      <a:pt x="202" y="130"/>
                    </a:lnTo>
                    <a:lnTo>
                      <a:pt x="206" y="130"/>
                    </a:lnTo>
                    <a:lnTo>
                      <a:pt x="206" y="120"/>
                    </a:lnTo>
                    <a:lnTo>
                      <a:pt x="197" y="130"/>
                    </a:lnTo>
                    <a:lnTo>
                      <a:pt x="206" y="130"/>
                    </a:lnTo>
                    <a:lnTo>
                      <a:pt x="206" y="125"/>
                    </a:lnTo>
                    <a:lnTo>
                      <a:pt x="216" y="125"/>
                    </a:lnTo>
                    <a:lnTo>
                      <a:pt x="216" y="120"/>
                    </a:lnTo>
                    <a:lnTo>
                      <a:pt x="221" y="120"/>
                    </a:lnTo>
                    <a:lnTo>
                      <a:pt x="221" y="111"/>
                    </a:lnTo>
                    <a:lnTo>
                      <a:pt x="211" y="120"/>
                    </a:lnTo>
                    <a:lnTo>
                      <a:pt x="221" y="120"/>
                    </a:lnTo>
                    <a:lnTo>
                      <a:pt x="221" y="115"/>
                    </a:lnTo>
                    <a:lnTo>
                      <a:pt x="226" y="115"/>
                    </a:lnTo>
                    <a:lnTo>
                      <a:pt x="226" y="106"/>
                    </a:lnTo>
                    <a:lnTo>
                      <a:pt x="216" y="115"/>
                    </a:lnTo>
                    <a:lnTo>
                      <a:pt x="226" y="115"/>
                    </a:lnTo>
                    <a:lnTo>
                      <a:pt x="226" y="111"/>
                    </a:lnTo>
                    <a:lnTo>
                      <a:pt x="230" y="111"/>
                    </a:lnTo>
                    <a:lnTo>
                      <a:pt x="230" y="106"/>
                    </a:lnTo>
                    <a:lnTo>
                      <a:pt x="235" y="96"/>
                    </a:lnTo>
                    <a:lnTo>
                      <a:pt x="240" y="96"/>
                    </a:lnTo>
                    <a:lnTo>
                      <a:pt x="240" y="87"/>
                    </a:lnTo>
                    <a:lnTo>
                      <a:pt x="245" y="87"/>
                    </a:lnTo>
                    <a:lnTo>
                      <a:pt x="245" y="77"/>
                    </a:lnTo>
                    <a:lnTo>
                      <a:pt x="235" y="87"/>
                    </a:lnTo>
                    <a:lnTo>
                      <a:pt x="245" y="87"/>
                    </a:lnTo>
                    <a:lnTo>
                      <a:pt x="245" y="82"/>
                    </a:lnTo>
                    <a:lnTo>
                      <a:pt x="250" y="82"/>
                    </a:lnTo>
                    <a:lnTo>
                      <a:pt x="250" y="67"/>
                    </a:lnTo>
                    <a:lnTo>
                      <a:pt x="240" y="77"/>
                    </a:lnTo>
                    <a:lnTo>
                      <a:pt x="250" y="77"/>
                    </a:lnTo>
                    <a:lnTo>
                      <a:pt x="250" y="72"/>
                    </a:lnTo>
                    <a:lnTo>
                      <a:pt x="254" y="72"/>
                    </a:lnTo>
                    <a:lnTo>
                      <a:pt x="254" y="48"/>
                    </a:lnTo>
                    <a:lnTo>
                      <a:pt x="245" y="58"/>
                    </a:lnTo>
                    <a:lnTo>
                      <a:pt x="254" y="58"/>
                    </a:lnTo>
                    <a:lnTo>
                      <a:pt x="254" y="53"/>
                    </a:lnTo>
                    <a:lnTo>
                      <a:pt x="259" y="53"/>
                    </a:lnTo>
                    <a:lnTo>
                      <a:pt x="259" y="38"/>
                    </a:lnTo>
                    <a:lnTo>
                      <a:pt x="254" y="38"/>
                    </a:lnTo>
                    <a:lnTo>
                      <a:pt x="254" y="34"/>
                    </a:lnTo>
                    <a:lnTo>
                      <a:pt x="250" y="34"/>
                    </a:lnTo>
                    <a:lnTo>
                      <a:pt x="250" y="29"/>
                    </a:lnTo>
                    <a:lnTo>
                      <a:pt x="240" y="29"/>
                    </a:lnTo>
                    <a:lnTo>
                      <a:pt x="240" y="34"/>
                    </a:lnTo>
                    <a:lnTo>
                      <a:pt x="235" y="34"/>
                    </a:lnTo>
                    <a:lnTo>
                      <a:pt x="235" y="43"/>
                    </a:lnTo>
                    <a:lnTo>
                      <a:pt x="235" y="48"/>
                    </a:lnTo>
                    <a:lnTo>
                      <a:pt x="250" y="34"/>
                    </a:lnTo>
                    <a:lnTo>
                      <a:pt x="235" y="34"/>
                    </a:lnTo>
                    <a:lnTo>
                      <a:pt x="235" y="38"/>
                    </a:lnTo>
                    <a:lnTo>
                      <a:pt x="230" y="38"/>
                    </a:lnTo>
                    <a:lnTo>
                      <a:pt x="230" y="67"/>
                    </a:lnTo>
                    <a:lnTo>
                      <a:pt x="245" y="53"/>
                    </a:lnTo>
                    <a:lnTo>
                      <a:pt x="230" y="53"/>
                    </a:lnTo>
                    <a:lnTo>
                      <a:pt x="230" y="58"/>
                    </a:lnTo>
                    <a:lnTo>
                      <a:pt x="226" y="58"/>
                    </a:lnTo>
                    <a:lnTo>
                      <a:pt x="226" y="77"/>
                    </a:lnTo>
                    <a:lnTo>
                      <a:pt x="240" y="63"/>
                    </a:lnTo>
                    <a:lnTo>
                      <a:pt x="226" y="63"/>
                    </a:lnTo>
                    <a:lnTo>
                      <a:pt x="226" y="67"/>
                    </a:lnTo>
                    <a:lnTo>
                      <a:pt x="221" y="67"/>
                    </a:lnTo>
                    <a:lnTo>
                      <a:pt x="221" y="77"/>
                    </a:lnTo>
                    <a:lnTo>
                      <a:pt x="216" y="77"/>
                    </a:lnTo>
                    <a:lnTo>
                      <a:pt x="216" y="87"/>
                    </a:lnTo>
                    <a:lnTo>
                      <a:pt x="211" y="91"/>
                    </a:lnTo>
                    <a:lnTo>
                      <a:pt x="206" y="91"/>
                    </a:lnTo>
                    <a:lnTo>
                      <a:pt x="206" y="106"/>
                    </a:lnTo>
                    <a:lnTo>
                      <a:pt x="221" y="91"/>
                    </a:lnTo>
                    <a:lnTo>
                      <a:pt x="206" y="91"/>
                    </a:lnTo>
                    <a:lnTo>
                      <a:pt x="206" y="96"/>
                    </a:lnTo>
                    <a:lnTo>
                      <a:pt x="202" y="96"/>
                    </a:lnTo>
                    <a:lnTo>
                      <a:pt x="202" y="111"/>
                    </a:lnTo>
                    <a:lnTo>
                      <a:pt x="216" y="96"/>
                    </a:lnTo>
                    <a:lnTo>
                      <a:pt x="202" y="96"/>
                    </a:lnTo>
                    <a:lnTo>
                      <a:pt x="202" y="101"/>
                    </a:lnTo>
                    <a:lnTo>
                      <a:pt x="197" y="101"/>
                    </a:lnTo>
                    <a:lnTo>
                      <a:pt x="197" y="115"/>
                    </a:lnTo>
                    <a:lnTo>
                      <a:pt x="211" y="101"/>
                    </a:lnTo>
                    <a:lnTo>
                      <a:pt x="197" y="101"/>
                    </a:lnTo>
                    <a:lnTo>
                      <a:pt x="197" y="106"/>
                    </a:lnTo>
                    <a:lnTo>
                      <a:pt x="187" y="106"/>
                    </a:lnTo>
                    <a:lnTo>
                      <a:pt x="187" y="111"/>
                    </a:lnTo>
                    <a:lnTo>
                      <a:pt x="183" y="111"/>
                    </a:lnTo>
                    <a:lnTo>
                      <a:pt x="183" y="125"/>
                    </a:lnTo>
                    <a:lnTo>
                      <a:pt x="197" y="111"/>
                    </a:lnTo>
                    <a:lnTo>
                      <a:pt x="183" y="111"/>
                    </a:lnTo>
                    <a:lnTo>
                      <a:pt x="183" y="115"/>
                    </a:lnTo>
                    <a:lnTo>
                      <a:pt x="178" y="115"/>
                    </a:lnTo>
                    <a:lnTo>
                      <a:pt x="178" y="130"/>
                    </a:lnTo>
                    <a:lnTo>
                      <a:pt x="192" y="115"/>
                    </a:lnTo>
                    <a:lnTo>
                      <a:pt x="173" y="115"/>
                    </a:lnTo>
                    <a:lnTo>
                      <a:pt x="173" y="120"/>
                    </a:lnTo>
                    <a:lnTo>
                      <a:pt x="168" y="120"/>
                    </a:lnTo>
                    <a:lnTo>
                      <a:pt x="168" y="135"/>
                    </a:lnTo>
                    <a:lnTo>
                      <a:pt x="183" y="120"/>
                    </a:lnTo>
                    <a:lnTo>
                      <a:pt x="163" y="120"/>
                    </a:lnTo>
                    <a:lnTo>
                      <a:pt x="163" y="125"/>
                    </a:lnTo>
                    <a:lnTo>
                      <a:pt x="144" y="125"/>
                    </a:lnTo>
                    <a:lnTo>
                      <a:pt x="144" y="130"/>
                    </a:lnTo>
                    <a:lnTo>
                      <a:pt x="139" y="130"/>
                    </a:lnTo>
                    <a:lnTo>
                      <a:pt x="139" y="144"/>
                    </a:lnTo>
                    <a:lnTo>
                      <a:pt x="154" y="130"/>
                    </a:lnTo>
                    <a:lnTo>
                      <a:pt x="106" y="130"/>
                    </a:lnTo>
                    <a:lnTo>
                      <a:pt x="120" y="144"/>
                    </a:lnTo>
                    <a:lnTo>
                      <a:pt x="120" y="130"/>
                    </a:lnTo>
                    <a:lnTo>
                      <a:pt x="115" y="130"/>
                    </a:lnTo>
                    <a:lnTo>
                      <a:pt x="115" y="125"/>
                    </a:lnTo>
                    <a:lnTo>
                      <a:pt x="87" y="125"/>
                    </a:lnTo>
                    <a:lnTo>
                      <a:pt x="101" y="139"/>
                    </a:lnTo>
                    <a:lnTo>
                      <a:pt x="101" y="125"/>
                    </a:lnTo>
                    <a:lnTo>
                      <a:pt x="96" y="125"/>
                    </a:lnTo>
                    <a:lnTo>
                      <a:pt x="96" y="120"/>
                    </a:lnTo>
                    <a:lnTo>
                      <a:pt x="77" y="120"/>
                    </a:lnTo>
                    <a:lnTo>
                      <a:pt x="91" y="135"/>
                    </a:lnTo>
                    <a:lnTo>
                      <a:pt x="91" y="120"/>
                    </a:lnTo>
                    <a:lnTo>
                      <a:pt x="87" y="120"/>
                    </a:lnTo>
                    <a:lnTo>
                      <a:pt x="87" y="115"/>
                    </a:lnTo>
                    <a:lnTo>
                      <a:pt x="77" y="115"/>
                    </a:lnTo>
                    <a:lnTo>
                      <a:pt x="77" y="111"/>
                    </a:lnTo>
                    <a:lnTo>
                      <a:pt x="67" y="111"/>
                    </a:lnTo>
                    <a:lnTo>
                      <a:pt x="63" y="106"/>
                    </a:lnTo>
                    <a:lnTo>
                      <a:pt x="63" y="101"/>
                    </a:lnTo>
                    <a:lnTo>
                      <a:pt x="48" y="101"/>
                    </a:lnTo>
                    <a:lnTo>
                      <a:pt x="63" y="115"/>
                    </a:lnTo>
                    <a:lnTo>
                      <a:pt x="63" y="101"/>
                    </a:lnTo>
                    <a:lnTo>
                      <a:pt x="58" y="101"/>
                    </a:lnTo>
                    <a:lnTo>
                      <a:pt x="58" y="96"/>
                    </a:lnTo>
                    <a:lnTo>
                      <a:pt x="43" y="96"/>
                    </a:lnTo>
                    <a:lnTo>
                      <a:pt x="58" y="111"/>
                    </a:lnTo>
                    <a:lnTo>
                      <a:pt x="58" y="96"/>
                    </a:lnTo>
                    <a:lnTo>
                      <a:pt x="53" y="96"/>
                    </a:lnTo>
                    <a:lnTo>
                      <a:pt x="53" y="91"/>
                    </a:lnTo>
                    <a:lnTo>
                      <a:pt x="39" y="91"/>
                    </a:lnTo>
                    <a:lnTo>
                      <a:pt x="53" y="106"/>
                    </a:lnTo>
                    <a:lnTo>
                      <a:pt x="53" y="91"/>
                    </a:lnTo>
                    <a:lnTo>
                      <a:pt x="48" y="91"/>
                    </a:lnTo>
                    <a:lnTo>
                      <a:pt x="48" y="82"/>
                    </a:lnTo>
                    <a:lnTo>
                      <a:pt x="43" y="82"/>
                    </a:lnTo>
                    <a:lnTo>
                      <a:pt x="43" y="77"/>
                    </a:lnTo>
                    <a:lnTo>
                      <a:pt x="29" y="77"/>
                    </a:lnTo>
                    <a:lnTo>
                      <a:pt x="43" y="91"/>
                    </a:lnTo>
                    <a:lnTo>
                      <a:pt x="43" y="77"/>
                    </a:lnTo>
                    <a:lnTo>
                      <a:pt x="39" y="77"/>
                    </a:lnTo>
                    <a:lnTo>
                      <a:pt x="39" y="72"/>
                    </a:lnTo>
                    <a:lnTo>
                      <a:pt x="24" y="72"/>
                    </a:lnTo>
                    <a:lnTo>
                      <a:pt x="39" y="87"/>
                    </a:lnTo>
                    <a:lnTo>
                      <a:pt x="39" y="67"/>
                    </a:lnTo>
                    <a:lnTo>
                      <a:pt x="34" y="67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34" y="77"/>
                    </a:lnTo>
                    <a:lnTo>
                      <a:pt x="34" y="58"/>
                    </a:lnTo>
                    <a:lnTo>
                      <a:pt x="29" y="58"/>
                    </a:lnTo>
                    <a:lnTo>
                      <a:pt x="29" y="38"/>
                    </a:lnTo>
                    <a:lnTo>
                      <a:pt x="24" y="38"/>
                    </a:lnTo>
                    <a:lnTo>
                      <a:pt x="24" y="34"/>
                    </a:lnTo>
                    <a:lnTo>
                      <a:pt x="10" y="34"/>
                    </a:lnTo>
                    <a:lnTo>
                      <a:pt x="24" y="48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51" name="Freeform 47">
                <a:extLst>
                  <a:ext uri="{FF2B5EF4-FFF2-40B4-BE49-F238E27FC236}">
                    <a16:creationId xmlns:a16="http://schemas.microsoft.com/office/drawing/2014/main" id="{D3FF63D7-B703-1945-B24F-77046278D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197"/>
                <a:ext cx="389" cy="67"/>
              </a:xfrm>
              <a:custGeom>
                <a:avLst/>
                <a:gdLst>
                  <a:gd name="T0" fmla="*/ 374 w 389"/>
                  <a:gd name="T1" fmla="*/ 67 h 67"/>
                  <a:gd name="T2" fmla="*/ 379 w 389"/>
                  <a:gd name="T3" fmla="*/ 67 h 67"/>
                  <a:gd name="T4" fmla="*/ 389 w 389"/>
                  <a:gd name="T5" fmla="*/ 58 h 67"/>
                  <a:gd name="T6" fmla="*/ 389 w 389"/>
                  <a:gd name="T7" fmla="*/ 53 h 67"/>
                  <a:gd name="T8" fmla="*/ 384 w 389"/>
                  <a:gd name="T9" fmla="*/ 53 h 67"/>
                  <a:gd name="T10" fmla="*/ 384 w 389"/>
                  <a:gd name="T11" fmla="*/ 48 h 67"/>
                  <a:gd name="T12" fmla="*/ 379 w 389"/>
                  <a:gd name="T13" fmla="*/ 43 h 67"/>
                  <a:gd name="T14" fmla="*/ 374 w 389"/>
                  <a:gd name="T15" fmla="*/ 43 h 67"/>
                  <a:gd name="T16" fmla="*/ 15 w 389"/>
                  <a:gd name="T17" fmla="*/ 0 h 67"/>
                  <a:gd name="T18" fmla="*/ 10 w 389"/>
                  <a:gd name="T19" fmla="*/ 0 h 67"/>
                  <a:gd name="T20" fmla="*/ 5 w 389"/>
                  <a:gd name="T21" fmla="*/ 5 h 67"/>
                  <a:gd name="T22" fmla="*/ 5 w 389"/>
                  <a:gd name="T23" fmla="*/ 10 h 67"/>
                  <a:gd name="T24" fmla="*/ 0 w 389"/>
                  <a:gd name="T25" fmla="*/ 10 h 67"/>
                  <a:gd name="T26" fmla="*/ 0 w 389"/>
                  <a:gd name="T27" fmla="*/ 15 h 67"/>
                  <a:gd name="T28" fmla="*/ 10 w 389"/>
                  <a:gd name="T29" fmla="*/ 24 h 67"/>
                  <a:gd name="T30" fmla="*/ 15 w 389"/>
                  <a:gd name="T31" fmla="*/ 24 h 67"/>
                  <a:gd name="T32" fmla="*/ 374 w 389"/>
                  <a:gd name="T33" fmla="*/ 6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9"/>
                  <a:gd name="T52" fmla="*/ 0 h 67"/>
                  <a:gd name="T53" fmla="*/ 389 w 38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9" h="67">
                    <a:moveTo>
                      <a:pt x="374" y="67"/>
                    </a:moveTo>
                    <a:lnTo>
                      <a:pt x="379" y="67"/>
                    </a:lnTo>
                    <a:lnTo>
                      <a:pt x="389" y="58"/>
                    </a:lnTo>
                    <a:lnTo>
                      <a:pt x="389" y="53"/>
                    </a:lnTo>
                    <a:lnTo>
                      <a:pt x="384" y="53"/>
                    </a:lnTo>
                    <a:lnTo>
                      <a:pt x="384" y="48"/>
                    </a:lnTo>
                    <a:lnTo>
                      <a:pt x="379" y="43"/>
                    </a:lnTo>
                    <a:lnTo>
                      <a:pt x="374" y="4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37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52" name="Freeform 48">
                <a:extLst>
                  <a:ext uri="{FF2B5EF4-FFF2-40B4-BE49-F238E27FC236}">
                    <a16:creationId xmlns:a16="http://schemas.microsoft.com/office/drawing/2014/main" id="{17D699D8-9972-414C-B69A-851EDB0FC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101"/>
                <a:ext cx="763" cy="106"/>
              </a:xfrm>
              <a:custGeom>
                <a:avLst/>
                <a:gdLst>
                  <a:gd name="T0" fmla="*/ 14 w 763"/>
                  <a:gd name="T1" fmla="*/ 0 h 106"/>
                  <a:gd name="T2" fmla="*/ 9 w 763"/>
                  <a:gd name="T3" fmla="*/ 0 h 106"/>
                  <a:gd name="T4" fmla="*/ 0 w 763"/>
                  <a:gd name="T5" fmla="*/ 10 h 106"/>
                  <a:gd name="T6" fmla="*/ 0 w 763"/>
                  <a:gd name="T7" fmla="*/ 14 h 106"/>
                  <a:gd name="T8" fmla="*/ 5 w 763"/>
                  <a:gd name="T9" fmla="*/ 14 h 106"/>
                  <a:gd name="T10" fmla="*/ 5 w 763"/>
                  <a:gd name="T11" fmla="*/ 19 h 106"/>
                  <a:gd name="T12" fmla="*/ 9 w 763"/>
                  <a:gd name="T13" fmla="*/ 24 h 106"/>
                  <a:gd name="T14" fmla="*/ 14 w 763"/>
                  <a:gd name="T15" fmla="*/ 24 h 106"/>
                  <a:gd name="T16" fmla="*/ 748 w 763"/>
                  <a:gd name="T17" fmla="*/ 106 h 106"/>
                  <a:gd name="T18" fmla="*/ 753 w 763"/>
                  <a:gd name="T19" fmla="*/ 106 h 106"/>
                  <a:gd name="T20" fmla="*/ 758 w 763"/>
                  <a:gd name="T21" fmla="*/ 101 h 106"/>
                  <a:gd name="T22" fmla="*/ 758 w 763"/>
                  <a:gd name="T23" fmla="*/ 96 h 106"/>
                  <a:gd name="T24" fmla="*/ 763 w 763"/>
                  <a:gd name="T25" fmla="*/ 96 h 106"/>
                  <a:gd name="T26" fmla="*/ 763 w 763"/>
                  <a:gd name="T27" fmla="*/ 91 h 106"/>
                  <a:gd name="T28" fmla="*/ 753 w 763"/>
                  <a:gd name="T29" fmla="*/ 82 h 106"/>
                  <a:gd name="T30" fmla="*/ 748 w 763"/>
                  <a:gd name="T31" fmla="*/ 82 h 106"/>
                  <a:gd name="T32" fmla="*/ 14 w 763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3"/>
                  <a:gd name="T52" fmla="*/ 0 h 106"/>
                  <a:gd name="T53" fmla="*/ 763 w 763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3" h="106">
                    <a:moveTo>
                      <a:pt x="14" y="0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748" y="106"/>
                    </a:lnTo>
                    <a:lnTo>
                      <a:pt x="753" y="106"/>
                    </a:lnTo>
                    <a:lnTo>
                      <a:pt x="758" y="101"/>
                    </a:lnTo>
                    <a:lnTo>
                      <a:pt x="758" y="96"/>
                    </a:lnTo>
                    <a:lnTo>
                      <a:pt x="763" y="96"/>
                    </a:lnTo>
                    <a:lnTo>
                      <a:pt x="763" y="91"/>
                    </a:lnTo>
                    <a:lnTo>
                      <a:pt x="753" y="82"/>
                    </a:lnTo>
                    <a:lnTo>
                      <a:pt x="748" y="8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53" name="Freeform 49">
                <a:extLst>
                  <a:ext uri="{FF2B5EF4-FFF2-40B4-BE49-F238E27FC236}">
                    <a16:creationId xmlns:a16="http://schemas.microsoft.com/office/drawing/2014/main" id="{FC51B52A-7CD2-9947-838A-09034E5F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269"/>
                <a:ext cx="840" cy="120"/>
              </a:xfrm>
              <a:custGeom>
                <a:avLst/>
                <a:gdLst>
                  <a:gd name="T0" fmla="*/ 15 w 840"/>
                  <a:gd name="T1" fmla="*/ 0 h 120"/>
                  <a:gd name="T2" fmla="*/ 10 w 840"/>
                  <a:gd name="T3" fmla="*/ 0 h 120"/>
                  <a:gd name="T4" fmla="*/ 0 w 840"/>
                  <a:gd name="T5" fmla="*/ 10 h 120"/>
                  <a:gd name="T6" fmla="*/ 0 w 840"/>
                  <a:gd name="T7" fmla="*/ 15 h 120"/>
                  <a:gd name="T8" fmla="*/ 5 w 840"/>
                  <a:gd name="T9" fmla="*/ 15 h 120"/>
                  <a:gd name="T10" fmla="*/ 5 w 840"/>
                  <a:gd name="T11" fmla="*/ 19 h 120"/>
                  <a:gd name="T12" fmla="*/ 10 w 840"/>
                  <a:gd name="T13" fmla="*/ 24 h 120"/>
                  <a:gd name="T14" fmla="*/ 15 w 840"/>
                  <a:gd name="T15" fmla="*/ 24 h 120"/>
                  <a:gd name="T16" fmla="*/ 826 w 840"/>
                  <a:gd name="T17" fmla="*/ 120 h 120"/>
                  <a:gd name="T18" fmla="*/ 830 w 840"/>
                  <a:gd name="T19" fmla="*/ 120 h 120"/>
                  <a:gd name="T20" fmla="*/ 835 w 840"/>
                  <a:gd name="T21" fmla="*/ 116 h 120"/>
                  <a:gd name="T22" fmla="*/ 835 w 840"/>
                  <a:gd name="T23" fmla="*/ 111 h 120"/>
                  <a:gd name="T24" fmla="*/ 840 w 840"/>
                  <a:gd name="T25" fmla="*/ 111 h 120"/>
                  <a:gd name="T26" fmla="*/ 840 w 840"/>
                  <a:gd name="T27" fmla="*/ 106 h 120"/>
                  <a:gd name="T28" fmla="*/ 830 w 840"/>
                  <a:gd name="T29" fmla="*/ 96 h 120"/>
                  <a:gd name="T30" fmla="*/ 826 w 840"/>
                  <a:gd name="T31" fmla="*/ 96 h 120"/>
                  <a:gd name="T32" fmla="*/ 15 w 840"/>
                  <a:gd name="T33" fmla="*/ 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0"/>
                  <a:gd name="T52" fmla="*/ 0 h 120"/>
                  <a:gd name="T53" fmla="*/ 840 w 840"/>
                  <a:gd name="T54" fmla="*/ 120 h 1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0" h="120">
                    <a:moveTo>
                      <a:pt x="15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826" y="120"/>
                    </a:lnTo>
                    <a:lnTo>
                      <a:pt x="830" y="120"/>
                    </a:lnTo>
                    <a:lnTo>
                      <a:pt x="835" y="116"/>
                    </a:lnTo>
                    <a:lnTo>
                      <a:pt x="835" y="111"/>
                    </a:lnTo>
                    <a:lnTo>
                      <a:pt x="840" y="111"/>
                    </a:lnTo>
                    <a:lnTo>
                      <a:pt x="840" y="106"/>
                    </a:lnTo>
                    <a:lnTo>
                      <a:pt x="830" y="96"/>
                    </a:lnTo>
                    <a:lnTo>
                      <a:pt x="826" y="9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54" name="Rectangle 50">
                <a:extLst>
                  <a:ext uri="{FF2B5EF4-FFF2-40B4-BE49-F238E27FC236}">
                    <a16:creationId xmlns:a16="http://schemas.microsoft.com/office/drawing/2014/main" id="{BC3D05CE-A87B-8A48-A9AC-6D844861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677"/>
                <a:ext cx="6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Wire 1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55" name="Rectangle 51">
                <a:extLst>
                  <a:ext uri="{FF2B5EF4-FFF2-40B4-BE49-F238E27FC236}">
                    <a16:creationId xmlns:a16="http://schemas.microsoft.com/office/drawing/2014/main" id="{FCCB5797-1203-3A41-B49E-6F7BB5346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" y="5"/>
                <a:ext cx="68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Wire 2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56" name="Rectangle 52">
                <a:extLst>
                  <a:ext uri="{FF2B5EF4-FFF2-40B4-BE49-F238E27FC236}">
                    <a16:creationId xmlns:a16="http://schemas.microsoft.com/office/drawing/2014/main" id="{C37F56FE-1B5D-A743-89A1-8C7A3EA69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60"/>
                <a:ext cx="68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Wire 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57" name="Rectangle 53">
                <a:extLst>
                  <a:ext uri="{FF2B5EF4-FFF2-40B4-BE49-F238E27FC236}">
                    <a16:creationId xmlns:a16="http://schemas.microsoft.com/office/drawing/2014/main" id="{CF85831E-A4A0-8D41-98AC-B86342E1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765"/>
                <a:ext cx="2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58" name="Rectangle 54">
                <a:extLst>
                  <a:ext uri="{FF2B5EF4-FFF2-40B4-BE49-F238E27FC236}">
                    <a16:creationId xmlns:a16="http://schemas.microsoft.com/office/drawing/2014/main" id="{E98FC525-F2C5-F94D-856F-E7FCC38CE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640"/>
                <a:ext cx="21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59" name="Rectangle 55">
                <a:extLst>
                  <a:ext uri="{FF2B5EF4-FFF2-40B4-BE49-F238E27FC236}">
                    <a16:creationId xmlns:a16="http://schemas.microsoft.com/office/drawing/2014/main" id="{60F1E7E6-CDDB-444D-B0CD-1ED99C432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770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0" name="Rectangle 56">
                <a:extLst>
                  <a:ext uri="{FF2B5EF4-FFF2-40B4-BE49-F238E27FC236}">
                    <a16:creationId xmlns:a16="http://schemas.microsoft.com/office/drawing/2014/main" id="{CFE98412-8B0A-124F-8B5D-E87D408FE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645"/>
                <a:ext cx="20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1" name="Rectangle 57">
                <a:extLst>
                  <a:ext uri="{FF2B5EF4-FFF2-40B4-BE49-F238E27FC236}">
                    <a16:creationId xmlns:a16="http://schemas.microsoft.com/office/drawing/2014/main" id="{49E72498-8E93-4249-AC38-2ECF8BD53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1067"/>
                <a:ext cx="2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2" name="Rectangle 58">
                <a:extLst>
                  <a:ext uri="{FF2B5EF4-FFF2-40B4-BE49-F238E27FC236}">
                    <a16:creationId xmlns:a16="http://schemas.microsoft.com/office/drawing/2014/main" id="{EB76A860-F40E-894C-9105-0A7C5B168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947"/>
                <a:ext cx="20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Brush Script" panose="03060802040406070304" pitchFamily="66" charset="-122"/>
                  </a:rPr>
                  <a:t>C</a:t>
                </a:r>
                <a:r>
                  <a:rPr lang="en-US" altLang="en-US" sz="1200" i="1">
                    <a:solidFill>
                      <a:srgbClr val="000000"/>
                    </a:solidFill>
                    <a:latin typeface="Brush Script MT" panose="03060802040406070304" pitchFamily="66" charset="-122"/>
                  </a:rPr>
                  <a:t>'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3" name="Rectangle 59">
                <a:extLst>
                  <a:ext uri="{FF2B5EF4-FFF2-40B4-BE49-F238E27FC236}">
                    <a16:creationId xmlns:a16="http://schemas.microsoft.com/office/drawing/2014/main" id="{6AEE99F3-BF42-E349-9E3B-79EC4555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240"/>
                <a:ext cx="16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4" name="Rectangle 60">
                <a:extLst>
                  <a:ext uri="{FF2B5EF4-FFF2-40B4-BE49-F238E27FC236}">
                    <a16:creationId xmlns:a16="http://schemas.microsoft.com/office/drawing/2014/main" id="{E7BE3A3B-12EA-6F43-AEBF-DB5957AD3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" y="365"/>
                <a:ext cx="2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5" name="Rectangle 61">
                <a:extLst>
                  <a:ext uri="{FF2B5EF4-FFF2-40B4-BE49-F238E27FC236}">
                    <a16:creationId xmlns:a16="http://schemas.microsoft.com/office/drawing/2014/main" id="{529E6B2D-1245-5845-95D6-D7339CE82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" y="500"/>
                <a:ext cx="16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6" name="Freeform 62">
                <a:extLst>
                  <a:ext uri="{FF2B5EF4-FFF2-40B4-BE49-F238E27FC236}">
                    <a16:creationId xmlns:a16="http://schemas.microsoft.com/office/drawing/2014/main" id="{2AEE8C5A-FC9B-1A43-9D52-02DFFAF8A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72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67" name="Rectangle 63">
                <a:extLst>
                  <a:ext uri="{FF2B5EF4-FFF2-40B4-BE49-F238E27FC236}">
                    <a16:creationId xmlns:a16="http://schemas.microsoft.com/office/drawing/2014/main" id="{D7C12C6F-F1B5-2D4A-AF1C-786B9FE3E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8" y="625"/>
                <a:ext cx="2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8" name="Rectangle 64">
                <a:extLst>
                  <a:ext uri="{FF2B5EF4-FFF2-40B4-BE49-F238E27FC236}">
                    <a16:creationId xmlns:a16="http://schemas.microsoft.com/office/drawing/2014/main" id="{23255143-02FE-8247-A32E-73A1F1E1B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" y="1356"/>
                <a:ext cx="158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69" name="Rectangle 65">
                <a:extLst>
                  <a:ext uri="{FF2B5EF4-FFF2-40B4-BE49-F238E27FC236}">
                    <a16:creationId xmlns:a16="http://schemas.microsoft.com/office/drawing/2014/main" id="{A809EB91-5F52-924E-802B-F3C88010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1482"/>
                <a:ext cx="2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0" name="Rectangle 66">
                <a:extLst>
                  <a:ext uri="{FF2B5EF4-FFF2-40B4-BE49-F238E27FC236}">
                    <a16:creationId xmlns:a16="http://schemas.microsoft.com/office/drawing/2014/main" id="{483E1A50-153D-E64E-8BA7-9CE4396D5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1188"/>
                <a:ext cx="13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1" name="Rectangle 67">
                <a:extLst>
                  <a:ext uri="{FF2B5EF4-FFF2-40B4-BE49-F238E27FC236}">
                    <a16:creationId xmlns:a16="http://schemas.microsoft.com/office/drawing/2014/main" id="{6872C2A4-D2B5-5942-8A83-DA1F0563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1255"/>
                <a:ext cx="8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2" name="Rectangle 68">
                <a:extLst>
                  <a:ext uri="{FF2B5EF4-FFF2-40B4-BE49-F238E27FC236}">
                    <a16:creationId xmlns:a16="http://schemas.microsoft.com/office/drawing/2014/main" id="{D1CFFE95-189C-3B44-8853-A925AD9F9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535"/>
                <a:ext cx="14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3" name="Rectangle 69">
                <a:extLst>
                  <a:ext uri="{FF2B5EF4-FFF2-40B4-BE49-F238E27FC236}">
                    <a16:creationId xmlns:a16="http://schemas.microsoft.com/office/drawing/2014/main" id="{D1652B90-8273-C441-A95E-36704E79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412"/>
                <a:ext cx="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4" name="Rectangle 70">
                <a:extLst>
                  <a:ext uri="{FF2B5EF4-FFF2-40B4-BE49-F238E27FC236}">
                    <a16:creationId xmlns:a16="http://schemas.microsoft.com/office/drawing/2014/main" id="{AA3CB05A-22F7-E44B-97C1-B055D457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" y="552"/>
                <a:ext cx="1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5" name="Rectangle 71">
                <a:extLst>
                  <a:ext uri="{FF2B5EF4-FFF2-40B4-BE49-F238E27FC236}">
                    <a16:creationId xmlns:a16="http://schemas.microsoft.com/office/drawing/2014/main" id="{512330C1-BB2D-154A-AD7D-1FDCF9210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5" y="855"/>
                <a:ext cx="79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6" name="Rectangle 72">
                <a:extLst>
                  <a:ext uri="{FF2B5EF4-FFF2-40B4-BE49-F238E27FC236}">
                    <a16:creationId xmlns:a16="http://schemas.microsoft.com/office/drawing/2014/main" id="{47C09554-E902-DF43-BD37-2FBE61B29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" y="1683"/>
                <a:ext cx="13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7" name="Rectangle 73">
                <a:extLst>
                  <a:ext uri="{FF2B5EF4-FFF2-40B4-BE49-F238E27FC236}">
                    <a16:creationId xmlns:a16="http://schemas.microsoft.com/office/drawing/2014/main" id="{F774BAF0-13CE-D74F-9691-FD58C0838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2115"/>
                <a:ext cx="8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8" name="Rectangle 74">
                <a:extLst>
                  <a:ext uri="{FF2B5EF4-FFF2-40B4-BE49-F238E27FC236}">
                    <a16:creationId xmlns:a16="http://schemas.microsoft.com/office/drawing/2014/main" id="{D3369243-4CF3-6A4A-9810-74B6F99F1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683"/>
                <a:ext cx="13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79" name="Rectangle 75">
                <a:extLst>
                  <a:ext uri="{FF2B5EF4-FFF2-40B4-BE49-F238E27FC236}">
                    <a16:creationId xmlns:a16="http://schemas.microsoft.com/office/drawing/2014/main" id="{93AB48E6-287E-4442-9732-47CDAEB8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2052"/>
                <a:ext cx="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0" name="Rectangle 76">
                <a:extLst>
                  <a:ext uri="{FF2B5EF4-FFF2-40B4-BE49-F238E27FC236}">
                    <a16:creationId xmlns:a16="http://schemas.microsoft.com/office/drawing/2014/main" id="{56294C7F-7A15-F744-9CBB-8D33FA66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1857"/>
                <a:ext cx="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1" name="Rectangle 77">
                <a:extLst>
                  <a:ext uri="{FF2B5EF4-FFF2-40B4-BE49-F238E27FC236}">
                    <a16:creationId xmlns:a16="http://schemas.microsoft.com/office/drawing/2014/main" id="{4D86D09A-8E65-EF4E-B5D9-3D41A7D8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1865"/>
                <a:ext cx="16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2" name="Rectangle 78">
                <a:extLst>
                  <a:ext uri="{FF2B5EF4-FFF2-40B4-BE49-F238E27FC236}">
                    <a16:creationId xmlns:a16="http://schemas.microsoft.com/office/drawing/2014/main" id="{58235AC3-9DED-4240-9C65-0324DE6D6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1875"/>
                <a:ext cx="16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3" name="Rectangle 79">
                <a:extLst>
                  <a:ext uri="{FF2B5EF4-FFF2-40B4-BE49-F238E27FC236}">
                    <a16:creationId xmlns:a16="http://schemas.microsoft.com/office/drawing/2014/main" id="{53F51EC7-E170-8E42-849B-559AA1C8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1982"/>
                <a:ext cx="10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4" name="Rectangle 80">
                <a:extLst>
                  <a:ext uri="{FF2B5EF4-FFF2-40B4-BE49-F238E27FC236}">
                    <a16:creationId xmlns:a16="http://schemas.microsoft.com/office/drawing/2014/main" id="{2E6022EE-9CC2-214D-AE31-71455B0F0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" y="1995"/>
                <a:ext cx="101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7185" name="Rectangle 81">
                <a:extLst>
                  <a:ext uri="{FF2B5EF4-FFF2-40B4-BE49-F238E27FC236}">
                    <a16:creationId xmlns:a16="http://schemas.microsoft.com/office/drawing/2014/main" id="{71C7D440-5EC5-2044-8E86-8C1826A0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" y="2000"/>
                <a:ext cx="101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43F81B-9004-23E1-6B69-97275579D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>
            <a:extLst>
              <a:ext uri="{FF2B5EF4-FFF2-40B4-BE49-F238E27FC236}">
                <a16:creationId xmlns:a16="http://schemas.microsoft.com/office/drawing/2014/main" id="{BA76BDC9-9242-A643-AB74-3A372D8B2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 for an N-conductor line, we have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Q’-V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relationship in terms of the physical capacitances, </a:t>
            </a:r>
          </a:p>
        </p:txBody>
      </p:sp>
      <p:graphicFrame>
        <p:nvGraphicFramePr>
          <p:cNvPr id="969731" name="Object 3">
            <a:extLst>
              <a:ext uri="{FF2B5EF4-FFF2-40B4-BE49-F238E27FC236}">
                <a16:creationId xmlns:a16="http://schemas.microsoft.com/office/drawing/2014/main" id="{F0ABF386-DE25-AA44-B3E7-CDF60809F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648200"/>
          <a:ext cx="306863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00" imgH="21653500" progId="Equation.3">
                  <p:embed/>
                </p:oleObj>
              </mc:Choice>
              <mc:Fallback>
                <p:oleObj name="Equation" r:id="rId3" imgW="55880000" imgH="21653500" progId="Equation.3">
                  <p:embed/>
                  <p:pic>
                    <p:nvPicPr>
                      <p:cNvPr id="969731" name="Object 3">
                        <a:extLst>
                          <a:ext uri="{FF2B5EF4-FFF2-40B4-BE49-F238E27FC236}">
                            <a16:creationId xmlns:a16="http://schemas.microsoft.com/office/drawing/2014/main" id="{F0ABF386-DE25-AA44-B3E7-CDF60809F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306863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4">
            <a:extLst>
              <a:ext uri="{FF2B5EF4-FFF2-40B4-BE49-F238E27FC236}">
                <a16:creationId xmlns:a16="http://schemas.microsoft.com/office/drawing/2014/main" id="{9BB9E3B7-446C-2448-91F2-1FB50A93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969733" name="Object 5">
            <a:extLst>
              <a:ext uri="{FF2B5EF4-FFF2-40B4-BE49-F238E27FC236}">
                <a16:creationId xmlns:a16="http://schemas.microsoft.com/office/drawing/2014/main" id="{AC3824D3-D583-A644-B029-1DF6B575E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2209800"/>
          <a:ext cx="3332163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700400" imgH="33350200" progId="Equation.3">
                  <p:embed/>
                </p:oleObj>
              </mc:Choice>
              <mc:Fallback>
                <p:oleObj name="Equation" r:id="rId5" imgW="66700400" imgH="33350200" progId="Equation.3">
                  <p:embed/>
                  <p:pic>
                    <p:nvPicPr>
                      <p:cNvPr id="969733" name="Object 5">
                        <a:extLst>
                          <a:ext uri="{FF2B5EF4-FFF2-40B4-BE49-F238E27FC236}">
                            <a16:creationId xmlns:a16="http://schemas.microsoft.com/office/drawing/2014/main" id="{AC3824D3-D583-A644-B029-1DF6B575E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3332163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4" name="Text Box 6">
            <a:extLst>
              <a:ext uri="{FF2B5EF4-FFF2-40B4-BE49-F238E27FC236}">
                <a16:creationId xmlns:a16="http://schemas.microsoft.com/office/drawing/2014/main" id="{49C84F0A-1D35-CF47-BA1C-B96D7C86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148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or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B3DB8C2F-880A-B24E-A6A7-70EC84919E1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819400"/>
            <a:ext cx="2743200" cy="1006475"/>
            <a:chOff x="3600" y="1776"/>
            <a:chExt cx="1728" cy="634"/>
          </a:xfrm>
        </p:grpSpPr>
        <p:sp>
          <p:nvSpPr>
            <p:cNvPr id="49164" name="Text Box 8">
              <a:extLst>
                <a:ext uri="{FF2B5EF4-FFF2-40B4-BE49-F238E27FC236}">
                  <a16:creationId xmlns:a16="http://schemas.microsoft.com/office/drawing/2014/main" id="{FBE9FFF1-EED1-2A42-A378-1567B13FC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76"/>
              <a:ext cx="120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The </a:t>
              </a:r>
              <a:r>
                <a:rPr lang="en-US" altLang="ja-JP" sz="1600">
                  <a:solidFill>
                    <a:schemeClr val="tx1"/>
                  </a:solidFill>
                  <a:latin typeface="Brush Script" panose="03060802040406070304" pitchFamily="66" charset="-122"/>
                </a:rPr>
                <a:t>C</a:t>
              </a:r>
              <a:r>
                <a:rPr lang="en-US" altLang="en-US" sz="1600" b="1">
                  <a:solidFill>
                    <a:schemeClr val="tx1"/>
                  </a:solidFill>
                </a:rPr>
                <a:t>’s are all positive-valued capacitance elements</a:t>
              </a:r>
            </a:p>
          </p:txBody>
        </p:sp>
        <p:sp>
          <p:nvSpPr>
            <p:cNvPr id="49165" name="Line 9">
              <a:extLst>
                <a:ext uri="{FF2B5EF4-FFF2-40B4-BE49-F238E27FC236}">
                  <a16:creationId xmlns:a16="http://schemas.microsoft.com/office/drawing/2014/main" id="{FDCCB137-D73C-8943-A621-FD54D1415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1872"/>
              <a:ext cx="52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ECE423D4-35A0-B841-94EB-B45E5E783E7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419600"/>
            <a:ext cx="3810000" cy="1006475"/>
            <a:chOff x="2928" y="2784"/>
            <a:chExt cx="2400" cy="634"/>
          </a:xfrm>
        </p:grpSpPr>
        <p:sp>
          <p:nvSpPr>
            <p:cNvPr id="49161" name="Text Box 11">
              <a:extLst>
                <a:ext uri="{FF2B5EF4-FFF2-40B4-BE49-F238E27FC236}">
                  <a16:creationId xmlns:a16="http://schemas.microsoft.com/office/drawing/2014/main" id="{979F38D2-D775-4A49-A3C2-2EA388C0D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784"/>
              <a:ext cx="120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And the off-diagonal terms of the [C´] matrix are negative.</a:t>
              </a:r>
            </a:p>
          </p:txBody>
        </p:sp>
        <p:sp>
          <p:nvSpPr>
            <p:cNvPr id="49162" name="Line 12">
              <a:extLst>
                <a:ext uri="{FF2B5EF4-FFF2-40B4-BE49-F238E27FC236}">
                  <a16:creationId xmlns:a16="http://schemas.microsoft.com/office/drawing/2014/main" id="{FABE1FF4-28E4-B448-BD51-739F06D18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880"/>
              <a:ext cx="120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49163" name="Line 13">
              <a:extLst>
                <a:ext uri="{FF2B5EF4-FFF2-40B4-BE49-F238E27FC236}">
                  <a16:creationId xmlns:a16="http://schemas.microsoft.com/office/drawing/2014/main" id="{A4B57CB3-CE91-7C47-9A7E-BF8E1A775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880"/>
              <a:ext cx="672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54CB834-C04B-2410-3C14-0C486AE7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0" grpId="0" build="p"/>
      <p:bldP spid="9697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>
            <a:extLst>
              <a:ext uri="{FF2B5EF4-FFF2-40B4-BE49-F238E27FC236}">
                <a16:creationId xmlns:a16="http://schemas.microsoft.com/office/drawing/2014/main" id="{31FA9DE1-81C5-B645-8F83-1C9342F00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[C´] matrix is difficult to calculate directly, since each element depends on the geometry of all conductors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However, we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can</a:t>
            </a:r>
            <a:r>
              <a:rPr lang="en-US" altLang="en-US" sz="2200" dirty="0">
                <a:ea typeface="ＭＳ Ｐゴシック" panose="020B0600070205080204" pitchFamily="34" charset="-128"/>
              </a:rPr>
              <a:t> evaluate its inverse: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A677426E-E76D-A046-84F2-BEB75D2D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971780" name="Object 4">
            <a:extLst>
              <a:ext uri="{FF2B5EF4-FFF2-40B4-BE49-F238E27FC236}">
                <a16:creationId xmlns:a16="http://schemas.microsoft.com/office/drawing/2014/main" id="{A25DEFF8-3BCE-0043-A1E9-B7A09B120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27338"/>
          <a:ext cx="32305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801000" imgH="49149000" progId="Equation.3">
                  <p:embed/>
                </p:oleObj>
              </mc:Choice>
              <mc:Fallback>
                <p:oleObj name="Equation" r:id="rId3" imgW="58801000" imgH="49149000" progId="Equation.3">
                  <p:embed/>
                  <p:pic>
                    <p:nvPicPr>
                      <p:cNvPr id="971780" name="Object 4">
                        <a:extLst>
                          <a:ext uri="{FF2B5EF4-FFF2-40B4-BE49-F238E27FC236}">
                            <a16:creationId xmlns:a16="http://schemas.microsoft.com/office/drawing/2014/main" id="{A25DEFF8-3BCE-0043-A1E9-B7A09B120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27338"/>
                        <a:ext cx="32305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0A8DF604-CBCA-F440-A722-BAC65CD99E60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048000"/>
            <a:ext cx="3962400" cy="1600200"/>
            <a:chOff x="3120" y="1872"/>
            <a:chExt cx="2496" cy="1008"/>
          </a:xfrm>
        </p:grpSpPr>
        <p:sp>
          <p:nvSpPr>
            <p:cNvPr id="51219" name="Text Box 6">
              <a:extLst>
                <a:ext uri="{FF2B5EF4-FFF2-40B4-BE49-F238E27FC236}">
                  <a16:creationId xmlns:a16="http://schemas.microsoft.com/office/drawing/2014/main" id="{F854CB17-2B4F-974C-B68A-A59FF3290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872"/>
              <a:ext cx="2400" cy="4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This and the other terms of K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’</a:t>
              </a:r>
              <a:r>
                <a:rPr lang="en-US" altLang="ja-JP" sz="1600" b="1" baseline="-25000">
                  <a:solidFill>
                    <a:schemeClr val="tx1"/>
                  </a:solidFill>
                </a:rPr>
                <a:t>ij </a:t>
              </a:r>
              <a:r>
                <a:rPr lang="en-US" altLang="ja-JP" sz="1600" b="1">
                  <a:solidFill>
                    <a:schemeClr val="tx1"/>
                  </a:solidFill>
                </a:rPr>
                <a:t>are related  to the elements in the [</a:t>
              </a:r>
              <a:r>
                <a:rPr lang="en-US" altLang="ja-JP" sz="1600" b="1">
                  <a:solidFill>
                    <a:schemeClr val="tx1"/>
                  </a:solidFill>
                  <a:latin typeface="Brush Script" panose="03060802040406070304" pitchFamily="66" charset="-122"/>
                </a:rPr>
                <a:t>F</a:t>
              </a:r>
              <a:r>
                <a:rPr lang="en-US" altLang="ja-JP" sz="1600" b="1">
                  <a:solidFill>
                    <a:schemeClr val="tx1"/>
                  </a:solidFill>
                </a:rPr>
                <a:t>’] matrix used to compute the line inductance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51220" name="Line 7">
              <a:extLst>
                <a:ext uri="{FF2B5EF4-FFF2-40B4-BE49-F238E27FC236}">
                  <a16:creationId xmlns:a16="http://schemas.microsoft.com/office/drawing/2014/main" id="{D786C61C-1702-AE45-84DC-5B58A6416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496"/>
              <a:ext cx="912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4A846058-F806-7A46-A90E-8E19A880747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362200"/>
            <a:ext cx="2971800" cy="1905000"/>
            <a:chOff x="1824" y="1488"/>
            <a:chExt cx="1872" cy="1200"/>
          </a:xfrm>
        </p:grpSpPr>
        <p:sp>
          <p:nvSpPr>
            <p:cNvPr id="51217" name="Line 9">
              <a:extLst>
                <a:ext uri="{FF2B5EF4-FFF2-40B4-BE49-F238E27FC236}">
                  <a16:creationId xmlns:a16="http://schemas.microsoft.com/office/drawing/2014/main" id="{970DE547-4925-1043-A675-94B135045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488"/>
              <a:ext cx="144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51218" name="Oval 10">
              <a:extLst>
                <a:ext uri="{FF2B5EF4-FFF2-40B4-BE49-F238E27FC236}">
                  <a16:creationId xmlns:a16="http://schemas.microsoft.com/office/drawing/2014/main" id="{9DBC0E20-9FBF-BD44-8C13-E2273084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728"/>
              <a:ext cx="480" cy="96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DBC53582-9D8D-AA42-8081-2E6AD322CC7C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057400"/>
            <a:ext cx="3124200" cy="1981200"/>
            <a:chOff x="3552" y="1248"/>
            <a:chExt cx="1968" cy="1248"/>
          </a:xfrm>
        </p:grpSpPr>
        <p:sp>
          <p:nvSpPr>
            <p:cNvPr id="51211" name="Text Box 12">
              <a:extLst>
                <a:ext uri="{FF2B5EF4-FFF2-40B4-BE49-F238E27FC236}">
                  <a16:creationId xmlns:a16="http://schemas.microsoft.com/office/drawing/2014/main" id="{7FECAFF9-B3E7-D14B-BE81-8AE40248C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48"/>
              <a:ext cx="1824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With only 1 wire charged, the voltages of each wire can be calculated independently</a:t>
              </a:r>
            </a:p>
          </p:txBody>
        </p:sp>
        <p:grpSp>
          <p:nvGrpSpPr>
            <p:cNvPr id="51212" name="Group 13">
              <a:extLst>
                <a:ext uri="{FF2B5EF4-FFF2-40B4-BE49-F238E27FC236}">
                  <a16:creationId xmlns:a16="http://schemas.microsoft.com/office/drawing/2014/main" id="{8BDAF794-99B8-804A-81F0-770B0A7FB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776"/>
              <a:ext cx="672" cy="720"/>
              <a:chOff x="3552" y="1776"/>
              <a:chExt cx="672" cy="720"/>
            </a:xfrm>
          </p:grpSpPr>
          <p:sp>
            <p:nvSpPr>
              <p:cNvPr id="51213" name="Oval 14">
                <a:extLst>
                  <a:ext uri="{FF2B5EF4-FFF2-40B4-BE49-F238E27FC236}">
                    <a16:creationId xmlns:a16="http://schemas.microsoft.com/office/drawing/2014/main" id="{BB60D92F-4A86-724B-873F-3D5D7B0DF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76"/>
                <a:ext cx="336" cy="240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214" name="Line 15">
                <a:extLst>
                  <a:ext uri="{FF2B5EF4-FFF2-40B4-BE49-F238E27FC236}">
                    <a16:creationId xmlns:a16="http://schemas.microsoft.com/office/drawing/2014/main" id="{48E12E92-5B74-A745-B63E-BD342E03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6"/>
                <a:ext cx="384" cy="14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215" name="Line 16">
                <a:extLst>
                  <a:ext uri="{FF2B5EF4-FFF2-40B4-BE49-F238E27FC236}">
                    <a16:creationId xmlns:a16="http://schemas.microsoft.com/office/drawing/2014/main" id="{81770F27-2922-E14E-B1FB-CAE42D9C9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216" name="Text Box 17">
                <a:extLst>
                  <a:ext uri="{FF2B5EF4-FFF2-40B4-BE49-F238E27FC236}">
                    <a16:creationId xmlns:a16="http://schemas.microsoft.com/office/drawing/2014/main" id="{A2AC211C-6483-5A4A-B423-A0E22BF26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256"/>
                <a:ext cx="38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FF0066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D13FDDFD-093F-8647-BAD8-5B42434E43C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066800"/>
            <a:ext cx="4724400" cy="1600200"/>
            <a:chOff x="1344" y="1824"/>
            <a:chExt cx="2976" cy="1008"/>
          </a:xfrm>
        </p:grpSpPr>
        <p:sp>
          <p:nvSpPr>
            <p:cNvPr id="51209" name="Text Box 19">
              <a:extLst>
                <a:ext uri="{FF2B5EF4-FFF2-40B4-BE49-F238E27FC236}">
                  <a16:creationId xmlns:a16="http://schemas.microsoft.com/office/drawing/2014/main" id="{43B8300E-808B-8847-A96F-B4731162A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2976" cy="100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Observe that for 2 </a:t>
              </a:r>
              <a:r>
                <a:rPr lang="en-US" altLang="en-US" sz="1600" b="1" u="sng">
                  <a:solidFill>
                    <a:schemeClr val="tx1"/>
                  </a:solidFill>
                </a:rPr>
                <a:t>thin</a:t>
              </a:r>
              <a:r>
                <a:rPr lang="en-US" altLang="en-US" sz="1600" b="1">
                  <a:solidFill>
                    <a:schemeClr val="tx1"/>
                  </a:solidFill>
                </a:rPr>
                <a:t> conductors of radius</a:t>
              </a:r>
              <a:r>
                <a:rPr lang="en-US" altLang="en-US" sz="1600" b="1" i="1">
                  <a:solidFill>
                    <a:schemeClr val="tx1"/>
                  </a:solidFill>
                </a:rPr>
                <a:t> a</a:t>
              </a:r>
              <a:r>
                <a:rPr lang="en-US" altLang="en-US" sz="1600" b="1">
                  <a:solidFill>
                    <a:schemeClr val="tx1"/>
                  </a:solidFill>
                </a:rPr>
                <a:t> and separation </a:t>
              </a:r>
              <a:r>
                <a:rPr lang="en-US" altLang="en-US" sz="1600" b="1" i="1">
                  <a:solidFill>
                    <a:schemeClr val="tx1"/>
                  </a:solidFill>
                </a:rPr>
                <a:t>b</a:t>
              </a:r>
              <a:r>
                <a:rPr lang="en-US" altLang="en-US" sz="1600" b="1">
                  <a:solidFill>
                    <a:schemeClr val="tx1"/>
                  </a:solidFill>
                </a:rPr>
                <a:t>, the term K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’</a:t>
              </a:r>
              <a:r>
                <a:rPr lang="en-US" altLang="ja-JP" sz="1600" b="1" baseline="-25000">
                  <a:solidFill>
                    <a:schemeClr val="tx1"/>
                  </a:solidFill>
                </a:rPr>
                <a:t>11</a:t>
              </a:r>
              <a:r>
                <a:rPr lang="en-US" altLang="ja-JP" sz="1600" b="1">
                  <a:solidFill>
                    <a:schemeClr val="tx1"/>
                  </a:solidFill>
                </a:rPr>
                <a:t> is given as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51210" name="Object 20">
              <a:extLst>
                <a:ext uri="{FF2B5EF4-FFF2-40B4-BE49-F238E27FC236}">
                  <a16:creationId xmlns:a16="http://schemas.microsoft.com/office/drawing/2014/main" id="{C1E89B6B-9F35-7340-B359-C700D8B5F6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2304"/>
            <a:ext cx="157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351700" imgH="11696700" progId="Equation.3">
                    <p:embed/>
                  </p:oleObj>
                </mc:Choice>
                <mc:Fallback>
                  <p:oleObj name="Equation" r:id="rId5" imgW="45351700" imgH="11696700" progId="Equation.3">
                    <p:embed/>
                    <p:pic>
                      <p:nvPicPr>
                        <p:cNvPr id="51210" name="Object 20">
                          <a:extLst>
                            <a:ext uri="{FF2B5EF4-FFF2-40B4-BE49-F238E27FC236}">
                              <a16:creationId xmlns:a16="http://schemas.microsoft.com/office/drawing/2014/main" id="{C1E89B6B-9F35-7340-B359-C700D8B5F6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304"/>
                          <a:ext cx="1576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310F0AC-4A06-B962-CD94-E34819E7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8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A419-C67F-4F9B-F163-BECD1B91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CA9C79EA-F98E-9B22-821A-43E7BCF6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447800"/>
            <a:ext cx="7556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/>
            <a:r>
              <a:rPr lang="en-US" sz="3200" dirty="0">
                <a:latin typeface="Calibri" charset="0"/>
              </a:rPr>
              <a:t>This Chapter is based on the lecture of Prof. F.M. </a:t>
            </a:r>
            <a:r>
              <a:rPr lang="en-US" sz="3200" dirty="0" err="1">
                <a:latin typeface="Calibri" charset="0"/>
              </a:rPr>
              <a:t>Tesche</a:t>
            </a:r>
            <a:r>
              <a:rPr lang="en-US" sz="3200" dirty="0">
                <a:latin typeface="Calibri" charset="0"/>
              </a:rPr>
              <a:t>, Clemson University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B774A-A453-9EAF-ED05-33DCA202C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4BA3CEA4-AF1A-782B-8E7D-A9779496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69D04-B93F-4A0C-B6CD-5FDC13DB4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EC67C-8591-13D3-BC75-CB37A1CD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741199" cy="29845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9A39C96-1FEF-EE15-70EA-AEA40CDC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ED7BA81-B812-2750-1358-52C1609AE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42030"/>
              </p:ext>
            </p:extLst>
          </p:nvPr>
        </p:nvGraphicFramePr>
        <p:xfrm>
          <a:off x="5334000" y="1593849"/>
          <a:ext cx="3452500" cy="61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2318900" imgH="11112500" progId="Equation">
                  <p:embed/>
                </p:oleObj>
              </mc:Choice>
              <mc:Fallback>
                <p:oleObj r:id="rId4" imgW="62318900" imgH="11112500" progId="Equatio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93849"/>
                        <a:ext cx="3452500" cy="615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6D9A7FC-54D9-38B5-963B-06879F401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389968"/>
            <a:ext cx="28321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604000-C54B-1EF2-ED6B-B72684AF1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016" y="3241317"/>
            <a:ext cx="4178300" cy="571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5E8EB2-0C3D-B000-6E3D-7C4A80DD81D6}"/>
              </a:ext>
            </a:extLst>
          </p:cNvPr>
          <p:cNvSpPr txBox="1"/>
          <p:nvPr/>
        </p:nvSpPr>
        <p:spPr>
          <a:xfrm>
            <a:off x="386290" y="4279900"/>
            <a:ext cx="7995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a configuration 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arbitrary conductors, the potential of the k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conductor with respect to the ground (taken as the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+1)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conductor) due to the charges on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other conductors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 to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is expressed as</a:t>
            </a:r>
            <a:r>
              <a:rPr lang="en-CH" dirty="0">
                <a:effectLst/>
              </a:rPr>
              <a:t> 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00BEC3-211A-A881-B30E-A5F1187C4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89" y="5371863"/>
            <a:ext cx="2966511" cy="7877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959DD8-B5E4-FD3A-73AE-B232896F80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429322"/>
            <a:ext cx="2226160" cy="787718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6C1FFB87-24A6-6C61-44CC-4163DE95DD86}"/>
              </a:ext>
            </a:extLst>
          </p:cNvPr>
          <p:cNvSpPr/>
          <p:nvPr/>
        </p:nvSpPr>
        <p:spPr>
          <a:xfrm>
            <a:off x="3657600" y="5670313"/>
            <a:ext cx="609600" cy="287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>
            <a:extLst>
              <a:ext uri="{FF2B5EF4-FFF2-40B4-BE49-F238E27FC236}">
                <a16:creationId xmlns:a16="http://schemas.microsoft.com/office/drawing/2014/main" id="{AD1BA9D9-383C-B846-AFED-D1F5EFDD2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096169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Thus, the [K´] matrix can be calculated from the geometry matrix [</a:t>
            </a:r>
            <a:r>
              <a:rPr lang="en-US" altLang="en-US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] used to calculate the inductance matrix: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the capacitance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 matrix is given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by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807D5D24-ECCD-2E4C-AB88-C642558C4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973828" name="Object 4">
            <a:extLst>
              <a:ext uri="{FF2B5EF4-FFF2-40B4-BE49-F238E27FC236}">
                <a16:creationId xmlns:a16="http://schemas.microsoft.com/office/drawing/2014/main" id="{9C5C0409-EBA6-C842-A13F-888C27B38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87072"/>
              </p:ext>
            </p:extLst>
          </p:nvPr>
        </p:nvGraphicFramePr>
        <p:xfrm>
          <a:off x="1981200" y="2408237"/>
          <a:ext cx="10541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967200" imgH="9067800" progId="Equation.3">
                  <p:embed/>
                </p:oleObj>
              </mc:Choice>
              <mc:Fallback>
                <p:oleObj name="Equation" r:id="rId3" imgW="16967200" imgH="9067800" progId="Equation.3">
                  <p:embed/>
                  <p:pic>
                    <p:nvPicPr>
                      <p:cNvPr id="973828" name="Object 4">
                        <a:extLst>
                          <a:ext uri="{FF2B5EF4-FFF2-40B4-BE49-F238E27FC236}">
                            <a16:creationId xmlns:a16="http://schemas.microsoft.com/office/drawing/2014/main" id="{9C5C0409-EBA6-C842-A13F-888C27B38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08237"/>
                        <a:ext cx="10541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3829" name="Picture 5" descr="Wednesday, February 05, 2003 (2)">
            <a:extLst>
              <a:ext uri="{FF2B5EF4-FFF2-40B4-BE49-F238E27FC236}">
                <a16:creationId xmlns:a16="http://schemas.microsoft.com/office/drawing/2014/main" id="{46825049-D2C7-5944-8137-687C02E8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44988" cy="457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973830" name="Object 6">
            <a:extLst>
              <a:ext uri="{FF2B5EF4-FFF2-40B4-BE49-F238E27FC236}">
                <a16:creationId xmlns:a16="http://schemas.microsoft.com/office/drawing/2014/main" id="{C7A89B65-B619-E345-A8F3-AB24B88F2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75203"/>
              </p:ext>
            </p:extLst>
          </p:nvPr>
        </p:nvGraphicFramePr>
        <p:xfrm>
          <a:off x="1080293" y="4495800"/>
          <a:ext cx="28559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418000" imgH="5562600" progId="Equation.3">
                  <p:embed/>
                </p:oleObj>
              </mc:Choice>
              <mc:Fallback>
                <p:oleObj name="Equation" r:id="rId6" imgW="42418000" imgH="5562600" progId="Equation.3">
                  <p:embed/>
                  <p:pic>
                    <p:nvPicPr>
                      <p:cNvPr id="973830" name="Object 6">
                        <a:extLst>
                          <a:ext uri="{FF2B5EF4-FFF2-40B4-BE49-F238E27FC236}">
                            <a16:creationId xmlns:a16="http://schemas.microsoft.com/office/drawing/2014/main" id="{C7A89B65-B619-E345-A8F3-AB24B88F2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93" y="4495800"/>
                        <a:ext cx="28559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85D89329-C017-894B-8E21-9278CECF89F6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1905000"/>
            <a:ext cx="4259263" cy="990600"/>
            <a:chOff x="1637" y="1200"/>
            <a:chExt cx="2683" cy="624"/>
          </a:xfrm>
        </p:grpSpPr>
        <p:sp>
          <p:nvSpPr>
            <p:cNvPr id="53256" name="Oval 8">
              <a:extLst>
                <a:ext uri="{FF2B5EF4-FFF2-40B4-BE49-F238E27FC236}">
                  <a16:creationId xmlns:a16="http://schemas.microsoft.com/office/drawing/2014/main" id="{A42D6023-B407-4643-BECA-8891C5930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536"/>
              <a:ext cx="336" cy="28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6FA2C2BF-6C34-8D48-9583-EDA3B570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00"/>
              <a:ext cx="912" cy="62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580EF61-708A-9621-A549-F94C5CE92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Capacitance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>
            <a:extLst>
              <a:ext uri="{FF2B5EF4-FFF2-40B4-BE49-F238E27FC236}">
                <a16:creationId xmlns:a16="http://schemas.microsoft.com/office/drawing/2014/main" id="{D7CF25F9-2E10-0946-B91C-A1AA48D1F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475" y="1323975"/>
            <a:ext cx="7413625" cy="3978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Note that for the multiconductor line with no dielectric filling, we have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Observe that the product of these matrices 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the speed of light and [U] is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unit matrix</a:t>
            </a:r>
          </a:p>
        </p:txBody>
      </p:sp>
      <p:graphicFrame>
        <p:nvGraphicFramePr>
          <p:cNvPr id="975875" name="Object 3">
            <a:extLst>
              <a:ext uri="{FF2B5EF4-FFF2-40B4-BE49-F238E27FC236}">
                <a16:creationId xmlns:a16="http://schemas.microsoft.com/office/drawing/2014/main" id="{24A76422-5692-B34B-A908-EE9AD7DB7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667000"/>
          <a:ext cx="1893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60800" imgH="5562600" progId="Equation.3">
                  <p:embed/>
                </p:oleObj>
              </mc:Choice>
              <mc:Fallback>
                <p:oleObj name="Equation" r:id="rId3" imgW="29260800" imgH="5562600" progId="Equation.3">
                  <p:embed/>
                  <p:pic>
                    <p:nvPicPr>
                      <p:cNvPr id="975875" name="Object 3">
                        <a:extLst>
                          <a:ext uri="{FF2B5EF4-FFF2-40B4-BE49-F238E27FC236}">
                            <a16:creationId xmlns:a16="http://schemas.microsoft.com/office/drawing/2014/main" id="{24A76422-5692-B34B-A908-EE9AD7DB7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67000"/>
                        <a:ext cx="18938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876" name="Object 4">
            <a:extLst>
              <a:ext uri="{FF2B5EF4-FFF2-40B4-BE49-F238E27FC236}">
                <a16:creationId xmlns:a16="http://schemas.microsoft.com/office/drawing/2014/main" id="{42B3AFE4-7F20-FC43-93EA-9D57ACE0F1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057400"/>
          <a:ext cx="11160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98800" imgH="4978400" progId="Equation.3">
                  <p:embed/>
                </p:oleObj>
              </mc:Choice>
              <mc:Fallback>
                <p:oleObj name="Equation" r:id="rId5" imgW="15798800" imgH="4978400" progId="Equation.3">
                  <p:embed/>
                  <p:pic>
                    <p:nvPicPr>
                      <p:cNvPr id="975876" name="Object 4">
                        <a:extLst>
                          <a:ext uri="{FF2B5EF4-FFF2-40B4-BE49-F238E27FC236}">
                            <a16:creationId xmlns:a16="http://schemas.microsoft.com/office/drawing/2014/main" id="{42B3AFE4-7F20-FC43-93EA-9D57ACE0F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11160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877" name="Object 5">
            <a:extLst>
              <a:ext uri="{FF2B5EF4-FFF2-40B4-BE49-F238E27FC236}">
                <a16:creationId xmlns:a16="http://schemas.microsoft.com/office/drawing/2014/main" id="{5F47E8AD-DA57-4B4F-829F-46C4934B5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810000"/>
          <a:ext cx="25622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283900" imgH="14630400" progId="Equation.3">
                  <p:embed/>
                </p:oleObj>
              </mc:Choice>
              <mc:Fallback>
                <p:oleObj name="Equation" r:id="rId7" imgW="36283900" imgH="14630400" progId="Equation.3">
                  <p:embed/>
                  <p:pic>
                    <p:nvPicPr>
                      <p:cNvPr id="975877" name="Object 5">
                        <a:extLst>
                          <a:ext uri="{FF2B5EF4-FFF2-40B4-BE49-F238E27FC236}">
                            <a16:creationId xmlns:a16="http://schemas.microsoft.com/office/drawing/2014/main" id="{5F47E8AD-DA57-4B4F-829F-46C4934B5E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56222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5878" name="Text Box 6">
            <a:extLst>
              <a:ext uri="{FF2B5EF4-FFF2-40B4-BE49-F238E27FC236}">
                <a16:creationId xmlns:a16="http://schemas.microsoft.com/office/drawing/2014/main" id="{2298A313-5A23-504F-AC64-694D30DD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2743200" cy="12509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As we show later, this relationship implies that all of the multiconductor fields (modes) propagate at the same velocity, 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C3B958-CCF4-CFFD-C111-EE20F71E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L’ and C’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 build="p"/>
      <p:bldP spid="9758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>
            <a:extLst>
              <a:ext uri="{FF2B5EF4-FFF2-40B4-BE49-F238E27FC236}">
                <a16:creationId xmlns:a16="http://schemas.microsoft.com/office/drawing/2014/main" id="{B86E8043-5297-EC41-A7B6-3B5C8600C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09675"/>
            <a:ext cx="7696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If the entire region surrounding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the conductors is filled with a 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dielectric, the capacitance is 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still given by the relationship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with the modified dielectric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constant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And of course, the wave speed is less than in free space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If the line has a dielectric surrounding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each conductor, then finding the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capacitances becomes more difficult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And the velocity relationships are more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 interesting</a:t>
            </a:r>
          </a:p>
        </p:txBody>
      </p:sp>
      <p:graphicFrame>
        <p:nvGraphicFramePr>
          <p:cNvPr id="977923" name="Object 3">
            <a:extLst>
              <a:ext uri="{FF2B5EF4-FFF2-40B4-BE49-F238E27FC236}">
                <a16:creationId xmlns:a16="http://schemas.microsoft.com/office/drawing/2014/main" id="{51409458-CBBB-694D-BB33-B5E92DF55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143000"/>
          <a:ext cx="3055938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13652500" imgH="14147800" progId="Designer.Drawing.8">
                  <p:embed/>
                </p:oleObj>
              </mc:Choice>
              <mc:Fallback>
                <p:oleObj name="Designer Drawing" r:id="rId3" imgW="13652500" imgH="14147800" progId="Designer.Drawing.8">
                  <p:embed/>
                  <p:pic>
                    <p:nvPicPr>
                      <p:cNvPr id="977923" name="Object 3">
                        <a:extLst>
                          <a:ext uri="{FF2B5EF4-FFF2-40B4-BE49-F238E27FC236}">
                            <a16:creationId xmlns:a16="http://schemas.microsoft.com/office/drawing/2014/main" id="{51409458-CBBB-694D-BB33-B5E92DF553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37" t="19377" r="6430" b="16083"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3055938" cy="239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4" name="Object 4">
            <a:extLst>
              <a:ext uri="{FF2B5EF4-FFF2-40B4-BE49-F238E27FC236}">
                <a16:creationId xmlns:a16="http://schemas.microsoft.com/office/drawing/2014/main" id="{6525C80F-D740-8841-A17C-BCB066676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743200"/>
          <a:ext cx="1893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260800" imgH="5562600" progId="Equation.3">
                  <p:embed/>
                </p:oleObj>
              </mc:Choice>
              <mc:Fallback>
                <p:oleObj name="Equation" r:id="rId5" imgW="29260800" imgH="5562600" progId="Equation.3">
                  <p:embed/>
                  <p:pic>
                    <p:nvPicPr>
                      <p:cNvPr id="977924" name="Object 4">
                        <a:extLst>
                          <a:ext uri="{FF2B5EF4-FFF2-40B4-BE49-F238E27FC236}">
                            <a16:creationId xmlns:a16="http://schemas.microsoft.com/office/drawing/2014/main" id="{6525C80F-D740-8841-A17C-BCB0666761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18938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5" name="Object 5">
            <a:extLst>
              <a:ext uri="{FF2B5EF4-FFF2-40B4-BE49-F238E27FC236}">
                <a16:creationId xmlns:a16="http://schemas.microsoft.com/office/drawing/2014/main" id="{6AAD6189-D057-8145-8322-45DB47F16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572000"/>
          <a:ext cx="1981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7" imgW="8369300" imgH="6553200" progId="Designer.Drawing.8">
                  <p:embed/>
                </p:oleObj>
              </mc:Choice>
              <mc:Fallback>
                <p:oleObj name="Designer Drawing" r:id="rId7" imgW="8369300" imgH="6553200" progId="Designer.Drawing.8">
                  <p:embed/>
                  <p:pic>
                    <p:nvPicPr>
                      <p:cNvPr id="977925" name="Object 5">
                        <a:extLst>
                          <a:ext uri="{FF2B5EF4-FFF2-40B4-BE49-F238E27FC236}">
                            <a16:creationId xmlns:a16="http://schemas.microsoft.com/office/drawing/2014/main" id="{6AAD6189-D057-8145-8322-45DB47F16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31" t="-3485" r="-3813" b="-8061"/>
                      <a:stretch>
                        <a:fillRect/>
                      </a:stretch>
                    </p:blipFill>
                    <p:spPr bwMode="auto">
                      <a:xfrm>
                        <a:off x="6096000" y="4572000"/>
                        <a:ext cx="19812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524A2D3-0CE7-08B5-5D29-2F35D696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Effect of dielectrics on capacitance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>
            <a:extLst>
              <a:ext uri="{FF2B5EF4-FFF2-40B4-BE49-F238E27FC236}">
                <a16:creationId xmlns:a16="http://schemas.microsoft.com/office/drawing/2014/main" id="{B3D77C33-E27B-9749-860D-34F2C1F17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Dielectric effects can occur in lines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like the isolated line shown here</a:t>
            </a:r>
          </a:p>
          <a:p>
            <a:pPr eaLnBrk="1" hangingPunct="1">
              <a:lnSpc>
                <a:spcPct val="11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For microstrip lines on a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printed circuit board</a:t>
            </a:r>
          </a:p>
          <a:p>
            <a:pPr eaLnBrk="1" hangingPunct="1">
              <a:lnSpc>
                <a:spcPct val="11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 for a power line over the earth</a:t>
            </a:r>
          </a:p>
        </p:txBody>
      </p:sp>
      <p:graphicFrame>
        <p:nvGraphicFramePr>
          <p:cNvPr id="978947" name="Object 3">
            <a:extLst>
              <a:ext uri="{FF2B5EF4-FFF2-40B4-BE49-F238E27FC236}">
                <a16:creationId xmlns:a16="http://schemas.microsoft.com/office/drawing/2014/main" id="{364E2FC1-47AF-2D4B-805D-48FD5D40B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066800"/>
          <a:ext cx="2057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8369300" imgH="6553200" progId="Designer.Drawing.8">
                  <p:embed/>
                </p:oleObj>
              </mc:Choice>
              <mc:Fallback>
                <p:oleObj name="Designer Drawing" r:id="rId3" imgW="8369300" imgH="6553200" progId="Designer.Drawing.8">
                  <p:embed/>
                  <p:pic>
                    <p:nvPicPr>
                      <p:cNvPr id="978947" name="Object 3">
                        <a:extLst>
                          <a:ext uri="{FF2B5EF4-FFF2-40B4-BE49-F238E27FC236}">
                            <a16:creationId xmlns:a16="http://schemas.microsoft.com/office/drawing/2014/main" id="{364E2FC1-47AF-2D4B-805D-48FD5D40B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31" t="-3485" r="-3813" b="-8061"/>
                      <a:stretch>
                        <a:fillRect/>
                      </a:stretch>
                    </p:blipFill>
                    <p:spPr bwMode="auto">
                      <a:xfrm>
                        <a:off x="5867400" y="1066800"/>
                        <a:ext cx="2057400" cy="1687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8948" name="Picture 4" descr="Wednesday, February 05, 2003 (3)">
            <a:extLst>
              <a:ext uri="{FF2B5EF4-FFF2-40B4-BE49-F238E27FC236}">
                <a16:creationId xmlns:a16="http://schemas.microsoft.com/office/drawing/2014/main" id="{743D8234-F03C-5E4B-BC0E-EC43C7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770188" cy="12922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78949" name="Picture 5" descr="Copy of Page 6">
            <a:extLst>
              <a:ext uri="{FF2B5EF4-FFF2-40B4-BE49-F238E27FC236}">
                <a16:creationId xmlns:a16="http://schemas.microsoft.com/office/drawing/2014/main" id="{3B28F19F-5018-B94B-9FCA-37BFECC0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>
            <a:fillRect/>
          </a:stretch>
        </p:blipFill>
        <p:spPr bwMode="auto">
          <a:xfrm>
            <a:off x="5715000" y="4648200"/>
            <a:ext cx="2233613" cy="1689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82D94-B2D9-F5F6-C061-CEFBFC8A3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Effect of dielectrics on capacitance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6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2D0CA-0780-8B41-84DC-F59E1F77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530600"/>
            <a:ext cx="4965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0" name="Rectangle 2">
            <a:extLst>
              <a:ext uri="{FF2B5EF4-FFF2-40B4-BE49-F238E27FC236}">
                <a16:creationId xmlns:a16="http://schemas.microsoft.com/office/drawing/2014/main" id="{8B67F198-84C3-5A41-A62A-1408828D4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Unfortunately, in these cases we cannot compute the capacitance coefficient matrix [C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’] from the inductance (or [</a:t>
            </a:r>
            <a:r>
              <a:rPr lang="en-US" altLang="en-US" sz="2000" dirty="0">
                <a:latin typeface="Brush Script" panose="03060802040406070304" pitchFamily="66" charset="-122"/>
                <a:ea typeface="ＭＳ Ｐゴシック" panose="020B0600070205080204" pitchFamily="34" charset="-128"/>
                <a:sym typeface="Symbol" pitchFamily="2" charset="2"/>
              </a:rPr>
              <a:t>F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] matrix)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We must use a numerical solution, taking into account the presence of the dielectric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Consider the following dielectric coated wire (one of many in a bundle)</a:t>
            </a:r>
          </a:p>
        </p:txBody>
      </p:sp>
      <p:sp>
        <p:nvSpPr>
          <p:cNvPr id="979972" name="Text Box 4">
            <a:extLst>
              <a:ext uri="{FF2B5EF4-FFF2-40B4-BE49-F238E27FC236}">
                <a16:creationId xmlns:a16="http://schemas.microsoft.com/office/drawing/2014/main" id="{5CDB190A-678D-B141-AFE2-85FC6DA6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28194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One approach is to develop an integral equation solution for the charge, and then find [C’]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B4B64AF-E836-714D-87A2-A821B2AD262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438400"/>
            <a:ext cx="5029200" cy="2209800"/>
            <a:chOff x="2160" y="1536"/>
            <a:chExt cx="3168" cy="1392"/>
          </a:xfrm>
        </p:grpSpPr>
        <p:sp>
          <p:nvSpPr>
            <p:cNvPr id="61449" name="Text Box 6">
              <a:extLst>
                <a:ext uri="{FF2B5EF4-FFF2-40B4-BE49-F238E27FC236}">
                  <a16:creationId xmlns:a16="http://schemas.microsoft.com/office/drawing/2014/main" id="{4B74BDC7-9579-1047-BB35-C43E5728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36"/>
              <a:ext cx="2784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For the conductor at a specified potential V, the conductor charge and the dielectric polarization charges are unknown. These need to be evaluated to determine the [C’] matrix.</a:t>
              </a:r>
            </a:p>
          </p:txBody>
        </p:sp>
        <p:sp>
          <p:nvSpPr>
            <p:cNvPr id="61450" name="Oval 7">
              <a:extLst>
                <a:ext uri="{FF2B5EF4-FFF2-40B4-BE49-F238E27FC236}">
                  <a16:creationId xmlns:a16="http://schemas.microsoft.com/office/drawing/2014/main" id="{7F8B67CE-5711-F54F-A5BA-B3835145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96"/>
              <a:ext cx="288" cy="19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1" name="Oval 8">
              <a:extLst>
                <a:ext uri="{FF2B5EF4-FFF2-40B4-BE49-F238E27FC236}">
                  <a16:creationId xmlns:a16="http://schemas.microsoft.com/office/drawing/2014/main" id="{C0BE894E-E070-444D-8B28-2C3B13D2C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00"/>
              <a:ext cx="192" cy="24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2" name="Oval 9">
              <a:extLst>
                <a:ext uri="{FF2B5EF4-FFF2-40B4-BE49-F238E27FC236}">
                  <a16:creationId xmlns:a16="http://schemas.microsoft.com/office/drawing/2014/main" id="{331DED07-3C29-B84C-8F76-32ABDB4A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688"/>
              <a:ext cx="192" cy="24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E539A72D-6F6A-8543-80EE-0135CE202ED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86200"/>
            <a:ext cx="3581400" cy="1250950"/>
            <a:chOff x="3264" y="2448"/>
            <a:chExt cx="2256" cy="788"/>
          </a:xfrm>
        </p:grpSpPr>
        <p:sp>
          <p:nvSpPr>
            <p:cNvPr id="61447" name="Text Box 11">
              <a:extLst>
                <a:ext uri="{FF2B5EF4-FFF2-40B4-BE49-F238E27FC236}">
                  <a16:creationId xmlns:a16="http://schemas.microsoft.com/office/drawing/2014/main" id="{16D9E955-611E-5E47-85F8-A9CA89CFB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1776" cy="7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In addition, if adjacent wires are close enough, they will modify the charge distribution, and this affects [C’]</a:t>
              </a:r>
            </a:p>
          </p:txBody>
        </p:sp>
        <p:sp>
          <p:nvSpPr>
            <p:cNvPr id="61448" name="Line 12">
              <a:extLst>
                <a:ext uri="{FF2B5EF4-FFF2-40B4-BE49-F238E27FC236}">
                  <a16:creationId xmlns:a16="http://schemas.microsoft.com/office/drawing/2014/main" id="{73599CA7-AF21-724A-A3E5-5D16160EA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784"/>
              <a:ext cx="48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A2D989F-B7AF-04B3-9CDC-0916F36F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Effect of dielectrics on capacitance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0" grpId="0" build="p" bldLvl="2"/>
      <p:bldP spid="9799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4">
            <a:extLst>
              <a:ext uri="{FF2B5EF4-FFF2-40B4-BE49-F238E27FC236}">
                <a16:creationId xmlns:a16="http://schemas.microsoft.com/office/drawing/2014/main" id="{7878CE03-C26F-594F-A7C4-9D709F1D8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3849688"/>
          <a:ext cx="33956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02200" imgH="8483600" progId="Equation.DSMT4">
                  <p:embed/>
                </p:oleObj>
              </mc:Choice>
              <mc:Fallback>
                <p:oleObj name="Equation" r:id="rId3" imgW="43002200" imgH="8483600" progId="Equation.DSMT4">
                  <p:embed/>
                  <p:pic>
                    <p:nvPicPr>
                      <p:cNvPr id="63490" name="Object 4">
                        <a:extLst>
                          <a:ext uri="{FF2B5EF4-FFF2-40B4-BE49-F238E27FC236}">
                            <a16:creationId xmlns:a16="http://schemas.microsoft.com/office/drawing/2014/main" id="{7878CE03-C26F-594F-A7C4-9D709F1D8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849688"/>
                        <a:ext cx="33956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5">
            <a:extLst>
              <a:ext uri="{FF2B5EF4-FFF2-40B4-BE49-F238E27FC236}">
                <a16:creationId xmlns:a16="http://schemas.microsoft.com/office/drawing/2014/main" id="{F3D83715-C2B7-2E4C-B69C-26C206C6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455295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For </a:t>
            </a:r>
            <a:r>
              <a:rPr lang="fr-CH" altLang="en-US" sz="1800">
                <a:solidFill>
                  <a:schemeClr val="tx1"/>
                </a:solidFill>
                <a:latin typeface="Symbol" pitchFamily="2" charset="2"/>
              </a:rPr>
              <a:t>λ</a:t>
            </a:r>
            <a:r>
              <a:rPr lang="fr-CH" altLang="en-US" sz="180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&gt;&gt; L</a:t>
            </a:r>
            <a:endParaRPr lang="fr-FR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3492" name="Object 6">
            <a:extLst>
              <a:ext uri="{FF2B5EF4-FFF2-40B4-BE49-F238E27FC236}">
                <a16:creationId xmlns:a16="http://schemas.microsoft.com/office/drawing/2014/main" id="{74DC4709-178B-D44F-9592-20F1263D7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8913" y="4529138"/>
          <a:ext cx="4481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105800" imgH="6146800" progId="Equation.DSMT4">
                  <p:embed/>
                </p:oleObj>
              </mc:Choice>
              <mc:Fallback>
                <p:oleObj name="Equation" r:id="rId5" imgW="59105800" imgH="6146800" progId="Equation.DSMT4">
                  <p:embed/>
                  <p:pic>
                    <p:nvPicPr>
                      <p:cNvPr id="63492" name="Object 6">
                        <a:extLst>
                          <a:ext uri="{FF2B5EF4-FFF2-40B4-BE49-F238E27FC236}">
                            <a16:creationId xmlns:a16="http://schemas.microsoft.com/office/drawing/2014/main" id="{74DC4709-178B-D44F-9592-20F1263D7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529138"/>
                        <a:ext cx="4481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AutoShape 7">
            <a:extLst>
              <a:ext uri="{FF2B5EF4-FFF2-40B4-BE49-F238E27FC236}">
                <a16:creationId xmlns:a16="http://schemas.microsoft.com/office/drawing/2014/main" id="{49DD1EED-FDAA-5A42-8CF1-E187793B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7995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4" name="Object 8">
            <a:extLst>
              <a:ext uri="{FF2B5EF4-FFF2-40B4-BE49-F238E27FC236}">
                <a16:creationId xmlns:a16="http://schemas.microsoft.com/office/drawing/2014/main" id="{8B97186A-5966-AD47-B2A1-C4D652175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6138" y="5211763"/>
          <a:ext cx="9064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169900" imgH="4978400" progId="Equation.DSMT4">
                  <p:embed/>
                </p:oleObj>
              </mc:Choice>
              <mc:Fallback>
                <p:oleObj name="Equation" r:id="rId7" imgW="13169900" imgH="4978400" progId="Equation.DSMT4">
                  <p:embed/>
                  <p:pic>
                    <p:nvPicPr>
                      <p:cNvPr id="63494" name="Object 8">
                        <a:extLst>
                          <a:ext uri="{FF2B5EF4-FFF2-40B4-BE49-F238E27FC236}">
                            <a16:creationId xmlns:a16="http://schemas.microsoft.com/office/drawing/2014/main" id="{8B97186A-5966-AD47-B2A1-C4D652175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211763"/>
                        <a:ext cx="90646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9">
            <a:extLst>
              <a:ext uri="{FF2B5EF4-FFF2-40B4-BE49-F238E27FC236}">
                <a16:creationId xmlns:a16="http://schemas.microsoft.com/office/drawing/2014/main" id="{CF9048A6-0AA3-4841-B0CA-B0F974270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00075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821900" imgH="9652000" progId="Equation.3">
                  <p:embed/>
                </p:oleObj>
              </mc:Choice>
              <mc:Fallback>
                <p:oleObj r:id="rId9" imgW="22821900" imgH="9652000" progId="Equation.3">
                  <p:embed/>
                  <p:pic>
                    <p:nvPicPr>
                      <p:cNvPr id="63495" name="Object 9">
                        <a:extLst>
                          <a:ext uri="{FF2B5EF4-FFF2-40B4-BE49-F238E27FC236}">
                            <a16:creationId xmlns:a16="http://schemas.microsoft.com/office/drawing/2014/main" id="{CF9048A6-0AA3-4841-B0CA-B0F974270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00750"/>
                        <a:ext cx="99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0">
            <a:extLst>
              <a:ext uri="{FF2B5EF4-FFF2-40B4-BE49-F238E27FC236}">
                <a16:creationId xmlns:a16="http://schemas.microsoft.com/office/drawing/2014/main" id="{02F7B615-2674-E744-8C9C-68EF3E57F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619750"/>
          <a:ext cx="1320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29200" imgH="6438900" progId="Equation.3">
                  <p:embed/>
                </p:oleObj>
              </mc:Choice>
              <mc:Fallback>
                <p:oleObj name="Equation" r:id="rId11" imgW="30429200" imgH="6438900" progId="Equation.3">
                  <p:embed/>
                  <p:pic>
                    <p:nvPicPr>
                      <p:cNvPr id="63496" name="Object 10">
                        <a:extLst>
                          <a:ext uri="{FF2B5EF4-FFF2-40B4-BE49-F238E27FC236}">
                            <a16:creationId xmlns:a16="http://schemas.microsoft.com/office/drawing/2014/main" id="{02F7B615-2674-E744-8C9C-68EF3E57F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619750"/>
                        <a:ext cx="13208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11">
            <a:extLst>
              <a:ext uri="{FF2B5EF4-FFF2-40B4-BE49-F238E27FC236}">
                <a16:creationId xmlns:a16="http://schemas.microsoft.com/office/drawing/2014/main" id="{3E6A4CB6-B2DB-C44E-BAC5-A9D08805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625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with</a:t>
            </a:r>
            <a:endParaRPr lang="fr-FR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3498" name="Object 12">
            <a:extLst>
              <a:ext uri="{FF2B5EF4-FFF2-40B4-BE49-F238E27FC236}">
                <a16:creationId xmlns:a16="http://schemas.microsoft.com/office/drawing/2014/main" id="{B095915A-9374-BF41-A10C-7A88A153D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8775" y="5367338"/>
          <a:ext cx="1577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237700" imgH="9067800" progId="Equation.DSMT4">
                  <p:embed/>
                </p:oleObj>
              </mc:Choice>
              <mc:Fallback>
                <p:oleObj name="Equation" r:id="rId13" imgW="22237700" imgH="9067800" progId="Equation.DSMT4">
                  <p:embed/>
                  <p:pic>
                    <p:nvPicPr>
                      <p:cNvPr id="63498" name="Object 12">
                        <a:extLst>
                          <a:ext uri="{FF2B5EF4-FFF2-40B4-BE49-F238E27FC236}">
                            <a16:creationId xmlns:a16="http://schemas.microsoft.com/office/drawing/2014/main" id="{B095915A-9374-BF41-A10C-7A88A153D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5367338"/>
                        <a:ext cx="15779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AutoShape 13">
            <a:extLst>
              <a:ext uri="{FF2B5EF4-FFF2-40B4-BE49-F238E27FC236}">
                <a16:creationId xmlns:a16="http://schemas.microsoft.com/office/drawing/2014/main" id="{E16B2A15-D85F-5D40-9FBD-388F52CC4BDE}"/>
              </a:ext>
            </a:extLst>
          </p:cNvPr>
          <p:cNvSpPr>
            <a:spLocks/>
          </p:cNvSpPr>
          <p:nvPr/>
        </p:nvSpPr>
        <p:spPr bwMode="auto">
          <a:xfrm>
            <a:off x="3886200" y="501015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500" name="AutoShape 14">
            <a:extLst>
              <a:ext uri="{FF2B5EF4-FFF2-40B4-BE49-F238E27FC236}">
                <a16:creationId xmlns:a16="http://schemas.microsoft.com/office/drawing/2014/main" id="{5DA25860-08C8-7646-BA29-91A5CB2E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61975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501" name="Rectangle 15">
            <a:extLst>
              <a:ext uri="{FF2B5EF4-FFF2-40B4-BE49-F238E27FC236}">
                <a16:creationId xmlns:a16="http://schemas.microsoft.com/office/drawing/2014/main" id="{B8E2823C-E8BA-3746-AF62-28B79898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238750"/>
            <a:ext cx="1752600" cy="914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3502" name="Group 16">
            <a:extLst>
              <a:ext uri="{FF2B5EF4-FFF2-40B4-BE49-F238E27FC236}">
                <a16:creationId xmlns:a16="http://schemas.microsoft.com/office/drawing/2014/main" id="{98C81860-C47B-EB48-B733-710118B42E5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089025"/>
            <a:ext cx="7858125" cy="2778125"/>
            <a:chOff x="672" y="938"/>
            <a:chExt cx="4950" cy="1750"/>
          </a:xfrm>
        </p:grpSpPr>
        <p:sp>
          <p:nvSpPr>
            <p:cNvPr id="63503" name="Freeform 17">
              <a:extLst>
                <a:ext uri="{FF2B5EF4-FFF2-40B4-BE49-F238E27FC236}">
                  <a16:creationId xmlns:a16="http://schemas.microsoft.com/office/drawing/2014/main" id="{42E7D0EA-ED09-FE4E-815A-3186EBF61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425"/>
              <a:ext cx="3767" cy="15"/>
            </a:xfrm>
            <a:custGeom>
              <a:avLst/>
              <a:gdLst>
                <a:gd name="T0" fmla="*/ 3760 w 3767"/>
                <a:gd name="T1" fmla="*/ 15 h 15"/>
                <a:gd name="T2" fmla="*/ 3767 w 3767"/>
                <a:gd name="T3" fmla="*/ 15 h 15"/>
                <a:gd name="T4" fmla="*/ 3767 w 3767"/>
                <a:gd name="T5" fmla="*/ 15 h 15"/>
                <a:gd name="T6" fmla="*/ 3767 w 3767"/>
                <a:gd name="T7" fmla="*/ 15 h 15"/>
                <a:gd name="T8" fmla="*/ 3767 w 3767"/>
                <a:gd name="T9" fmla="*/ 7 h 15"/>
                <a:gd name="T10" fmla="*/ 3767 w 3767"/>
                <a:gd name="T11" fmla="*/ 7 h 15"/>
                <a:gd name="T12" fmla="*/ 3767 w 3767"/>
                <a:gd name="T13" fmla="*/ 7 h 15"/>
                <a:gd name="T14" fmla="*/ 3767 w 3767"/>
                <a:gd name="T15" fmla="*/ 7 h 15"/>
                <a:gd name="T16" fmla="*/ 3767 w 3767"/>
                <a:gd name="T17" fmla="*/ 0 h 15"/>
                <a:gd name="T18" fmla="*/ 7 w 3767"/>
                <a:gd name="T19" fmla="*/ 0 h 15"/>
                <a:gd name="T20" fmla="*/ 7 w 3767"/>
                <a:gd name="T21" fmla="*/ 7 h 15"/>
                <a:gd name="T22" fmla="*/ 0 w 3767"/>
                <a:gd name="T23" fmla="*/ 7 h 15"/>
                <a:gd name="T24" fmla="*/ 0 w 3767"/>
                <a:gd name="T25" fmla="*/ 7 h 15"/>
                <a:gd name="T26" fmla="*/ 0 w 3767"/>
                <a:gd name="T27" fmla="*/ 7 h 15"/>
                <a:gd name="T28" fmla="*/ 0 w 3767"/>
                <a:gd name="T29" fmla="*/ 15 h 15"/>
                <a:gd name="T30" fmla="*/ 0 w 3767"/>
                <a:gd name="T31" fmla="*/ 15 h 15"/>
                <a:gd name="T32" fmla="*/ 0 w 3767"/>
                <a:gd name="T33" fmla="*/ 15 h 15"/>
                <a:gd name="T34" fmla="*/ 7 w 3767"/>
                <a:gd name="T35" fmla="*/ 15 h 15"/>
                <a:gd name="T36" fmla="*/ 3760 w 3767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7"/>
                <a:gd name="T58" fmla="*/ 0 h 15"/>
                <a:gd name="T59" fmla="*/ 3767 w 3767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7" h="15">
                  <a:moveTo>
                    <a:pt x="3760" y="15"/>
                  </a:moveTo>
                  <a:lnTo>
                    <a:pt x="3767" y="15"/>
                  </a:lnTo>
                  <a:lnTo>
                    <a:pt x="3767" y="7"/>
                  </a:lnTo>
                  <a:lnTo>
                    <a:pt x="376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3760" y="1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04" name="Rectangle 18">
              <a:extLst>
                <a:ext uri="{FF2B5EF4-FFF2-40B4-BE49-F238E27FC236}">
                  <a16:creationId xmlns:a16="http://schemas.microsoft.com/office/drawing/2014/main" id="{47B4A720-C244-B14B-A43C-16D14C40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84"/>
              <a:ext cx="1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5" name="Freeform 19">
              <a:extLst>
                <a:ext uri="{FF2B5EF4-FFF2-40B4-BE49-F238E27FC236}">
                  <a16:creationId xmlns:a16="http://schemas.microsoft.com/office/drawing/2014/main" id="{C53D0A7C-213E-9B4C-8440-4F9F20A0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485"/>
              <a:ext cx="2601" cy="30"/>
            </a:xfrm>
            <a:custGeom>
              <a:avLst/>
              <a:gdLst>
                <a:gd name="T0" fmla="*/ 15 w 2601"/>
                <a:gd name="T1" fmla="*/ 0 h 30"/>
                <a:gd name="T2" fmla="*/ 15 w 2601"/>
                <a:gd name="T3" fmla="*/ 0 h 30"/>
                <a:gd name="T4" fmla="*/ 8 w 2601"/>
                <a:gd name="T5" fmla="*/ 8 h 30"/>
                <a:gd name="T6" fmla="*/ 8 w 2601"/>
                <a:gd name="T7" fmla="*/ 8 h 30"/>
                <a:gd name="T8" fmla="*/ 8 w 2601"/>
                <a:gd name="T9" fmla="*/ 8 h 30"/>
                <a:gd name="T10" fmla="*/ 8 w 2601"/>
                <a:gd name="T11" fmla="*/ 8 h 30"/>
                <a:gd name="T12" fmla="*/ 8 w 2601"/>
                <a:gd name="T13" fmla="*/ 8 h 30"/>
                <a:gd name="T14" fmla="*/ 0 w 2601"/>
                <a:gd name="T15" fmla="*/ 8 h 30"/>
                <a:gd name="T16" fmla="*/ 0 w 2601"/>
                <a:gd name="T17" fmla="*/ 15 h 30"/>
                <a:gd name="T18" fmla="*/ 8 w 2601"/>
                <a:gd name="T19" fmla="*/ 15 h 30"/>
                <a:gd name="T20" fmla="*/ 8 w 2601"/>
                <a:gd name="T21" fmla="*/ 23 h 30"/>
                <a:gd name="T22" fmla="*/ 8 w 2601"/>
                <a:gd name="T23" fmla="*/ 23 h 30"/>
                <a:gd name="T24" fmla="*/ 8 w 2601"/>
                <a:gd name="T25" fmla="*/ 23 h 30"/>
                <a:gd name="T26" fmla="*/ 8 w 2601"/>
                <a:gd name="T27" fmla="*/ 23 h 30"/>
                <a:gd name="T28" fmla="*/ 15 w 2601"/>
                <a:gd name="T29" fmla="*/ 30 h 30"/>
                <a:gd name="T30" fmla="*/ 2586 w 2601"/>
                <a:gd name="T31" fmla="*/ 30 h 30"/>
                <a:gd name="T32" fmla="*/ 2593 w 2601"/>
                <a:gd name="T33" fmla="*/ 23 h 30"/>
                <a:gd name="T34" fmla="*/ 2593 w 2601"/>
                <a:gd name="T35" fmla="*/ 23 h 30"/>
                <a:gd name="T36" fmla="*/ 2593 w 2601"/>
                <a:gd name="T37" fmla="*/ 23 h 30"/>
                <a:gd name="T38" fmla="*/ 2593 w 2601"/>
                <a:gd name="T39" fmla="*/ 23 h 30"/>
                <a:gd name="T40" fmla="*/ 2593 w 2601"/>
                <a:gd name="T41" fmla="*/ 15 h 30"/>
                <a:gd name="T42" fmla="*/ 2601 w 2601"/>
                <a:gd name="T43" fmla="*/ 15 h 30"/>
                <a:gd name="T44" fmla="*/ 2601 w 2601"/>
                <a:gd name="T45" fmla="*/ 8 h 30"/>
                <a:gd name="T46" fmla="*/ 2593 w 2601"/>
                <a:gd name="T47" fmla="*/ 8 h 30"/>
                <a:gd name="T48" fmla="*/ 2593 w 2601"/>
                <a:gd name="T49" fmla="*/ 8 h 30"/>
                <a:gd name="T50" fmla="*/ 2593 w 2601"/>
                <a:gd name="T51" fmla="*/ 8 h 30"/>
                <a:gd name="T52" fmla="*/ 2593 w 2601"/>
                <a:gd name="T53" fmla="*/ 8 h 30"/>
                <a:gd name="T54" fmla="*/ 2593 w 2601"/>
                <a:gd name="T55" fmla="*/ 8 h 30"/>
                <a:gd name="T56" fmla="*/ 2586 w 2601"/>
                <a:gd name="T57" fmla="*/ 0 h 30"/>
                <a:gd name="T58" fmla="*/ 2586 w 2601"/>
                <a:gd name="T59" fmla="*/ 0 h 30"/>
                <a:gd name="T60" fmla="*/ 15 w 2601"/>
                <a:gd name="T61" fmla="*/ 0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1"/>
                <a:gd name="T94" fmla="*/ 0 h 30"/>
                <a:gd name="T95" fmla="*/ 2601 w 2601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1" h="30">
                  <a:moveTo>
                    <a:pt x="15" y="0"/>
                  </a:moveTo>
                  <a:lnTo>
                    <a:pt x="15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23"/>
                  </a:lnTo>
                  <a:lnTo>
                    <a:pt x="15" y="30"/>
                  </a:lnTo>
                  <a:lnTo>
                    <a:pt x="2586" y="30"/>
                  </a:lnTo>
                  <a:lnTo>
                    <a:pt x="2593" y="23"/>
                  </a:lnTo>
                  <a:lnTo>
                    <a:pt x="2593" y="15"/>
                  </a:lnTo>
                  <a:lnTo>
                    <a:pt x="2601" y="15"/>
                  </a:lnTo>
                  <a:lnTo>
                    <a:pt x="2601" y="8"/>
                  </a:lnTo>
                  <a:lnTo>
                    <a:pt x="2593" y="8"/>
                  </a:lnTo>
                  <a:lnTo>
                    <a:pt x="258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06" name="Freeform 20">
              <a:extLst>
                <a:ext uri="{FF2B5EF4-FFF2-40B4-BE49-F238E27FC236}">
                  <a16:creationId xmlns:a16="http://schemas.microsoft.com/office/drawing/2014/main" id="{6CF9B1AA-6E16-9446-AAD6-F27A4B7E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663"/>
              <a:ext cx="2593" cy="30"/>
            </a:xfrm>
            <a:custGeom>
              <a:avLst/>
              <a:gdLst>
                <a:gd name="T0" fmla="*/ 15 w 2593"/>
                <a:gd name="T1" fmla="*/ 0 h 30"/>
                <a:gd name="T2" fmla="*/ 8 w 2593"/>
                <a:gd name="T3" fmla="*/ 0 h 30"/>
                <a:gd name="T4" fmla="*/ 8 w 2593"/>
                <a:gd name="T5" fmla="*/ 7 h 30"/>
                <a:gd name="T6" fmla="*/ 0 w 2593"/>
                <a:gd name="T7" fmla="*/ 7 h 30"/>
                <a:gd name="T8" fmla="*/ 0 w 2593"/>
                <a:gd name="T9" fmla="*/ 7 h 30"/>
                <a:gd name="T10" fmla="*/ 0 w 2593"/>
                <a:gd name="T11" fmla="*/ 7 h 30"/>
                <a:gd name="T12" fmla="*/ 0 w 2593"/>
                <a:gd name="T13" fmla="*/ 7 h 30"/>
                <a:gd name="T14" fmla="*/ 0 w 2593"/>
                <a:gd name="T15" fmla="*/ 15 h 30"/>
                <a:gd name="T16" fmla="*/ 0 w 2593"/>
                <a:gd name="T17" fmla="*/ 15 h 30"/>
                <a:gd name="T18" fmla="*/ 0 w 2593"/>
                <a:gd name="T19" fmla="*/ 15 h 30"/>
                <a:gd name="T20" fmla="*/ 0 w 2593"/>
                <a:gd name="T21" fmla="*/ 22 h 30"/>
                <a:gd name="T22" fmla="*/ 0 w 2593"/>
                <a:gd name="T23" fmla="*/ 22 h 30"/>
                <a:gd name="T24" fmla="*/ 0 w 2593"/>
                <a:gd name="T25" fmla="*/ 22 h 30"/>
                <a:gd name="T26" fmla="*/ 8 w 2593"/>
                <a:gd name="T27" fmla="*/ 22 h 30"/>
                <a:gd name="T28" fmla="*/ 8 w 2593"/>
                <a:gd name="T29" fmla="*/ 30 h 30"/>
                <a:gd name="T30" fmla="*/ 2578 w 2593"/>
                <a:gd name="T31" fmla="*/ 30 h 30"/>
                <a:gd name="T32" fmla="*/ 2586 w 2593"/>
                <a:gd name="T33" fmla="*/ 22 h 30"/>
                <a:gd name="T34" fmla="*/ 2586 w 2593"/>
                <a:gd name="T35" fmla="*/ 22 h 30"/>
                <a:gd name="T36" fmla="*/ 2586 w 2593"/>
                <a:gd name="T37" fmla="*/ 22 h 30"/>
                <a:gd name="T38" fmla="*/ 2586 w 2593"/>
                <a:gd name="T39" fmla="*/ 22 h 30"/>
                <a:gd name="T40" fmla="*/ 2586 w 2593"/>
                <a:gd name="T41" fmla="*/ 15 h 30"/>
                <a:gd name="T42" fmla="*/ 2593 w 2593"/>
                <a:gd name="T43" fmla="*/ 15 h 30"/>
                <a:gd name="T44" fmla="*/ 2593 w 2593"/>
                <a:gd name="T45" fmla="*/ 15 h 30"/>
                <a:gd name="T46" fmla="*/ 2586 w 2593"/>
                <a:gd name="T47" fmla="*/ 7 h 30"/>
                <a:gd name="T48" fmla="*/ 2586 w 2593"/>
                <a:gd name="T49" fmla="*/ 7 h 30"/>
                <a:gd name="T50" fmla="*/ 2586 w 2593"/>
                <a:gd name="T51" fmla="*/ 7 h 30"/>
                <a:gd name="T52" fmla="*/ 2586 w 2593"/>
                <a:gd name="T53" fmla="*/ 7 h 30"/>
                <a:gd name="T54" fmla="*/ 2586 w 2593"/>
                <a:gd name="T55" fmla="*/ 7 h 30"/>
                <a:gd name="T56" fmla="*/ 2578 w 2593"/>
                <a:gd name="T57" fmla="*/ 0 h 30"/>
                <a:gd name="T58" fmla="*/ 2578 w 2593"/>
                <a:gd name="T59" fmla="*/ 0 h 30"/>
                <a:gd name="T60" fmla="*/ 15 w 2593"/>
                <a:gd name="T61" fmla="*/ 0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3"/>
                <a:gd name="T94" fmla="*/ 0 h 30"/>
                <a:gd name="T95" fmla="*/ 2593 w 2593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3" h="30">
                  <a:moveTo>
                    <a:pt x="15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0"/>
                  </a:lnTo>
                  <a:lnTo>
                    <a:pt x="2578" y="30"/>
                  </a:lnTo>
                  <a:lnTo>
                    <a:pt x="2586" y="22"/>
                  </a:lnTo>
                  <a:lnTo>
                    <a:pt x="2586" y="15"/>
                  </a:lnTo>
                  <a:lnTo>
                    <a:pt x="2593" y="15"/>
                  </a:lnTo>
                  <a:lnTo>
                    <a:pt x="2586" y="7"/>
                  </a:lnTo>
                  <a:lnTo>
                    <a:pt x="257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07" name="Freeform 21">
              <a:extLst>
                <a:ext uri="{FF2B5EF4-FFF2-40B4-BE49-F238E27FC236}">
                  <a16:creationId xmlns:a16="http://schemas.microsoft.com/office/drawing/2014/main" id="{3C4F9B93-DF6B-2C44-8FB5-027B9D2A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885"/>
              <a:ext cx="2593" cy="22"/>
            </a:xfrm>
            <a:custGeom>
              <a:avLst/>
              <a:gdLst>
                <a:gd name="T0" fmla="*/ 15 w 2593"/>
                <a:gd name="T1" fmla="*/ 0 h 22"/>
                <a:gd name="T2" fmla="*/ 8 w 2593"/>
                <a:gd name="T3" fmla="*/ 0 h 22"/>
                <a:gd name="T4" fmla="*/ 8 w 2593"/>
                <a:gd name="T5" fmla="*/ 0 h 22"/>
                <a:gd name="T6" fmla="*/ 0 w 2593"/>
                <a:gd name="T7" fmla="*/ 0 h 22"/>
                <a:gd name="T8" fmla="*/ 0 w 2593"/>
                <a:gd name="T9" fmla="*/ 0 h 22"/>
                <a:gd name="T10" fmla="*/ 0 w 2593"/>
                <a:gd name="T11" fmla="*/ 0 h 22"/>
                <a:gd name="T12" fmla="*/ 0 w 2593"/>
                <a:gd name="T13" fmla="*/ 7 h 22"/>
                <a:gd name="T14" fmla="*/ 0 w 2593"/>
                <a:gd name="T15" fmla="*/ 7 h 22"/>
                <a:gd name="T16" fmla="*/ 0 w 2593"/>
                <a:gd name="T17" fmla="*/ 15 h 22"/>
                <a:gd name="T18" fmla="*/ 0 w 2593"/>
                <a:gd name="T19" fmla="*/ 15 h 22"/>
                <a:gd name="T20" fmla="*/ 0 w 2593"/>
                <a:gd name="T21" fmla="*/ 15 h 22"/>
                <a:gd name="T22" fmla="*/ 0 w 2593"/>
                <a:gd name="T23" fmla="*/ 22 h 22"/>
                <a:gd name="T24" fmla="*/ 0 w 2593"/>
                <a:gd name="T25" fmla="*/ 22 h 22"/>
                <a:gd name="T26" fmla="*/ 8 w 2593"/>
                <a:gd name="T27" fmla="*/ 22 h 22"/>
                <a:gd name="T28" fmla="*/ 8 w 2593"/>
                <a:gd name="T29" fmla="*/ 22 h 22"/>
                <a:gd name="T30" fmla="*/ 2578 w 2593"/>
                <a:gd name="T31" fmla="*/ 22 h 22"/>
                <a:gd name="T32" fmla="*/ 2586 w 2593"/>
                <a:gd name="T33" fmla="*/ 22 h 22"/>
                <a:gd name="T34" fmla="*/ 2586 w 2593"/>
                <a:gd name="T35" fmla="*/ 22 h 22"/>
                <a:gd name="T36" fmla="*/ 2586 w 2593"/>
                <a:gd name="T37" fmla="*/ 22 h 22"/>
                <a:gd name="T38" fmla="*/ 2586 w 2593"/>
                <a:gd name="T39" fmla="*/ 15 h 22"/>
                <a:gd name="T40" fmla="*/ 2586 w 2593"/>
                <a:gd name="T41" fmla="*/ 15 h 22"/>
                <a:gd name="T42" fmla="*/ 2593 w 2593"/>
                <a:gd name="T43" fmla="*/ 15 h 22"/>
                <a:gd name="T44" fmla="*/ 2593 w 2593"/>
                <a:gd name="T45" fmla="*/ 7 h 22"/>
                <a:gd name="T46" fmla="*/ 2586 w 2593"/>
                <a:gd name="T47" fmla="*/ 7 h 22"/>
                <a:gd name="T48" fmla="*/ 2586 w 2593"/>
                <a:gd name="T49" fmla="*/ 0 h 22"/>
                <a:gd name="T50" fmla="*/ 2586 w 2593"/>
                <a:gd name="T51" fmla="*/ 0 h 22"/>
                <a:gd name="T52" fmla="*/ 2586 w 2593"/>
                <a:gd name="T53" fmla="*/ 0 h 22"/>
                <a:gd name="T54" fmla="*/ 2586 w 2593"/>
                <a:gd name="T55" fmla="*/ 0 h 22"/>
                <a:gd name="T56" fmla="*/ 2578 w 2593"/>
                <a:gd name="T57" fmla="*/ 0 h 22"/>
                <a:gd name="T58" fmla="*/ 2578 w 2593"/>
                <a:gd name="T59" fmla="*/ 0 h 22"/>
                <a:gd name="T60" fmla="*/ 15 w 2593"/>
                <a:gd name="T61" fmla="*/ 0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3"/>
                <a:gd name="T94" fmla="*/ 0 h 22"/>
                <a:gd name="T95" fmla="*/ 2593 w 2593"/>
                <a:gd name="T96" fmla="*/ 22 h 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3" h="22">
                  <a:moveTo>
                    <a:pt x="15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2578" y="22"/>
                  </a:lnTo>
                  <a:lnTo>
                    <a:pt x="2586" y="22"/>
                  </a:lnTo>
                  <a:lnTo>
                    <a:pt x="2586" y="15"/>
                  </a:lnTo>
                  <a:lnTo>
                    <a:pt x="2593" y="15"/>
                  </a:lnTo>
                  <a:lnTo>
                    <a:pt x="2593" y="7"/>
                  </a:lnTo>
                  <a:lnTo>
                    <a:pt x="2586" y="7"/>
                  </a:lnTo>
                  <a:lnTo>
                    <a:pt x="2586" y="0"/>
                  </a:lnTo>
                  <a:lnTo>
                    <a:pt x="257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08" name="Freeform 22">
              <a:extLst>
                <a:ext uri="{FF2B5EF4-FFF2-40B4-BE49-F238E27FC236}">
                  <a16:creationId xmlns:a16="http://schemas.microsoft.com/office/drawing/2014/main" id="{170C7FBD-B9A4-8242-8B99-E9017180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366"/>
              <a:ext cx="15" cy="103"/>
            </a:xfrm>
            <a:custGeom>
              <a:avLst/>
              <a:gdLst>
                <a:gd name="T0" fmla="*/ 15 w 15"/>
                <a:gd name="T1" fmla="*/ 7 h 103"/>
                <a:gd name="T2" fmla="*/ 15 w 15"/>
                <a:gd name="T3" fmla="*/ 0 h 103"/>
                <a:gd name="T4" fmla="*/ 7 w 15"/>
                <a:gd name="T5" fmla="*/ 0 h 103"/>
                <a:gd name="T6" fmla="*/ 7 w 15"/>
                <a:gd name="T7" fmla="*/ 0 h 103"/>
                <a:gd name="T8" fmla="*/ 7 w 15"/>
                <a:gd name="T9" fmla="*/ 0 h 103"/>
                <a:gd name="T10" fmla="*/ 7 w 15"/>
                <a:gd name="T11" fmla="*/ 0 h 103"/>
                <a:gd name="T12" fmla="*/ 0 w 15"/>
                <a:gd name="T13" fmla="*/ 0 h 103"/>
                <a:gd name="T14" fmla="*/ 0 w 15"/>
                <a:gd name="T15" fmla="*/ 7 h 103"/>
                <a:gd name="T16" fmla="*/ 0 w 15"/>
                <a:gd name="T17" fmla="*/ 7 h 103"/>
                <a:gd name="T18" fmla="*/ 0 w 15"/>
                <a:gd name="T19" fmla="*/ 96 h 103"/>
                <a:gd name="T20" fmla="*/ 0 w 15"/>
                <a:gd name="T21" fmla="*/ 96 h 103"/>
                <a:gd name="T22" fmla="*/ 0 w 15"/>
                <a:gd name="T23" fmla="*/ 96 h 103"/>
                <a:gd name="T24" fmla="*/ 7 w 15"/>
                <a:gd name="T25" fmla="*/ 96 h 103"/>
                <a:gd name="T26" fmla="*/ 7 w 15"/>
                <a:gd name="T27" fmla="*/ 103 h 103"/>
                <a:gd name="T28" fmla="*/ 7 w 15"/>
                <a:gd name="T29" fmla="*/ 103 h 103"/>
                <a:gd name="T30" fmla="*/ 7 w 15"/>
                <a:gd name="T31" fmla="*/ 96 h 103"/>
                <a:gd name="T32" fmla="*/ 15 w 15"/>
                <a:gd name="T33" fmla="*/ 96 h 103"/>
                <a:gd name="T34" fmla="*/ 15 w 15"/>
                <a:gd name="T35" fmla="*/ 96 h 103"/>
                <a:gd name="T36" fmla="*/ 15 w 15"/>
                <a:gd name="T37" fmla="*/ 7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03"/>
                <a:gd name="T59" fmla="*/ 15 w 15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03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6"/>
                  </a:lnTo>
                  <a:lnTo>
                    <a:pt x="7" y="96"/>
                  </a:lnTo>
                  <a:lnTo>
                    <a:pt x="7" y="103"/>
                  </a:lnTo>
                  <a:lnTo>
                    <a:pt x="7" y="96"/>
                  </a:lnTo>
                  <a:lnTo>
                    <a:pt x="15" y="96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09" name="Freeform 23">
              <a:extLst>
                <a:ext uri="{FF2B5EF4-FFF2-40B4-BE49-F238E27FC236}">
                  <a16:creationId xmlns:a16="http://schemas.microsoft.com/office/drawing/2014/main" id="{D1022830-EE11-674E-9247-6BDB6372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73"/>
              <a:ext cx="7" cy="104"/>
            </a:xfrm>
            <a:custGeom>
              <a:avLst/>
              <a:gdLst>
                <a:gd name="T0" fmla="*/ 7 w 7"/>
                <a:gd name="T1" fmla="*/ 8 h 104"/>
                <a:gd name="T2" fmla="*/ 7 w 7"/>
                <a:gd name="T3" fmla="*/ 0 h 104"/>
                <a:gd name="T4" fmla="*/ 7 w 7"/>
                <a:gd name="T5" fmla="*/ 0 h 104"/>
                <a:gd name="T6" fmla="*/ 7 w 7"/>
                <a:gd name="T7" fmla="*/ 0 h 104"/>
                <a:gd name="T8" fmla="*/ 0 w 7"/>
                <a:gd name="T9" fmla="*/ 0 h 104"/>
                <a:gd name="T10" fmla="*/ 0 w 7"/>
                <a:gd name="T11" fmla="*/ 0 h 104"/>
                <a:gd name="T12" fmla="*/ 0 w 7"/>
                <a:gd name="T13" fmla="*/ 0 h 104"/>
                <a:gd name="T14" fmla="*/ 0 w 7"/>
                <a:gd name="T15" fmla="*/ 8 h 104"/>
                <a:gd name="T16" fmla="*/ 0 w 7"/>
                <a:gd name="T17" fmla="*/ 8 h 104"/>
                <a:gd name="T18" fmla="*/ 0 w 7"/>
                <a:gd name="T19" fmla="*/ 96 h 104"/>
                <a:gd name="T20" fmla="*/ 0 w 7"/>
                <a:gd name="T21" fmla="*/ 96 h 104"/>
                <a:gd name="T22" fmla="*/ 0 w 7"/>
                <a:gd name="T23" fmla="*/ 104 h 104"/>
                <a:gd name="T24" fmla="*/ 0 w 7"/>
                <a:gd name="T25" fmla="*/ 104 h 104"/>
                <a:gd name="T26" fmla="*/ 0 w 7"/>
                <a:gd name="T27" fmla="*/ 104 h 104"/>
                <a:gd name="T28" fmla="*/ 7 w 7"/>
                <a:gd name="T29" fmla="*/ 104 h 104"/>
                <a:gd name="T30" fmla="*/ 7 w 7"/>
                <a:gd name="T31" fmla="*/ 104 h 104"/>
                <a:gd name="T32" fmla="*/ 7 w 7"/>
                <a:gd name="T33" fmla="*/ 104 h 104"/>
                <a:gd name="T34" fmla="*/ 7 w 7"/>
                <a:gd name="T35" fmla="*/ 96 h 104"/>
                <a:gd name="T36" fmla="*/ 7 w 7"/>
                <a:gd name="T37" fmla="*/ 8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04"/>
                <a:gd name="T59" fmla="*/ 7 w 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04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7" y="9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0" name="Freeform 24">
              <a:extLst>
                <a:ext uri="{FF2B5EF4-FFF2-40B4-BE49-F238E27FC236}">
                  <a16:creationId xmlns:a16="http://schemas.microsoft.com/office/drawing/2014/main" id="{3F074635-1E3E-654C-A468-3DFA4536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502" cy="15"/>
            </a:xfrm>
            <a:custGeom>
              <a:avLst/>
              <a:gdLst>
                <a:gd name="T0" fmla="*/ 495 w 502"/>
                <a:gd name="T1" fmla="*/ 15 h 15"/>
                <a:gd name="T2" fmla="*/ 495 w 502"/>
                <a:gd name="T3" fmla="*/ 15 h 15"/>
                <a:gd name="T4" fmla="*/ 495 w 502"/>
                <a:gd name="T5" fmla="*/ 15 h 15"/>
                <a:gd name="T6" fmla="*/ 502 w 502"/>
                <a:gd name="T7" fmla="*/ 15 h 15"/>
                <a:gd name="T8" fmla="*/ 502 w 502"/>
                <a:gd name="T9" fmla="*/ 7 h 15"/>
                <a:gd name="T10" fmla="*/ 495 w 502"/>
                <a:gd name="T11" fmla="*/ 7 h 15"/>
                <a:gd name="T12" fmla="*/ 495 w 502"/>
                <a:gd name="T13" fmla="*/ 7 h 15"/>
                <a:gd name="T14" fmla="*/ 495 w 502"/>
                <a:gd name="T15" fmla="*/ 7 h 15"/>
                <a:gd name="T16" fmla="*/ 495 w 502"/>
                <a:gd name="T17" fmla="*/ 0 h 15"/>
                <a:gd name="T18" fmla="*/ 0 w 502"/>
                <a:gd name="T19" fmla="*/ 0 h 15"/>
                <a:gd name="T20" fmla="*/ 0 w 502"/>
                <a:gd name="T21" fmla="*/ 7 h 15"/>
                <a:gd name="T22" fmla="*/ 0 w 502"/>
                <a:gd name="T23" fmla="*/ 7 h 15"/>
                <a:gd name="T24" fmla="*/ 0 w 502"/>
                <a:gd name="T25" fmla="*/ 7 h 15"/>
                <a:gd name="T26" fmla="*/ 0 w 502"/>
                <a:gd name="T27" fmla="*/ 7 h 15"/>
                <a:gd name="T28" fmla="*/ 0 w 502"/>
                <a:gd name="T29" fmla="*/ 15 h 15"/>
                <a:gd name="T30" fmla="*/ 0 w 502"/>
                <a:gd name="T31" fmla="*/ 15 h 15"/>
                <a:gd name="T32" fmla="*/ 0 w 502"/>
                <a:gd name="T33" fmla="*/ 15 h 15"/>
                <a:gd name="T34" fmla="*/ 7 w 502"/>
                <a:gd name="T35" fmla="*/ 15 h 15"/>
                <a:gd name="T36" fmla="*/ 495 w 502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2"/>
                <a:gd name="T58" fmla="*/ 0 h 15"/>
                <a:gd name="T59" fmla="*/ 502 w 50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2" h="15">
                  <a:moveTo>
                    <a:pt x="495" y="15"/>
                  </a:moveTo>
                  <a:lnTo>
                    <a:pt x="495" y="15"/>
                  </a:lnTo>
                  <a:lnTo>
                    <a:pt x="502" y="15"/>
                  </a:lnTo>
                  <a:lnTo>
                    <a:pt x="502" y="7"/>
                  </a:lnTo>
                  <a:lnTo>
                    <a:pt x="495" y="7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49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1" name="Freeform 25">
              <a:extLst>
                <a:ext uri="{FF2B5EF4-FFF2-40B4-BE49-F238E27FC236}">
                  <a16:creationId xmlns:a16="http://schemas.microsoft.com/office/drawing/2014/main" id="{7E25B325-8494-FF4E-A525-8683642A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7 w 15"/>
                <a:gd name="T5" fmla="*/ 0 h 947"/>
                <a:gd name="T6" fmla="*/ 7 w 15"/>
                <a:gd name="T7" fmla="*/ 0 h 947"/>
                <a:gd name="T8" fmla="*/ 7 w 15"/>
                <a:gd name="T9" fmla="*/ 0 h 947"/>
                <a:gd name="T10" fmla="*/ 7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7 w 15"/>
                <a:gd name="T25" fmla="*/ 947 h 947"/>
                <a:gd name="T26" fmla="*/ 7 w 15"/>
                <a:gd name="T27" fmla="*/ 947 h 947"/>
                <a:gd name="T28" fmla="*/ 7 w 15"/>
                <a:gd name="T29" fmla="*/ 947 h 947"/>
                <a:gd name="T30" fmla="*/ 7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7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2" name="Freeform 26">
              <a:extLst>
                <a:ext uri="{FF2B5EF4-FFF2-40B4-BE49-F238E27FC236}">
                  <a16:creationId xmlns:a16="http://schemas.microsoft.com/office/drawing/2014/main" id="{580372EA-B3CF-5249-B9E5-3B649277B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8"/>
              <a:ext cx="281" cy="7"/>
            </a:xfrm>
            <a:custGeom>
              <a:avLst/>
              <a:gdLst>
                <a:gd name="T0" fmla="*/ 274 w 281"/>
                <a:gd name="T1" fmla="*/ 7 h 7"/>
                <a:gd name="T2" fmla="*/ 274 w 281"/>
                <a:gd name="T3" fmla="*/ 7 h 7"/>
                <a:gd name="T4" fmla="*/ 274 w 281"/>
                <a:gd name="T5" fmla="*/ 7 h 7"/>
                <a:gd name="T6" fmla="*/ 281 w 281"/>
                <a:gd name="T7" fmla="*/ 7 h 7"/>
                <a:gd name="T8" fmla="*/ 281 w 281"/>
                <a:gd name="T9" fmla="*/ 0 h 7"/>
                <a:gd name="T10" fmla="*/ 274 w 281"/>
                <a:gd name="T11" fmla="*/ 0 h 7"/>
                <a:gd name="T12" fmla="*/ 274 w 281"/>
                <a:gd name="T13" fmla="*/ 0 h 7"/>
                <a:gd name="T14" fmla="*/ 274 w 281"/>
                <a:gd name="T15" fmla="*/ 0 h 7"/>
                <a:gd name="T16" fmla="*/ 274 w 281"/>
                <a:gd name="T17" fmla="*/ 0 h 7"/>
                <a:gd name="T18" fmla="*/ 8 w 281"/>
                <a:gd name="T19" fmla="*/ 0 h 7"/>
                <a:gd name="T20" fmla="*/ 8 w 281"/>
                <a:gd name="T21" fmla="*/ 0 h 7"/>
                <a:gd name="T22" fmla="*/ 0 w 281"/>
                <a:gd name="T23" fmla="*/ 0 h 7"/>
                <a:gd name="T24" fmla="*/ 0 w 281"/>
                <a:gd name="T25" fmla="*/ 0 h 7"/>
                <a:gd name="T26" fmla="*/ 0 w 281"/>
                <a:gd name="T27" fmla="*/ 0 h 7"/>
                <a:gd name="T28" fmla="*/ 0 w 281"/>
                <a:gd name="T29" fmla="*/ 7 h 7"/>
                <a:gd name="T30" fmla="*/ 0 w 281"/>
                <a:gd name="T31" fmla="*/ 7 h 7"/>
                <a:gd name="T32" fmla="*/ 0 w 281"/>
                <a:gd name="T33" fmla="*/ 7 h 7"/>
                <a:gd name="T34" fmla="*/ 8 w 281"/>
                <a:gd name="T35" fmla="*/ 7 h 7"/>
                <a:gd name="T36" fmla="*/ 274 w 281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7"/>
                <a:gd name="T59" fmla="*/ 281 w 281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7">
                  <a:moveTo>
                    <a:pt x="274" y="7"/>
                  </a:moveTo>
                  <a:lnTo>
                    <a:pt x="274" y="7"/>
                  </a:lnTo>
                  <a:lnTo>
                    <a:pt x="281" y="7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27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3" name="Freeform 27">
              <a:extLst>
                <a:ext uri="{FF2B5EF4-FFF2-40B4-BE49-F238E27FC236}">
                  <a16:creationId xmlns:a16="http://schemas.microsoft.com/office/drawing/2014/main" id="{4342077C-B182-E149-9284-656AF769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15 w 15"/>
                <a:gd name="T5" fmla="*/ 8 h 770"/>
                <a:gd name="T6" fmla="*/ 15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15 w 15"/>
                <a:gd name="T29" fmla="*/ 770 h 770"/>
                <a:gd name="T30" fmla="*/ 15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4" name="Freeform 28">
              <a:extLst>
                <a:ext uri="{FF2B5EF4-FFF2-40B4-BE49-F238E27FC236}">
                  <a16:creationId xmlns:a16="http://schemas.microsoft.com/office/drawing/2014/main" id="{E7D6CE7D-4177-0F46-89CE-7D5D15F4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315"/>
              <a:ext cx="2592" cy="23"/>
            </a:xfrm>
            <a:custGeom>
              <a:avLst/>
              <a:gdLst>
                <a:gd name="T0" fmla="*/ 14 w 2592"/>
                <a:gd name="T1" fmla="*/ 0 h 23"/>
                <a:gd name="T2" fmla="*/ 7 w 2592"/>
                <a:gd name="T3" fmla="*/ 0 h 23"/>
                <a:gd name="T4" fmla="*/ 7 w 2592"/>
                <a:gd name="T5" fmla="*/ 0 h 23"/>
                <a:gd name="T6" fmla="*/ 0 w 2592"/>
                <a:gd name="T7" fmla="*/ 0 h 23"/>
                <a:gd name="T8" fmla="*/ 0 w 2592"/>
                <a:gd name="T9" fmla="*/ 0 h 23"/>
                <a:gd name="T10" fmla="*/ 0 w 2592"/>
                <a:gd name="T11" fmla="*/ 0 h 23"/>
                <a:gd name="T12" fmla="*/ 0 w 2592"/>
                <a:gd name="T13" fmla="*/ 0 h 23"/>
                <a:gd name="T14" fmla="*/ 0 w 2592"/>
                <a:gd name="T15" fmla="*/ 8 h 23"/>
                <a:gd name="T16" fmla="*/ 0 w 2592"/>
                <a:gd name="T17" fmla="*/ 8 h 23"/>
                <a:gd name="T18" fmla="*/ 0 w 2592"/>
                <a:gd name="T19" fmla="*/ 8 h 23"/>
                <a:gd name="T20" fmla="*/ 0 w 2592"/>
                <a:gd name="T21" fmla="*/ 15 h 23"/>
                <a:gd name="T22" fmla="*/ 0 w 2592"/>
                <a:gd name="T23" fmla="*/ 15 h 23"/>
                <a:gd name="T24" fmla="*/ 0 w 2592"/>
                <a:gd name="T25" fmla="*/ 23 h 23"/>
                <a:gd name="T26" fmla="*/ 7 w 2592"/>
                <a:gd name="T27" fmla="*/ 23 h 23"/>
                <a:gd name="T28" fmla="*/ 7 w 2592"/>
                <a:gd name="T29" fmla="*/ 23 h 23"/>
                <a:gd name="T30" fmla="*/ 2578 w 2592"/>
                <a:gd name="T31" fmla="*/ 23 h 23"/>
                <a:gd name="T32" fmla="*/ 2585 w 2592"/>
                <a:gd name="T33" fmla="*/ 23 h 23"/>
                <a:gd name="T34" fmla="*/ 2585 w 2592"/>
                <a:gd name="T35" fmla="*/ 23 h 23"/>
                <a:gd name="T36" fmla="*/ 2585 w 2592"/>
                <a:gd name="T37" fmla="*/ 15 h 23"/>
                <a:gd name="T38" fmla="*/ 2585 w 2592"/>
                <a:gd name="T39" fmla="*/ 15 h 23"/>
                <a:gd name="T40" fmla="*/ 2585 w 2592"/>
                <a:gd name="T41" fmla="*/ 8 h 23"/>
                <a:gd name="T42" fmla="*/ 2592 w 2592"/>
                <a:gd name="T43" fmla="*/ 8 h 23"/>
                <a:gd name="T44" fmla="*/ 2592 w 2592"/>
                <a:gd name="T45" fmla="*/ 8 h 23"/>
                <a:gd name="T46" fmla="*/ 2585 w 2592"/>
                <a:gd name="T47" fmla="*/ 0 h 23"/>
                <a:gd name="T48" fmla="*/ 2585 w 2592"/>
                <a:gd name="T49" fmla="*/ 0 h 23"/>
                <a:gd name="T50" fmla="*/ 2585 w 2592"/>
                <a:gd name="T51" fmla="*/ 0 h 23"/>
                <a:gd name="T52" fmla="*/ 2585 w 2592"/>
                <a:gd name="T53" fmla="*/ 0 h 23"/>
                <a:gd name="T54" fmla="*/ 2585 w 2592"/>
                <a:gd name="T55" fmla="*/ 0 h 23"/>
                <a:gd name="T56" fmla="*/ 2578 w 2592"/>
                <a:gd name="T57" fmla="*/ 0 h 23"/>
                <a:gd name="T58" fmla="*/ 2578 w 2592"/>
                <a:gd name="T59" fmla="*/ 0 h 23"/>
                <a:gd name="T60" fmla="*/ 14 w 2592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2"/>
                <a:gd name="T94" fmla="*/ 0 h 23"/>
                <a:gd name="T95" fmla="*/ 2592 w 2592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2" h="23">
                  <a:moveTo>
                    <a:pt x="14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2578" y="23"/>
                  </a:lnTo>
                  <a:lnTo>
                    <a:pt x="2585" y="23"/>
                  </a:lnTo>
                  <a:lnTo>
                    <a:pt x="2585" y="15"/>
                  </a:lnTo>
                  <a:lnTo>
                    <a:pt x="2585" y="8"/>
                  </a:lnTo>
                  <a:lnTo>
                    <a:pt x="2592" y="8"/>
                  </a:lnTo>
                  <a:lnTo>
                    <a:pt x="2585" y="0"/>
                  </a:lnTo>
                  <a:lnTo>
                    <a:pt x="257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5" name="Rectangle 29">
              <a:extLst>
                <a:ext uri="{FF2B5EF4-FFF2-40B4-BE49-F238E27FC236}">
                  <a16:creationId xmlns:a16="http://schemas.microsoft.com/office/drawing/2014/main" id="{FE35561F-B84A-D24A-B5FE-C1870952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30"/>
              <a:ext cx="5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N-wire line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16" name="Freeform 30">
              <a:extLst>
                <a:ext uri="{FF2B5EF4-FFF2-40B4-BE49-F238E27FC236}">
                  <a16:creationId xmlns:a16="http://schemas.microsoft.com/office/drawing/2014/main" id="{CDDEB3B2-6365-DC44-9A64-390EB01D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892"/>
              <a:ext cx="103" cy="15"/>
            </a:xfrm>
            <a:custGeom>
              <a:avLst/>
              <a:gdLst>
                <a:gd name="T0" fmla="*/ 7 w 103"/>
                <a:gd name="T1" fmla="*/ 0 h 15"/>
                <a:gd name="T2" fmla="*/ 0 w 103"/>
                <a:gd name="T3" fmla="*/ 0 h 15"/>
                <a:gd name="T4" fmla="*/ 0 w 103"/>
                <a:gd name="T5" fmla="*/ 0 h 15"/>
                <a:gd name="T6" fmla="*/ 0 w 103"/>
                <a:gd name="T7" fmla="*/ 0 h 15"/>
                <a:gd name="T8" fmla="*/ 0 w 103"/>
                <a:gd name="T9" fmla="*/ 8 h 15"/>
                <a:gd name="T10" fmla="*/ 0 w 103"/>
                <a:gd name="T11" fmla="*/ 8 h 15"/>
                <a:gd name="T12" fmla="*/ 0 w 103"/>
                <a:gd name="T13" fmla="*/ 8 h 15"/>
                <a:gd name="T14" fmla="*/ 0 w 103"/>
                <a:gd name="T15" fmla="*/ 8 h 15"/>
                <a:gd name="T16" fmla="*/ 0 w 103"/>
                <a:gd name="T17" fmla="*/ 15 h 15"/>
                <a:gd name="T18" fmla="*/ 96 w 103"/>
                <a:gd name="T19" fmla="*/ 15 h 15"/>
                <a:gd name="T20" fmla="*/ 96 w 103"/>
                <a:gd name="T21" fmla="*/ 8 h 15"/>
                <a:gd name="T22" fmla="*/ 103 w 103"/>
                <a:gd name="T23" fmla="*/ 8 h 15"/>
                <a:gd name="T24" fmla="*/ 103 w 103"/>
                <a:gd name="T25" fmla="*/ 8 h 15"/>
                <a:gd name="T26" fmla="*/ 103 w 103"/>
                <a:gd name="T27" fmla="*/ 8 h 15"/>
                <a:gd name="T28" fmla="*/ 103 w 103"/>
                <a:gd name="T29" fmla="*/ 0 h 15"/>
                <a:gd name="T30" fmla="*/ 103 w 103"/>
                <a:gd name="T31" fmla="*/ 0 h 15"/>
                <a:gd name="T32" fmla="*/ 103 w 103"/>
                <a:gd name="T33" fmla="*/ 0 h 15"/>
                <a:gd name="T34" fmla="*/ 96 w 103"/>
                <a:gd name="T35" fmla="*/ 0 h 15"/>
                <a:gd name="T36" fmla="*/ 7 w 103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5"/>
                <a:gd name="T59" fmla="*/ 103 w 10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96" y="15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7" name="Freeform 31">
              <a:extLst>
                <a:ext uri="{FF2B5EF4-FFF2-40B4-BE49-F238E27FC236}">
                  <a16:creationId xmlns:a16="http://schemas.microsoft.com/office/drawing/2014/main" id="{DDAA73F1-EB54-1E41-B944-55DDDD05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892"/>
              <a:ext cx="15" cy="548"/>
            </a:xfrm>
            <a:custGeom>
              <a:avLst/>
              <a:gdLst>
                <a:gd name="T0" fmla="*/ 15 w 15"/>
                <a:gd name="T1" fmla="*/ 8 h 548"/>
                <a:gd name="T2" fmla="*/ 15 w 15"/>
                <a:gd name="T3" fmla="*/ 0 h 548"/>
                <a:gd name="T4" fmla="*/ 15 w 15"/>
                <a:gd name="T5" fmla="*/ 0 h 548"/>
                <a:gd name="T6" fmla="*/ 15 w 15"/>
                <a:gd name="T7" fmla="*/ 0 h 548"/>
                <a:gd name="T8" fmla="*/ 8 w 15"/>
                <a:gd name="T9" fmla="*/ 0 h 548"/>
                <a:gd name="T10" fmla="*/ 8 w 15"/>
                <a:gd name="T11" fmla="*/ 0 h 548"/>
                <a:gd name="T12" fmla="*/ 8 w 15"/>
                <a:gd name="T13" fmla="*/ 0 h 548"/>
                <a:gd name="T14" fmla="*/ 8 w 15"/>
                <a:gd name="T15" fmla="*/ 8 h 548"/>
                <a:gd name="T16" fmla="*/ 0 w 15"/>
                <a:gd name="T17" fmla="*/ 8 h 548"/>
                <a:gd name="T18" fmla="*/ 0 w 15"/>
                <a:gd name="T19" fmla="*/ 540 h 548"/>
                <a:gd name="T20" fmla="*/ 8 w 15"/>
                <a:gd name="T21" fmla="*/ 540 h 548"/>
                <a:gd name="T22" fmla="*/ 8 w 15"/>
                <a:gd name="T23" fmla="*/ 548 h 548"/>
                <a:gd name="T24" fmla="*/ 8 w 15"/>
                <a:gd name="T25" fmla="*/ 548 h 548"/>
                <a:gd name="T26" fmla="*/ 8 w 15"/>
                <a:gd name="T27" fmla="*/ 548 h 548"/>
                <a:gd name="T28" fmla="*/ 15 w 15"/>
                <a:gd name="T29" fmla="*/ 548 h 548"/>
                <a:gd name="T30" fmla="*/ 15 w 15"/>
                <a:gd name="T31" fmla="*/ 548 h 548"/>
                <a:gd name="T32" fmla="*/ 15 w 15"/>
                <a:gd name="T33" fmla="*/ 548 h 548"/>
                <a:gd name="T34" fmla="*/ 15 w 15"/>
                <a:gd name="T35" fmla="*/ 540 h 548"/>
                <a:gd name="T36" fmla="*/ 15 w 15"/>
                <a:gd name="T37" fmla="*/ 8 h 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548"/>
                <a:gd name="T59" fmla="*/ 15 w 15"/>
                <a:gd name="T60" fmla="*/ 548 h 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548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540"/>
                  </a:lnTo>
                  <a:lnTo>
                    <a:pt x="8" y="540"/>
                  </a:lnTo>
                  <a:lnTo>
                    <a:pt x="8" y="548"/>
                  </a:lnTo>
                  <a:lnTo>
                    <a:pt x="15" y="548"/>
                  </a:lnTo>
                  <a:lnTo>
                    <a:pt x="15" y="54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8" name="Freeform 32">
              <a:extLst>
                <a:ext uri="{FF2B5EF4-FFF2-40B4-BE49-F238E27FC236}">
                  <a16:creationId xmlns:a16="http://schemas.microsoft.com/office/drawing/2014/main" id="{46829133-97C4-654E-B503-4F86C2D9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670"/>
              <a:ext cx="236" cy="15"/>
            </a:xfrm>
            <a:custGeom>
              <a:avLst/>
              <a:gdLst>
                <a:gd name="T0" fmla="*/ 7 w 236"/>
                <a:gd name="T1" fmla="*/ 0 h 15"/>
                <a:gd name="T2" fmla="*/ 0 w 236"/>
                <a:gd name="T3" fmla="*/ 0 h 15"/>
                <a:gd name="T4" fmla="*/ 0 w 236"/>
                <a:gd name="T5" fmla="*/ 8 h 15"/>
                <a:gd name="T6" fmla="*/ 0 w 236"/>
                <a:gd name="T7" fmla="*/ 8 h 15"/>
                <a:gd name="T8" fmla="*/ 0 w 236"/>
                <a:gd name="T9" fmla="*/ 8 h 15"/>
                <a:gd name="T10" fmla="*/ 0 w 236"/>
                <a:gd name="T11" fmla="*/ 8 h 15"/>
                <a:gd name="T12" fmla="*/ 0 w 236"/>
                <a:gd name="T13" fmla="*/ 8 h 15"/>
                <a:gd name="T14" fmla="*/ 0 w 236"/>
                <a:gd name="T15" fmla="*/ 8 h 15"/>
                <a:gd name="T16" fmla="*/ 0 w 236"/>
                <a:gd name="T17" fmla="*/ 15 h 15"/>
                <a:gd name="T18" fmla="*/ 229 w 236"/>
                <a:gd name="T19" fmla="*/ 15 h 15"/>
                <a:gd name="T20" fmla="*/ 229 w 236"/>
                <a:gd name="T21" fmla="*/ 8 h 15"/>
                <a:gd name="T22" fmla="*/ 229 w 236"/>
                <a:gd name="T23" fmla="*/ 8 h 15"/>
                <a:gd name="T24" fmla="*/ 229 w 236"/>
                <a:gd name="T25" fmla="*/ 8 h 15"/>
                <a:gd name="T26" fmla="*/ 236 w 236"/>
                <a:gd name="T27" fmla="*/ 8 h 15"/>
                <a:gd name="T28" fmla="*/ 236 w 236"/>
                <a:gd name="T29" fmla="*/ 8 h 15"/>
                <a:gd name="T30" fmla="*/ 229 w 236"/>
                <a:gd name="T31" fmla="*/ 8 h 15"/>
                <a:gd name="T32" fmla="*/ 229 w 236"/>
                <a:gd name="T33" fmla="*/ 0 h 15"/>
                <a:gd name="T34" fmla="*/ 229 w 236"/>
                <a:gd name="T35" fmla="*/ 0 h 15"/>
                <a:gd name="T36" fmla="*/ 7 w 236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5"/>
                <a:gd name="T59" fmla="*/ 236 w 236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29" y="15"/>
                  </a:lnTo>
                  <a:lnTo>
                    <a:pt x="229" y="8"/>
                  </a:lnTo>
                  <a:lnTo>
                    <a:pt x="236" y="8"/>
                  </a:lnTo>
                  <a:lnTo>
                    <a:pt x="229" y="8"/>
                  </a:lnTo>
                  <a:lnTo>
                    <a:pt x="22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19" name="Freeform 33">
              <a:extLst>
                <a:ext uri="{FF2B5EF4-FFF2-40B4-BE49-F238E27FC236}">
                  <a16:creationId xmlns:a16="http://schemas.microsoft.com/office/drawing/2014/main" id="{093591B0-2633-9448-8D96-2C294559A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8 w 15"/>
                <a:gd name="T5" fmla="*/ 8 h 770"/>
                <a:gd name="T6" fmla="*/ 8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8 w 15"/>
                <a:gd name="T29" fmla="*/ 770 h 770"/>
                <a:gd name="T30" fmla="*/ 8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20" name="Freeform 34">
              <a:extLst>
                <a:ext uri="{FF2B5EF4-FFF2-40B4-BE49-F238E27FC236}">
                  <a16:creationId xmlns:a16="http://schemas.microsoft.com/office/drawing/2014/main" id="{6A60A8C5-3EB3-9249-8A47-3E791780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493"/>
              <a:ext cx="369" cy="15"/>
            </a:xfrm>
            <a:custGeom>
              <a:avLst/>
              <a:gdLst>
                <a:gd name="T0" fmla="*/ 7 w 369"/>
                <a:gd name="T1" fmla="*/ 0 h 15"/>
                <a:gd name="T2" fmla="*/ 0 w 369"/>
                <a:gd name="T3" fmla="*/ 0 h 15"/>
                <a:gd name="T4" fmla="*/ 0 w 369"/>
                <a:gd name="T5" fmla="*/ 0 h 15"/>
                <a:gd name="T6" fmla="*/ 0 w 369"/>
                <a:gd name="T7" fmla="*/ 0 h 15"/>
                <a:gd name="T8" fmla="*/ 0 w 369"/>
                <a:gd name="T9" fmla="*/ 7 h 15"/>
                <a:gd name="T10" fmla="*/ 0 w 369"/>
                <a:gd name="T11" fmla="*/ 7 h 15"/>
                <a:gd name="T12" fmla="*/ 0 w 369"/>
                <a:gd name="T13" fmla="*/ 7 h 15"/>
                <a:gd name="T14" fmla="*/ 0 w 369"/>
                <a:gd name="T15" fmla="*/ 7 h 15"/>
                <a:gd name="T16" fmla="*/ 0 w 369"/>
                <a:gd name="T17" fmla="*/ 15 h 15"/>
                <a:gd name="T18" fmla="*/ 362 w 369"/>
                <a:gd name="T19" fmla="*/ 15 h 15"/>
                <a:gd name="T20" fmla="*/ 362 w 369"/>
                <a:gd name="T21" fmla="*/ 7 h 15"/>
                <a:gd name="T22" fmla="*/ 362 w 369"/>
                <a:gd name="T23" fmla="*/ 7 h 15"/>
                <a:gd name="T24" fmla="*/ 362 w 369"/>
                <a:gd name="T25" fmla="*/ 7 h 15"/>
                <a:gd name="T26" fmla="*/ 369 w 369"/>
                <a:gd name="T27" fmla="*/ 7 h 15"/>
                <a:gd name="T28" fmla="*/ 369 w 369"/>
                <a:gd name="T29" fmla="*/ 0 h 15"/>
                <a:gd name="T30" fmla="*/ 362 w 369"/>
                <a:gd name="T31" fmla="*/ 0 h 15"/>
                <a:gd name="T32" fmla="*/ 362 w 369"/>
                <a:gd name="T33" fmla="*/ 0 h 15"/>
                <a:gd name="T34" fmla="*/ 362 w 369"/>
                <a:gd name="T35" fmla="*/ 0 h 15"/>
                <a:gd name="T36" fmla="*/ 7 w 369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15"/>
                <a:gd name="T59" fmla="*/ 369 w 369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15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62" y="15"/>
                  </a:lnTo>
                  <a:lnTo>
                    <a:pt x="362" y="7"/>
                  </a:lnTo>
                  <a:lnTo>
                    <a:pt x="369" y="7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21" name="Freeform 35">
              <a:extLst>
                <a:ext uri="{FF2B5EF4-FFF2-40B4-BE49-F238E27FC236}">
                  <a16:creationId xmlns:a16="http://schemas.microsoft.com/office/drawing/2014/main" id="{2565ED2F-58F5-E44A-A2D6-A9BE060CD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8 w 15"/>
                <a:gd name="T5" fmla="*/ 0 h 947"/>
                <a:gd name="T6" fmla="*/ 8 w 15"/>
                <a:gd name="T7" fmla="*/ 0 h 947"/>
                <a:gd name="T8" fmla="*/ 8 w 15"/>
                <a:gd name="T9" fmla="*/ 0 h 947"/>
                <a:gd name="T10" fmla="*/ 8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8 w 15"/>
                <a:gd name="T25" fmla="*/ 947 h 947"/>
                <a:gd name="T26" fmla="*/ 8 w 15"/>
                <a:gd name="T27" fmla="*/ 947 h 947"/>
                <a:gd name="T28" fmla="*/ 8 w 15"/>
                <a:gd name="T29" fmla="*/ 947 h 947"/>
                <a:gd name="T30" fmla="*/ 8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8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22" name="Freeform 36">
              <a:extLst>
                <a:ext uri="{FF2B5EF4-FFF2-40B4-BE49-F238E27FC236}">
                  <a16:creationId xmlns:a16="http://schemas.microsoft.com/office/drawing/2014/main" id="{1C68127D-5E8B-4E44-8592-28538B48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315"/>
              <a:ext cx="458" cy="15"/>
            </a:xfrm>
            <a:custGeom>
              <a:avLst/>
              <a:gdLst>
                <a:gd name="T0" fmla="*/ 7 w 458"/>
                <a:gd name="T1" fmla="*/ 0 h 15"/>
                <a:gd name="T2" fmla="*/ 0 w 458"/>
                <a:gd name="T3" fmla="*/ 0 h 15"/>
                <a:gd name="T4" fmla="*/ 0 w 458"/>
                <a:gd name="T5" fmla="*/ 0 h 15"/>
                <a:gd name="T6" fmla="*/ 0 w 458"/>
                <a:gd name="T7" fmla="*/ 0 h 15"/>
                <a:gd name="T8" fmla="*/ 0 w 458"/>
                <a:gd name="T9" fmla="*/ 8 h 15"/>
                <a:gd name="T10" fmla="*/ 0 w 458"/>
                <a:gd name="T11" fmla="*/ 8 h 15"/>
                <a:gd name="T12" fmla="*/ 0 w 458"/>
                <a:gd name="T13" fmla="*/ 8 h 15"/>
                <a:gd name="T14" fmla="*/ 7 w 458"/>
                <a:gd name="T15" fmla="*/ 8 h 15"/>
                <a:gd name="T16" fmla="*/ 7 w 458"/>
                <a:gd name="T17" fmla="*/ 15 h 15"/>
                <a:gd name="T18" fmla="*/ 451 w 458"/>
                <a:gd name="T19" fmla="*/ 15 h 15"/>
                <a:gd name="T20" fmla="*/ 451 w 458"/>
                <a:gd name="T21" fmla="*/ 8 h 15"/>
                <a:gd name="T22" fmla="*/ 451 w 458"/>
                <a:gd name="T23" fmla="*/ 8 h 15"/>
                <a:gd name="T24" fmla="*/ 451 w 458"/>
                <a:gd name="T25" fmla="*/ 8 h 15"/>
                <a:gd name="T26" fmla="*/ 458 w 458"/>
                <a:gd name="T27" fmla="*/ 8 h 15"/>
                <a:gd name="T28" fmla="*/ 458 w 458"/>
                <a:gd name="T29" fmla="*/ 0 h 15"/>
                <a:gd name="T30" fmla="*/ 451 w 458"/>
                <a:gd name="T31" fmla="*/ 0 h 15"/>
                <a:gd name="T32" fmla="*/ 451 w 458"/>
                <a:gd name="T33" fmla="*/ 0 h 15"/>
                <a:gd name="T34" fmla="*/ 451 w 458"/>
                <a:gd name="T35" fmla="*/ 0 h 15"/>
                <a:gd name="T36" fmla="*/ 7 w 458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5"/>
                <a:gd name="T59" fmla="*/ 458 w 45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51" y="15"/>
                  </a:lnTo>
                  <a:lnTo>
                    <a:pt x="451" y="8"/>
                  </a:lnTo>
                  <a:lnTo>
                    <a:pt x="458" y="8"/>
                  </a:lnTo>
                  <a:lnTo>
                    <a:pt x="458" y="0"/>
                  </a:lnTo>
                  <a:lnTo>
                    <a:pt x="4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23" name="Freeform 37">
              <a:extLst>
                <a:ext uri="{FF2B5EF4-FFF2-40B4-BE49-F238E27FC236}">
                  <a16:creationId xmlns:a16="http://schemas.microsoft.com/office/drawing/2014/main" id="{E5D2B110-11D9-C44D-BC8B-0C807E3C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315"/>
              <a:ext cx="15" cy="1125"/>
            </a:xfrm>
            <a:custGeom>
              <a:avLst/>
              <a:gdLst>
                <a:gd name="T0" fmla="*/ 15 w 15"/>
                <a:gd name="T1" fmla="*/ 8 h 1125"/>
                <a:gd name="T2" fmla="*/ 15 w 15"/>
                <a:gd name="T3" fmla="*/ 0 h 1125"/>
                <a:gd name="T4" fmla="*/ 8 w 15"/>
                <a:gd name="T5" fmla="*/ 0 h 1125"/>
                <a:gd name="T6" fmla="*/ 8 w 15"/>
                <a:gd name="T7" fmla="*/ 0 h 1125"/>
                <a:gd name="T8" fmla="*/ 8 w 15"/>
                <a:gd name="T9" fmla="*/ 0 h 1125"/>
                <a:gd name="T10" fmla="*/ 8 w 15"/>
                <a:gd name="T11" fmla="*/ 0 h 1125"/>
                <a:gd name="T12" fmla="*/ 0 w 15"/>
                <a:gd name="T13" fmla="*/ 0 h 1125"/>
                <a:gd name="T14" fmla="*/ 0 w 15"/>
                <a:gd name="T15" fmla="*/ 8 h 1125"/>
                <a:gd name="T16" fmla="*/ 0 w 15"/>
                <a:gd name="T17" fmla="*/ 8 h 1125"/>
                <a:gd name="T18" fmla="*/ 0 w 15"/>
                <a:gd name="T19" fmla="*/ 1117 h 1125"/>
                <a:gd name="T20" fmla="*/ 0 w 15"/>
                <a:gd name="T21" fmla="*/ 1117 h 1125"/>
                <a:gd name="T22" fmla="*/ 0 w 15"/>
                <a:gd name="T23" fmla="*/ 1125 h 1125"/>
                <a:gd name="T24" fmla="*/ 8 w 15"/>
                <a:gd name="T25" fmla="*/ 1125 h 1125"/>
                <a:gd name="T26" fmla="*/ 8 w 15"/>
                <a:gd name="T27" fmla="*/ 1125 h 1125"/>
                <a:gd name="T28" fmla="*/ 8 w 15"/>
                <a:gd name="T29" fmla="*/ 1125 h 1125"/>
                <a:gd name="T30" fmla="*/ 8 w 15"/>
                <a:gd name="T31" fmla="*/ 1125 h 1125"/>
                <a:gd name="T32" fmla="*/ 15 w 15"/>
                <a:gd name="T33" fmla="*/ 1125 h 1125"/>
                <a:gd name="T34" fmla="*/ 15 w 15"/>
                <a:gd name="T35" fmla="*/ 1117 h 1125"/>
                <a:gd name="T36" fmla="*/ 15 w 15"/>
                <a:gd name="T37" fmla="*/ 8 h 1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125"/>
                <a:gd name="T59" fmla="*/ 15 w 15"/>
                <a:gd name="T60" fmla="*/ 1125 h 1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125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17"/>
                  </a:lnTo>
                  <a:lnTo>
                    <a:pt x="0" y="1125"/>
                  </a:lnTo>
                  <a:lnTo>
                    <a:pt x="8" y="1125"/>
                  </a:lnTo>
                  <a:lnTo>
                    <a:pt x="15" y="1125"/>
                  </a:lnTo>
                  <a:lnTo>
                    <a:pt x="15" y="111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24" name="Freeform 38">
              <a:extLst>
                <a:ext uri="{FF2B5EF4-FFF2-40B4-BE49-F238E27FC236}">
                  <a16:creationId xmlns:a16="http://schemas.microsoft.com/office/drawing/2014/main" id="{5D0D835F-ACDB-CF4B-ABF0-F1900E81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8 h 178"/>
                <a:gd name="T4" fmla="*/ 52 w 177"/>
                <a:gd name="T5" fmla="*/ 8 h 178"/>
                <a:gd name="T6" fmla="*/ 44 w 177"/>
                <a:gd name="T7" fmla="*/ 15 h 178"/>
                <a:gd name="T8" fmla="*/ 37 w 177"/>
                <a:gd name="T9" fmla="*/ 15 h 178"/>
                <a:gd name="T10" fmla="*/ 22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7 w 177"/>
                <a:gd name="T19" fmla="*/ 52 h 178"/>
                <a:gd name="T20" fmla="*/ 7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7 w 177"/>
                <a:gd name="T27" fmla="*/ 119 h 178"/>
                <a:gd name="T28" fmla="*/ 7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56 h 178"/>
                <a:gd name="T36" fmla="*/ 30 w 177"/>
                <a:gd name="T37" fmla="*/ 156 h 178"/>
                <a:gd name="T38" fmla="*/ 37 w 177"/>
                <a:gd name="T39" fmla="*/ 163 h 178"/>
                <a:gd name="T40" fmla="*/ 44 w 177"/>
                <a:gd name="T41" fmla="*/ 170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3 w 177"/>
                <a:gd name="T49" fmla="*/ 178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70 h 178"/>
                <a:gd name="T56" fmla="*/ 140 w 177"/>
                <a:gd name="T57" fmla="*/ 163 h 178"/>
                <a:gd name="T58" fmla="*/ 148 w 177"/>
                <a:gd name="T59" fmla="*/ 156 h 178"/>
                <a:gd name="T60" fmla="*/ 155 w 177"/>
                <a:gd name="T61" fmla="*/ 148 h 178"/>
                <a:gd name="T62" fmla="*/ 162 w 177"/>
                <a:gd name="T63" fmla="*/ 141 h 178"/>
                <a:gd name="T64" fmla="*/ 162 w 177"/>
                <a:gd name="T65" fmla="*/ 133 h 178"/>
                <a:gd name="T66" fmla="*/ 170 w 177"/>
                <a:gd name="T67" fmla="*/ 126 h 178"/>
                <a:gd name="T68" fmla="*/ 170 w 177"/>
                <a:gd name="T69" fmla="*/ 119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60 h 178"/>
                <a:gd name="T76" fmla="*/ 170 w 177"/>
                <a:gd name="T77" fmla="*/ 52 h 178"/>
                <a:gd name="T78" fmla="*/ 162 w 177"/>
                <a:gd name="T79" fmla="*/ 45 h 178"/>
                <a:gd name="T80" fmla="*/ 162 w 177"/>
                <a:gd name="T81" fmla="*/ 37 h 178"/>
                <a:gd name="T82" fmla="*/ 155 w 177"/>
                <a:gd name="T83" fmla="*/ 30 h 178"/>
                <a:gd name="T84" fmla="*/ 148 w 177"/>
                <a:gd name="T85" fmla="*/ 23 h 178"/>
                <a:gd name="T86" fmla="*/ 140 w 177"/>
                <a:gd name="T87" fmla="*/ 15 h 178"/>
                <a:gd name="T88" fmla="*/ 133 w 177"/>
                <a:gd name="T89" fmla="*/ 15 h 178"/>
                <a:gd name="T90" fmla="*/ 126 w 177"/>
                <a:gd name="T91" fmla="*/ 8 h 178"/>
                <a:gd name="T92" fmla="*/ 118 w 177"/>
                <a:gd name="T93" fmla="*/ 8 h 178"/>
                <a:gd name="T94" fmla="*/ 103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7" y="119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22" y="156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78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3" y="178"/>
                  </a:lnTo>
                  <a:lnTo>
                    <a:pt x="111" y="178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0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2" y="141"/>
                  </a:lnTo>
                  <a:lnTo>
                    <a:pt x="162" y="133"/>
                  </a:lnTo>
                  <a:lnTo>
                    <a:pt x="170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7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2" y="45"/>
                  </a:lnTo>
                  <a:lnTo>
                    <a:pt x="162" y="37"/>
                  </a:lnTo>
                  <a:lnTo>
                    <a:pt x="155" y="30"/>
                  </a:lnTo>
                  <a:lnTo>
                    <a:pt x="148" y="30"/>
                  </a:lnTo>
                  <a:lnTo>
                    <a:pt x="148" y="23"/>
                  </a:lnTo>
                  <a:lnTo>
                    <a:pt x="140" y="15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8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25" name="Freeform 39">
              <a:extLst>
                <a:ext uri="{FF2B5EF4-FFF2-40B4-BE49-F238E27FC236}">
                  <a16:creationId xmlns:a16="http://schemas.microsoft.com/office/drawing/2014/main" id="{F57DACB0-8544-DC4F-8C4D-73B37CDC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922"/>
              <a:ext cx="125" cy="192"/>
            </a:xfrm>
            <a:custGeom>
              <a:avLst/>
              <a:gdLst>
                <a:gd name="T0" fmla="*/ 73 w 125"/>
                <a:gd name="T1" fmla="*/ 7 h 192"/>
                <a:gd name="T2" fmla="*/ 59 w 125"/>
                <a:gd name="T3" fmla="*/ 7 h 192"/>
                <a:gd name="T4" fmla="*/ 59 w 125"/>
                <a:gd name="T5" fmla="*/ 15 h 192"/>
                <a:gd name="T6" fmla="*/ 44 w 125"/>
                <a:gd name="T7" fmla="*/ 15 h 192"/>
                <a:gd name="T8" fmla="*/ 37 w 125"/>
                <a:gd name="T9" fmla="*/ 22 h 192"/>
                <a:gd name="T10" fmla="*/ 29 w 125"/>
                <a:gd name="T11" fmla="*/ 30 h 192"/>
                <a:gd name="T12" fmla="*/ 22 w 125"/>
                <a:gd name="T13" fmla="*/ 30 h 192"/>
                <a:gd name="T14" fmla="*/ 22 w 125"/>
                <a:gd name="T15" fmla="*/ 44 h 192"/>
                <a:gd name="T16" fmla="*/ 14 w 125"/>
                <a:gd name="T17" fmla="*/ 52 h 192"/>
                <a:gd name="T18" fmla="*/ 14 w 125"/>
                <a:gd name="T19" fmla="*/ 52 h 192"/>
                <a:gd name="T20" fmla="*/ 7 w 125"/>
                <a:gd name="T21" fmla="*/ 67 h 192"/>
                <a:gd name="T22" fmla="*/ 7 w 125"/>
                <a:gd name="T23" fmla="*/ 81 h 192"/>
                <a:gd name="T24" fmla="*/ 7 w 125"/>
                <a:gd name="T25" fmla="*/ 118 h 192"/>
                <a:gd name="T26" fmla="*/ 7 w 125"/>
                <a:gd name="T27" fmla="*/ 133 h 192"/>
                <a:gd name="T28" fmla="*/ 14 w 125"/>
                <a:gd name="T29" fmla="*/ 133 h 192"/>
                <a:gd name="T30" fmla="*/ 14 w 125"/>
                <a:gd name="T31" fmla="*/ 148 h 192"/>
                <a:gd name="T32" fmla="*/ 22 w 125"/>
                <a:gd name="T33" fmla="*/ 155 h 192"/>
                <a:gd name="T34" fmla="*/ 29 w 125"/>
                <a:gd name="T35" fmla="*/ 163 h 192"/>
                <a:gd name="T36" fmla="*/ 29 w 125"/>
                <a:gd name="T37" fmla="*/ 170 h 192"/>
                <a:gd name="T38" fmla="*/ 37 w 125"/>
                <a:gd name="T39" fmla="*/ 170 h 192"/>
                <a:gd name="T40" fmla="*/ 44 w 125"/>
                <a:gd name="T41" fmla="*/ 177 h 192"/>
                <a:gd name="T42" fmla="*/ 51 w 125"/>
                <a:gd name="T43" fmla="*/ 177 h 192"/>
                <a:gd name="T44" fmla="*/ 66 w 125"/>
                <a:gd name="T45" fmla="*/ 185 h 192"/>
                <a:gd name="T46" fmla="*/ 81 w 125"/>
                <a:gd name="T47" fmla="*/ 185 h 192"/>
                <a:gd name="T48" fmla="*/ 118 w 125"/>
                <a:gd name="T49" fmla="*/ 185 h 192"/>
                <a:gd name="T50" fmla="*/ 118 w 125"/>
                <a:gd name="T51" fmla="*/ 177 h 192"/>
                <a:gd name="T52" fmla="*/ 103 w 125"/>
                <a:gd name="T53" fmla="*/ 177 h 192"/>
                <a:gd name="T54" fmla="*/ 88 w 125"/>
                <a:gd name="T55" fmla="*/ 177 h 192"/>
                <a:gd name="T56" fmla="*/ 66 w 125"/>
                <a:gd name="T57" fmla="*/ 177 h 192"/>
                <a:gd name="T58" fmla="*/ 59 w 125"/>
                <a:gd name="T59" fmla="*/ 170 h 192"/>
                <a:gd name="T60" fmla="*/ 51 w 125"/>
                <a:gd name="T61" fmla="*/ 163 h 192"/>
                <a:gd name="T62" fmla="*/ 51 w 125"/>
                <a:gd name="T63" fmla="*/ 163 h 192"/>
                <a:gd name="T64" fmla="*/ 37 w 125"/>
                <a:gd name="T65" fmla="*/ 163 h 192"/>
                <a:gd name="T66" fmla="*/ 37 w 125"/>
                <a:gd name="T67" fmla="*/ 163 h 192"/>
                <a:gd name="T68" fmla="*/ 29 w 125"/>
                <a:gd name="T69" fmla="*/ 140 h 192"/>
                <a:gd name="T70" fmla="*/ 22 w 125"/>
                <a:gd name="T71" fmla="*/ 140 h 192"/>
                <a:gd name="T72" fmla="*/ 22 w 125"/>
                <a:gd name="T73" fmla="*/ 126 h 192"/>
                <a:gd name="T74" fmla="*/ 22 w 125"/>
                <a:gd name="T75" fmla="*/ 118 h 192"/>
                <a:gd name="T76" fmla="*/ 7 w 125"/>
                <a:gd name="T77" fmla="*/ 104 h 192"/>
                <a:gd name="T78" fmla="*/ 14 w 125"/>
                <a:gd name="T79" fmla="*/ 89 h 192"/>
                <a:gd name="T80" fmla="*/ 22 w 125"/>
                <a:gd name="T81" fmla="*/ 67 h 192"/>
                <a:gd name="T82" fmla="*/ 22 w 125"/>
                <a:gd name="T83" fmla="*/ 59 h 192"/>
                <a:gd name="T84" fmla="*/ 29 w 125"/>
                <a:gd name="T85" fmla="*/ 44 h 192"/>
                <a:gd name="T86" fmla="*/ 29 w 125"/>
                <a:gd name="T87" fmla="*/ 44 h 192"/>
                <a:gd name="T88" fmla="*/ 37 w 125"/>
                <a:gd name="T89" fmla="*/ 44 h 192"/>
                <a:gd name="T90" fmla="*/ 37 w 125"/>
                <a:gd name="T91" fmla="*/ 37 h 192"/>
                <a:gd name="T92" fmla="*/ 51 w 125"/>
                <a:gd name="T93" fmla="*/ 30 h 192"/>
                <a:gd name="T94" fmla="*/ 59 w 125"/>
                <a:gd name="T95" fmla="*/ 30 h 192"/>
                <a:gd name="T96" fmla="*/ 66 w 125"/>
                <a:gd name="T97" fmla="*/ 15 h 192"/>
                <a:gd name="T98" fmla="*/ 73 w 125"/>
                <a:gd name="T99" fmla="*/ 15 h 192"/>
                <a:gd name="T100" fmla="*/ 81 w 125"/>
                <a:gd name="T101" fmla="*/ 15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92"/>
                <a:gd name="T155" fmla="*/ 125 w 125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92">
                  <a:moveTo>
                    <a:pt x="96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51" y="15"/>
                  </a:lnTo>
                  <a:lnTo>
                    <a:pt x="59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29" y="37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7" y="140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40"/>
                  </a:lnTo>
                  <a:lnTo>
                    <a:pt x="14" y="148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29" y="170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9" y="177"/>
                  </a:lnTo>
                  <a:lnTo>
                    <a:pt x="51" y="177"/>
                  </a:lnTo>
                  <a:lnTo>
                    <a:pt x="51" y="185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3" y="185"/>
                  </a:lnTo>
                  <a:lnTo>
                    <a:pt x="81" y="185"/>
                  </a:lnTo>
                  <a:lnTo>
                    <a:pt x="81" y="192"/>
                  </a:lnTo>
                  <a:lnTo>
                    <a:pt x="110" y="192"/>
                  </a:lnTo>
                  <a:lnTo>
                    <a:pt x="110" y="185"/>
                  </a:lnTo>
                  <a:lnTo>
                    <a:pt x="118" y="185"/>
                  </a:lnTo>
                  <a:lnTo>
                    <a:pt x="110" y="185"/>
                  </a:lnTo>
                  <a:lnTo>
                    <a:pt x="125" y="185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0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81" y="177"/>
                  </a:lnTo>
                  <a:lnTo>
                    <a:pt x="73" y="177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14" y="111"/>
                  </a:lnTo>
                  <a:lnTo>
                    <a:pt x="14" y="81"/>
                  </a:lnTo>
                  <a:lnTo>
                    <a:pt x="7" y="89"/>
                  </a:lnTo>
                  <a:lnTo>
                    <a:pt x="14" y="89"/>
                  </a:lnTo>
                  <a:lnTo>
                    <a:pt x="14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14" y="67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73" y="22"/>
                  </a:lnTo>
                  <a:lnTo>
                    <a:pt x="73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26" name="Freeform 40">
              <a:extLst>
                <a:ext uri="{FF2B5EF4-FFF2-40B4-BE49-F238E27FC236}">
                  <a16:creationId xmlns:a16="http://schemas.microsoft.com/office/drawing/2014/main" id="{A886A31E-EBBB-D74E-8D92-5F09CD3A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922"/>
              <a:ext cx="96" cy="185"/>
            </a:xfrm>
            <a:custGeom>
              <a:avLst/>
              <a:gdLst>
                <a:gd name="T0" fmla="*/ 44 w 96"/>
                <a:gd name="T1" fmla="*/ 185 h 185"/>
                <a:gd name="T2" fmla="*/ 37 w 96"/>
                <a:gd name="T3" fmla="*/ 177 h 185"/>
                <a:gd name="T4" fmla="*/ 44 w 96"/>
                <a:gd name="T5" fmla="*/ 177 h 185"/>
                <a:gd name="T6" fmla="*/ 51 w 96"/>
                <a:gd name="T7" fmla="*/ 170 h 185"/>
                <a:gd name="T8" fmla="*/ 59 w 96"/>
                <a:gd name="T9" fmla="*/ 170 h 185"/>
                <a:gd name="T10" fmla="*/ 66 w 96"/>
                <a:gd name="T11" fmla="*/ 163 h 185"/>
                <a:gd name="T12" fmla="*/ 66 w 96"/>
                <a:gd name="T13" fmla="*/ 163 h 185"/>
                <a:gd name="T14" fmla="*/ 73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40 h 185"/>
                <a:gd name="T22" fmla="*/ 88 w 96"/>
                <a:gd name="T23" fmla="*/ 126 h 185"/>
                <a:gd name="T24" fmla="*/ 88 w 96"/>
                <a:gd name="T25" fmla="*/ 118 h 185"/>
                <a:gd name="T26" fmla="*/ 88 w 96"/>
                <a:gd name="T27" fmla="*/ 81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9 h 185"/>
                <a:gd name="T34" fmla="*/ 81 w 96"/>
                <a:gd name="T35" fmla="*/ 52 h 185"/>
                <a:gd name="T36" fmla="*/ 73 w 96"/>
                <a:gd name="T37" fmla="*/ 44 h 185"/>
                <a:gd name="T38" fmla="*/ 66 w 96"/>
                <a:gd name="T39" fmla="*/ 37 h 185"/>
                <a:gd name="T40" fmla="*/ 59 w 96"/>
                <a:gd name="T41" fmla="*/ 30 h 185"/>
                <a:gd name="T42" fmla="*/ 66 w 96"/>
                <a:gd name="T43" fmla="*/ 30 h 185"/>
                <a:gd name="T44" fmla="*/ 51 w 96"/>
                <a:gd name="T45" fmla="*/ 22 h 185"/>
                <a:gd name="T46" fmla="*/ 51 w 96"/>
                <a:gd name="T47" fmla="*/ 15 h 185"/>
                <a:gd name="T48" fmla="*/ 44 w 96"/>
                <a:gd name="T49" fmla="*/ 15 h 185"/>
                <a:gd name="T50" fmla="*/ 44 w 96"/>
                <a:gd name="T51" fmla="*/ 15 h 185"/>
                <a:gd name="T52" fmla="*/ 29 w 96"/>
                <a:gd name="T53" fmla="*/ 7 h 185"/>
                <a:gd name="T54" fmla="*/ 22 w 96"/>
                <a:gd name="T55" fmla="*/ 7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22 h 185"/>
                <a:gd name="T62" fmla="*/ 29 w 96"/>
                <a:gd name="T63" fmla="*/ 15 h 185"/>
                <a:gd name="T64" fmla="*/ 37 w 96"/>
                <a:gd name="T65" fmla="*/ 22 h 185"/>
                <a:gd name="T66" fmla="*/ 51 w 96"/>
                <a:gd name="T67" fmla="*/ 30 h 185"/>
                <a:gd name="T68" fmla="*/ 44 w 96"/>
                <a:gd name="T69" fmla="*/ 30 h 185"/>
                <a:gd name="T70" fmla="*/ 59 w 96"/>
                <a:gd name="T71" fmla="*/ 37 h 185"/>
                <a:gd name="T72" fmla="*/ 59 w 96"/>
                <a:gd name="T73" fmla="*/ 44 h 185"/>
                <a:gd name="T74" fmla="*/ 59 w 96"/>
                <a:gd name="T75" fmla="*/ 44 h 185"/>
                <a:gd name="T76" fmla="*/ 66 w 96"/>
                <a:gd name="T77" fmla="*/ 52 h 185"/>
                <a:gd name="T78" fmla="*/ 66 w 96"/>
                <a:gd name="T79" fmla="*/ 52 h 185"/>
                <a:gd name="T80" fmla="*/ 73 w 96"/>
                <a:gd name="T81" fmla="*/ 59 h 185"/>
                <a:gd name="T82" fmla="*/ 73 w 96"/>
                <a:gd name="T83" fmla="*/ 67 h 185"/>
                <a:gd name="T84" fmla="*/ 81 w 96"/>
                <a:gd name="T85" fmla="*/ 89 h 185"/>
                <a:gd name="T86" fmla="*/ 81 w 96"/>
                <a:gd name="T87" fmla="*/ 81 h 185"/>
                <a:gd name="T88" fmla="*/ 81 w 96"/>
                <a:gd name="T89" fmla="*/ 111 h 185"/>
                <a:gd name="T90" fmla="*/ 73 w 96"/>
                <a:gd name="T91" fmla="*/ 126 h 185"/>
                <a:gd name="T92" fmla="*/ 73 w 96"/>
                <a:gd name="T93" fmla="*/ 126 h 185"/>
                <a:gd name="T94" fmla="*/ 66 w 96"/>
                <a:gd name="T95" fmla="*/ 133 h 185"/>
                <a:gd name="T96" fmla="*/ 73 w 96"/>
                <a:gd name="T97" fmla="*/ 140 h 185"/>
                <a:gd name="T98" fmla="*/ 66 w 96"/>
                <a:gd name="T99" fmla="*/ 148 h 185"/>
                <a:gd name="T100" fmla="*/ 66 w 96"/>
                <a:gd name="T101" fmla="*/ 155 h 185"/>
                <a:gd name="T102" fmla="*/ 51 w 96"/>
                <a:gd name="T103" fmla="*/ 163 h 185"/>
                <a:gd name="T104" fmla="*/ 51 w 96"/>
                <a:gd name="T105" fmla="*/ 163 h 185"/>
                <a:gd name="T106" fmla="*/ 44 w 96"/>
                <a:gd name="T107" fmla="*/ 170 h 185"/>
                <a:gd name="T108" fmla="*/ 37 w 96"/>
                <a:gd name="T109" fmla="*/ 170 h 185"/>
                <a:gd name="T110" fmla="*/ 29 w 96"/>
                <a:gd name="T111" fmla="*/ 170 h 185"/>
                <a:gd name="T112" fmla="*/ 29 w 96"/>
                <a:gd name="T113" fmla="*/ 177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44" y="185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63"/>
                  </a:lnTo>
                  <a:lnTo>
                    <a:pt x="59" y="163"/>
                  </a:lnTo>
                  <a:lnTo>
                    <a:pt x="66" y="163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8" y="140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1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81"/>
                  </a:lnTo>
                  <a:lnTo>
                    <a:pt x="88" y="8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59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51" y="22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2" y="22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66" y="59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73" y="74"/>
                  </a:lnTo>
                  <a:lnTo>
                    <a:pt x="81" y="74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1"/>
                  </a:lnTo>
                  <a:lnTo>
                    <a:pt x="81" y="118"/>
                  </a:lnTo>
                  <a:lnTo>
                    <a:pt x="73" y="118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3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22" y="177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27" name="Rectangle 41">
              <a:extLst>
                <a:ext uri="{FF2B5EF4-FFF2-40B4-BE49-F238E27FC236}">
                  <a16:creationId xmlns:a16="http://schemas.microsoft.com/office/drawing/2014/main" id="{DAB98A7F-E5ED-C143-8703-028C8A8B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79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8" name="Rectangle 42">
              <a:extLst>
                <a:ext uri="{FF2B5EF4-FFF2-40B4-BE49-F238E27FC236}">
                  <a16:creationId xmlns:a16="http://schemas.microsoft.com/office/drawing/2014/main" id="{6ADDF6C2-ED16-014F-98F4-08D53A76D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804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29" name="Rectangle 43">
              <a:extLst>
                <a:ext uri="{FF2B5EF4-FFF2-40B4-BE49-F238E27FC236}">
                  <a16:creationId xmlns:a16="http://schemas.microsoft.com/office/drawing/2014/main" id="{957D2C2E-D6CC-DE45-941E-83160FF4C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6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0" name="Rectangle 44">
              <a:extLst>
                <a:ext uri="{FF2B5EF4-FFF2-40B4-BE49-F238E27FC236}">
                  <a16:creationId xmlns:a16="http://schemas.microsoft.com/office/drawing/2014/main" id="{3B08D51B-B625-5F45-92A7-A25E0F83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74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CH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31" name="Rectangle 45">
              <a:extLst>
                <a:ext uri="{FF2B5EF4-FFF2-40B4-BE49-F238E27FC236}">
                  <a16:creationId xmlns:a16="http://schemas.microsoft.com/office/drawing/2014/main" id="{3C07E837-801A-644A-BE5A-1A552D30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507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Wire j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32" name="Rectangle 46">
              <a:extLst>
                <a:ext uri="{FF2B5EF4-FFF2-40B4-BE49-F238E27FC236}">
                  <a16:creationId xmlns:a16="http://schemas.microsoft.com/office/drawing/2014/main" id="{FAB795B1-5A18-B74B-9FD4-089EC61B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60"/>
              <a:ext cx="6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3" name="Rectangle 47">
              <a:extLst>
                <a:ext uri="{FF2B5EF4-FFF2-40B4-BE49-F238E27FC236}">
                  <a16:creationId xmlns:a16="http://schemas.microsoft.com/office/drawing/2014/main" id="{CEFA31FA-E112-A74F-B8E0-963518CEB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22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Wire 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34" name="Freeform 48">
              <a:extLst>
                <a:ext uri="{FF2B5EF4-FFF2-40B4-BE49-F238E27FC236}">
                  <a16:creationId xmlns:a16="http://schemas.microsoft.com/office/drawing/2014/main" id="{08338216-1A71-BB4F-8AC3-14B649EB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0 h 178"/>
                <a:gd name="T4" fmla="*/ 52 w 177"/>
                <a:gd name="T5" fmla="*/ 8 h 178"/>
                <a:gd name="T6" fmla="*/ 45 w 177"/>
                <a:gd name="T7" fmla="*/ 8 h 178"/>
                <a:gd name="T8" fmla="*/ 37 w 177"/>
                <a:gd name="T9" fmla="*/ 15 h 178"/>
                <a:gd name="T10" fmla="*/ 30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8 w 177"/>
                <a:gd name="T19" fmla="*/ 45 h 178"/>
                <a:gd name="T20" fmla="*/ 8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8 w 177"/>
                <a:gd name="T27" fmla="*/ 119 h 178"/>
                <a:gd name="T28" fmla="*/ 8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48 h 178"/>
                <a:gd name="T36" fmla="*/ 30 w 177"/>
                <a:gd name="T37" fmla="*/ 156 h 178"/>
                <a:gd name="T38" fmla="*/ 37 w 177"/>
                <a:gd name="T39" fmla="*/ 163 h 178"/>
                <a:gd name="T40" fmla="*/ 45 w 177"/>
                <a:gd name="T41" fmla="*/ 163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4 w 177"/>
                <a:gd name="T49" fmla="*/ 170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63 h 178"/>
                <a:gd name="T56" fmla="*/ 141 w 177"/>
                <a:gd name="T57" fmla="*/ 163 h 178"/>
                <a:gd name="T58" fmla="*/ 155 w 177"/>
                <a:gd name="T59" fmla="*/ 156 h 178"/>
                <a:gd name="T60" fmla="*/ 155 w 177"/>
                <a:gd name="T61" fmla="*/ 148 h 178"/>
                <a:gd name="T62" fmla="*/ 163 w 177"/>
                <a:gd name="T63" fmla="*/ 141 h 178"/>
                <a:gd name="T64" fmla="*/ 163 w 177"/>
                <a:gd name="T65" fmla="*/ 133 h 178"/>
                <a:gd name="T66" fmla="*/ 170 w 177"/>
                <a:gd name="T67" fmla="*/ 126 h 178"/>
                <a:gd name="T68" fmla="*/ 170 w 177"/>
                <a:gd name="T69" fmla="*/ 111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52 h 178"/>
                <a:gd name="T76" fmla="*/ 170 w 177"/>
                <a:gd name="T77" fmla="*/ 45 h 178"/>
                <a:gd name="T78" fmla="*/ 163 w 177"/>
                <a:gd name="T79" fmla="*/ 45 h 178"/>
                <a:gd name="T80" fmla="*/ 163 w 177"/>
                <a:gd name="T81" fmla="*/ 37 h 178"/>
                <a:gd name="T82" fmla="*/ 155 w 177"/>
                <a:gd name="T83" fmla="*/ 23 h 178"/>
                <a:gd name="T84" fmla="*/ 148 w 177"/>
                <a:gd name="T85" fmla="*/ 23 h 178"/>
                <a:gd name="T86" fmla="*/ 141 w 177"/>
                <a:gd name="T87" fmla="*/ 15 h 178"/>
                <a:gd name="T88" fmla="*/ 133 w 177"/>
                <a:gd name="T89" fmla="*/ 8 h 178"/>
                <a:gd name="T90" fmla="*/ 126 w 177"/>
                <a:gd name="T91" fmla="*/ 8 h 178"/>
                <a:gd name="T92" fmla="*/ 118 w 177"/>
                <a:gd name="T93" fmla="*/ 0 h 178"/>
                <a:gd name="T94" fmla="*/ 104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45" y="8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8" y="111"/>
                  </a:lnTo>
                  <a:lnTo>
                    <a:pt x="8" y="119"/>
                  </a:lnTo>
                  <a:lnTo>
                    <a:pt x="8" y="126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30" y="148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5" y="163"/>
                  </a:lnTo>
                  <a:lnTo>
                    <a:pt x="45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7" y="170"/>
                  </a:lnTo>
                  <a:lnTo>
                    <a:pt x="74" y="170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4" y="178"/>
                  </a:lnTo>
                  <a:lnTo>
                    <a:pt x="104" y="170"/>
                  </a:lnTo>
                  <a:lnTo>
                    <a:pt x="111" y="170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1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3" y="141"/>
                  </a:lnTo>
                  <a:lnTo>
                    <a:pt x="163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0" y="111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0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3" y="45"/>
                  </a:lnTo>
                  <a:lnTo>
                    <a:pt x="163" y="37"/>
                  </a:lnTo>
                  <a:lnTo>
                    <a:pt x="155" y="30"/>
                  </a:lnTo>
                  <a:lnTo>
                    <a:pt x="155" y="23"/>
                  </a:lnTo>
                  <a:lnTo>
                    <a:pt x="148" y="23"/>
                  </a:lnTo>
                  <a:lnTo>
                    <a:pt x="141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35" name="Freeform 49">
              <a:extLst>
                <a:ext uri="{FF2B5EF4-FFF2-40B4-BE49-F238E27FC236}">
                  <a16:creationId xmlns:a16="http://schemas.microsoft.com/office/drawing/2014/main" id="{0360D0F7-E350-F741-9848-ACD925E83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922"/>
              <a:ext cx="125" cy="185"/>
            </a:xfrm>
            <a:custGeom>
              <a:avLst/>
              <a:gdLst>
                <a:gd name="T0" fmla="*/ 74 w 125"/>
                <a:gd name="T1" fmla="*/ 7 h 185"/>
                <a:gd name="T2" fmla="*/ 59 w 125"/>
                <a:gd name="T3" fmla="*/ 7 h 185"/>
                <a:gd name="T4" fmla="*/ 59 w 125"/>
                <a:gd name="T5" fmla="*/ 7 h 185"/>
                <a:gd name="T6" fmla="*/ 44 w 125"/>
                <a:gd name="T7" fmla="*/ 15 h 185"/>
                <a:gd name="T8" fmla="*/ 44 w 125"/>
                <a:gd name="T9" fmla="*/ 15 h 185"/>
                <a:gd name="T10" fmla="*/ 29 w 125"/>
                <a:gd name="T11" fmla="*/ 30 h 185"/>
                <a:gd name="T12" fmla="*/ 29 w 125"/>
                <a:gd name="T13" fmla="*/ 30 h 185"/>
                <a:gd name="T14" fmla="*/ 22 w 125"/>
                <a:gd name="T15" fmla="*/ 37 h 185"/>
                <a:gd name="T16" fmla="*/ 15 w 125"/>
                <a:gd name="T17" fmla="*/ 44 h 185"/>
                <a:gd name="T18" fmla="*/ 15 w 125"/>
                <a:gd name="T19" fmla="*/ 52 h 185"/>
                <a:gd name="T20" fmla="*/ 7 w 125"/>
                <a:gd name="T21" fmla="*/ 67 h 185"/>
                <a:gd name="T22" fmla="*/ 7 w 125"/>
                <a:gd name="T23" fmla="*/ 74 h 185"/>
                <a:gd name="T24" fmla="*/ 7 w 125"/>
                <a:gd name="T25" fmla="*/ 111 h 185"/>
                <a:gd name="T26" fmla="*/ 7 w 125"/>
                <a:gd name="T27" fmla="*/ 126 h 185"/>
                <a:gd name="T28" fmla="*/ 15 w 125"/>
                <a:gd name="T29" fmla="*/ 133 h 185"/>
                <a:gd name="T30" fmla="*/ 15 w 125"/>
                <a:gd name="T31" fmla="*/ 148 h 185"/>
                <a:gd name="T32" fmla="*/ 22 w 125"/>
                <a:gd name="T33" fmla="*/ 148 h 185"/>
                <a:gd name="T34" fmla="*/ 29 w 125"/>
                <a:gd name="T35" fmla="*/ 163 h 185"/>
                <a:gd name="T36" fmla="*/ 29 w 125"/>
                <a:gd name="T37" fmla="*/ 163 h 185"/>
                <a:gd name="T38" fmla="*/ 44 w 125"/>
                <a:gd name="T39" fmla="*/ 170 h 185"/>
                <a:gd name="T40" fmla="*/ 44 w 125"/>
                <a:gd name="T41" fmla="*/ 177 h 185"/>
                <a:gd name="T42" fmla="*/ 52 w 125"/>
                <a:gd name="T43" fmla="*/ 177 h 185"/>
                <a:gd name="T44" fmla="*/ 66 w 125"/>
                <a:gd name="T45" fmla="*/ 185 h 185"/>
                <a:gd name="T46" fmla="*/ 81 w 125"/>
                <a:gd name="T47" fmla="*/ 185 h 185"/>
                <a:gd name="T48" fmla="*/ 118 w 125"/>
                <a:gd name="T49" fmla="*/ 177 h 185"/>
                <a:gd name="T50" fmla="*/ 118 w 125"/>
                <a:gd name="T51" fmla="*/ 170 h 185"/>
                <a:gd name="T52" fmla="*/ 103 w 125"/>
                <a:gd name="T53" fmla="*/ 177 h 185"/>
                <a:gd name="T54" fmla="*/ 88 w 125"/>
                <a:gd name="T55" fmla="*/ 177 h 185"/>
                <a:gd name="T56" fmla="*/ 66 w 125"/>
                <a:gd name="T57" fmla="*/ 170 h 185"/>
                <a:gd name="T58" fmla="*/ 59 w 125"/>
                <a:gd name="T59" fmla="*/ 170 h 185"/>
                <a:gd name="T60" fmla="*/ 52 w 125"/>
                <a:gd name="T61" fmla="*/ 163 h 185"/>
                <a:gd name="T62" fmla="*/ 52 w 125"/>
                <a:gd name="T63" fmla="*/ 163 h 185"/>
                <a:gd name="T64" fmla="*/ 44 w 125"/>
                <a:gd name="T65" fmla="*/ 163 h 185"/>
                <a:gd name="T66" fmla="*/ 37 w 125"/>
                <a:gd name="T67" fmla="*/ 155 h 185"/>
                <a:gd name="T68" fmla="*/ 29 w 125"/>
                <a:gd name="T69" fmla="*/ 140 h 185"/>
                <a:gd name="T70" fmla="*/ 29 w 125"/>
                <a:gd name="T71" fmla="*/ 140 h 185"/>
                <a:gd name="T72" fmla="*/ 22 w 125"/>
                <a:gd name="T73" fmla="*/ 126 h 185"/>
                <a:gd name="T74" fmla="*/ 22 w 125"/>
                <a:gd name="T75" fmla="*/ 118 h 185"/>
                <a:gd name="T76" fmla="*/ 7 w 125"/>
                <a:gd name="T77" fmla="*/ 104 h 185"/>
                <a:gd name="T78" fmla="*/ 15 w 125"/>
                <a:gd name="T79" fmla="*/ 81 h 185"/>
                <a:gd name="T80" fmla="*/ 22 w 125"/>
                <a:gd name="T81" fmla="*/ 67 h 185"/>
                <a:gd name="T82" fmla="*/ 22 w 125"/>
                <a:gd name="T83" fmla="*/ 59 h 185"/>
                <a:gd name="T84" fmla="*/ 29 w 125"/>
                <a:gd name="T85" fmla="*/ 44 h 185"/>
                <a:gd name="T86" fmla="*/ 29 w 125"/>
                <a:gd name="T87" fmla="*/ 44 h 185"/>
                <a:gd name="T88" fmla="*/ 37 w 125"/>
                <a:gd name="T89" fmla="*/ 37 h 185"/>
                <a:gd name="T90" fmla="*/ 44 w 125"/>
                <a:gd name="T91" fmla="*/ 37 h 185"/>
                <a:gd name="T92" fmla="*/ 52 w 125"/>
                <a:gd name="T93" fmla="*/ 30 h 185"/>
                <a:gd name="T94" fmla="*/ 59 w 125"/>
                <a:gd name="T95" fmla="*/ 22 h 185"/>
                <a:gd name="T96" fmla="*/ 66 w 125"/>
                <a:gd name="T97" fmla="*/ 15 h 185"/>
                <a:gd name="T98" fmla="*/ 74 w 125"/>
                <a:gd name="T99" fmla="*/ 15 h 185"/>
                <a:gd name="T100" fmla="*/ 81 w 125"/>
                <a:gd name="T101" fmla="*/ 15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85"/>
                <a:gd name="T155" fmla="*/ 125 w 125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85">
                  <a:moveTo>
                    <a:pt x="96" y="0"/>
                  </a:moveTo>
                  <a:lnTo>
                    <a:pt x="8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22"/>
                  </a:lnTo>
                  <a:lnTo>
                    <a:pt x="29" y="30"/>
                  </a:lnTo>
                  <a:lnTo>
                    <a:pt x="37" y="30"/>
                  </a:lnTo>
                  <a:lnTo>
                    <a:pt x="29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48"/>
                  </a:lnTo>
                  <a:lnTo>
                    <a:pt x="22" y="148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4" y="177"/>
                  </a:lnTo>
                  <a:lnTo>
                    <a:pt x="74" y="185"/>
                  </a:lnTo>
                  <a:lnTo>
                    <a:pt x="81" y="185"/>
                  </a:lnTo>
                  <a:lnTo>
                    <a:pt x="111" y="185"/>
                  </a:lnTo>
                  <a:lnTo>
                    <a:pt x="118" y="185"/>
                  </a:lnTo>
                  <a:lnTo>
                    <a:pt x="118" y="177"/>
                  </a:lnTo>
                  <a:lnTo>
                    <a:pt x="111" y="185"/>
                  </a:lnTo>
                  <a:lnTo>
                    <a:pt x="125" y="185"/>
                  </a:lnTo>
                  <a:lnTo>
                    <a:pt x="118" y="170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1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74" y="177"/>
                  </a:lnTo>
                  <a:lnTo>
                    <a:pt x="74" y="170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52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9" y="133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5" y="118"/>
                  </a:lnTo>
                  <a:lnTo>
                    <a:pt x="15" y="104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15" y="81"/>
                  </a:lnTo>
                  <a:lnTo>
                    <a:pt x="7" y="89"/>
                  </a:lnTo>
                  <a:lnTo>
                    <a:pt x="15" y="89"/>
                  </a:lnTo>
                  <a:lnTo>
                    <a:pt x="15" y="81"/>
                  </a:lnTo>
                  <a:lnTo>
                    <a:pt x="15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2"/>
                  </a:lnTo>
                  <a:lnTo>
                    <a:pt x="15" y="59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36" name="Freeform 50">
              <a:extLst>
                <a:ext uri="{FF2B5EF4-FFF2-40B4-BE49-F238E27FC236}">
                  <a16:creationId xmlns:a16="http://schemas.microsoft.com/office/drawing/2014/main" id="{00FA89BE-0CB1-904F-99B1-8F3D4D21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922"/>
              <a:ext cx="96" cy="185"/>
            </a:xfrm>
            <a:custGeom>
              <a:avLst/>
              <a:gdLst>
                <a:gd name="T0" fmla="*/ 44 w 96"/>
                <a:gd name="T1" fmla="*/ 177 h 185"/>
                <a:gd name="T2" fmla="*/ 37 w 96"/>
                <a:gd name="T3" fmla="*/ 177 h 185"/>
                <a:gd name="T4" fmla="*/ 52 w 96"/>
                <a:gd name="T5" fmla="*/ 177 h 185"/>
                <a:gd name="T6" fmla="*/ 59 w 96"/>
                <a:gd name="T7" fmla="*/ 170 h 185"/>
                <a:gd name="T8" fmla="*/ 66 w 96"/>
                <a:gd name="T9" fmla="*/ 163 h 185"/>
                <a:gd name="T10" fmla="*/ 66 w 96"/>
                <a:gd name="T11" fmla="*/ 155 h 185"/>
                <a:gd name="T12" fmla="*/ 66 w 96"/>
                <a:gd name="T13" fmla="*/ 163 h 185"/>
                <a:gd name="T14" fmla="*/ 74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33 h 185"/>
                <a:gd name="T22" fmla="*/ 88 w 96"/>
                <a:gd name="T23" fmla="*/ 118 h 185"/>
                <a:gd name="T24" fmla="*/ 88 w 96"/>
                <a:gd name="T25" fmla="*/ 111 h 185"/>
                <a:gd name="T26" fmla="*/ 88 w 96"/>
                <a:gd name="T27" fmla="*/ 74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2 h 185"/>
                <a:gd name="T34" fmla="*/ 81 w 96"/>
                <a:gd name="T35" fmla="*/ 44 h 185"/>
                <a:gd name="T36" fmla="*/ 74 w 96"/>
                <a:gd name="T37" fmla="*/ 37 h 185"/>
                <a:gd name="T38" fmla="*/ 66 w 96"/>
                <a:gd name="T39" fmla="*/ 30 h 185"/>
                <a:gd name="T40" fmla="*/ 66 w 96"/>
                <a:gd name="T41" fmla="*/ 30 h 185"/>
                <a:gd name="T42" fmla="*/ 66 w 96"/>
                <a:gd name="T43" fmla="*/ 22 h 185"/>
                <a:gd name="T44" fmla="*/ 52 w 96"/>
                <a:gd name="T45" fmla="*/ 15 h 185"/>
                <a:gd name="T46" fmla="*/ 52 w 96"/>
                <a:gd name="T47" fmla="*/ 15 h 185"/>
                <a:gd name="T48" fmla="*/ 44 w 96"/>
                <a:gd name="T49" fmla="*/ 7 h 185"/>
                <a:gd name="T50" fmla="*/ 44 w 96"/>
                <a:gd name="T51" fmla="*/ 7 h 185"/>
                <a:gd name="T52" fmla="*/ 29 w 96"/>
                <a:gd name="T53" fmla="*/ 7 h 185"/>
                <a:gd name="T54" fmla="*/ 22 w 96"/>
                <a:gd name="T55" fmla="*/ 0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15 h 185"/>
                <a:gd name="T62" fmla="*/ 29 w 96"/>
                <a:gd name="T63" fmla="*/ 15 h 185"/>
                <a:gd name="T64" fmla="*/ 37 w 96"/>
                <a:gd name="T65" fmla="*/ 22 h 185"/>
                <a:gd name="T66" fmla="*/ 52 w 96"/>
                <a:gd name="T67" fmla="*/ 30 h 185"/>
                <a:gd name="T68" fmla="*/ 44 w 96"/>
                <a:gd name="T69" fmla="*/ 30 h 185"/>
                <a:gd name="T70" fmla="*/ 66 w 96"/>
                <a:gd name="T71" fmla="*/ 37 h 185"/>
                <a:gd name="T72" fmla="*/ 59 w 96"/>
                <a:gd name="T73" fmla="*/ 37 h 185"/>
                <a:gd name="T74" fmla="*/ 59 w 96"/>
                <a:gd name="T75" fmla="*/ 37 h 185"/>
                <a:gd name="T76" fmla="*/ 66 w 96"/>
                <a:gd name="T77" fmla="*/ 52 h 185"/>
                <a:gd name="T78" fmla="*/ 66 w 96"/>
                <a:gd name="T79" fmla="*/ 52 h 185"/>
                <a:gd name="T80" fmla="*/ 74 w 96"/>
                <a:gd name="T81" fmla="*/ 59 h 185"/>
                <a:gd name="T82" fmla="*/ 74 w 96"/>
                <a:gd name="T83" fmla="*/ 67 h 185"/>
                <a:gd name="T84" fmla="*/ 81 w 96"/>
                <a:gd name="T85" fmla="*/ 81 h 185"/>
                <a:gd name="T86" fmla="*/ 81 w 96"/>
                <a:gd name="T87" fmla="*/ 81 h 185"/>
                <a:gd name="T88" fmla="*/ 81 w 96"/>
                <a:gd name="T89" fmla="*/ 104 h 185"/>
                <a:gd name="T90" fmla="*/ 74 w 96"/>
                <a:gd name="T91" fmla="*/ 126 h 185"/>
                <a:gd name="T92" fmla="*/ 74 w 96"/>
                <a:gd name="T93" fmla="*/ 126 h 185"/>
                <a:gd name="T94" fmla="*/ 66 w 96"/>
                <a:gd name="T95" fmla="*/ 133 h 185"/>
                <a:gd name="T96" fmla="*/ 74 w 96"/>
                <a:gd name="T97" fmla="*/ 140 h 185"/>
                <a:gd name="T98" fmla="*/ 66 w 96"/>
                <a:gd name="T99" fmla="*/ 148 h 185"/>
                <a:gd name="T100" fmla="*/ 66 w 96"/>
                <a:gd name="T101" fmla="*/ 148 h 185"/>
                <a:gd name="T102" fmla="*/ 59 w 96"/>
                <a:gd name="T103" fmla="*/ 163 h 185"/>
                <a:gd name="T104" fmla="*/ 52 w 96"/>
                <a:gd name="T105" fmla="*/ 163 h 185"/>
                <a:gd name="T106" fmla="*/ 44 w 96"/>
                <a:gd name="T107" fmla="*/ 170 h 185"/>
                <a:gd name="T108" fmla="*/ 37 w 96"/>
                <a:gd name="T109" fmla="*/ 163 h 185"/>
                <a:gd name="T110" fmla="*/ 29 w 96"/>
                <a:gd name="T111" fmla="*/ 170 h 185"/>
                <a:gd name="T112" fmla="*/ 29 w 96"/>
                <a:gd name="T113" fmla="*/ 170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74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74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4" y="52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81" y="74"/>
                  </a:lnTo>
                  <a:lnTo>
                    <a:pt x="81" y="81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8"/>
                  </a:lnTo>
                  <a:lnTo>
                    <a:pt x="74" y="118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4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37" y="163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2" y="170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37" name="Rectangle 51">
              <a:extLst>
                <a:ext uri="{FF2B5EF4-FFF2-40B4-BE49-F238E27FC236}">
                  <a16:creationId xmlns:a16="http://schemas.microsoft.com/office/drawing/2014/main" id="{250866D3-5B15-1844-BB3A-19A639E04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52"/>
              <a:ext cx="1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8" name="Rectangle 52">
              <a:extLst>
                <a:ext uri="{FF2B5EF4-FFF2-40B4-BE49-F238E27FC236}">
                  <a16:creationId xmlns:a16="http://schemas.microsoft.com/office/drawing/2014/main" id="{7180E2AD-E2BE-524E-82DA-565BABB5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6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39" name="Freeform 53">
              <a:extLst>
                <a:ext uri="{FF2B5EF4-FFF2-40B4-BE49-F238E27FC236}">
                  <a16:creationId xmlns:a16="http://schemas.microsoft.com/office/drawing/2014/main" id="{8ACFB074-4DDC-E342-B4F7-C5A20CE9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170" cy="74"/>
            </a:xfrm>
            <a:custGeom>
              <a:avLst/>
              <a:gdLst>
                <a:gd name="T0" fmla="*/ 170 w 170"/>
                <a:gd name="T1" fmla="*/ 74 h 74"/>
                <a:gd name="T2" fmla="*/ 0 w 170"/>
                <a:gd name="T3" fmla="*/ 0 h 74"/>
                <a:gd name="T4" fmla="*/ 0 w 170"/>
                <a:gd name="T5" fmla="*/ 0 h 74"/>
                <a:gd name="T6" fmla="*/ 0 60000 65536"/>
                <a:gd name="T7" fmla="*/ 0 60000 65536"/>
                <a:gd name="T8" fmla="*/ 0 60000 65536"/>
                <a:gd name="T9" fmla="*/ 0 w 170"/>
                <a:gd name="T10" fmla="*/ 0 h 74"/>
                <a:gd name="T11" fmla="*/ 170 w 1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74">
                  <a:moveTo>
                    <a:pt x="170" y="74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40" name="Freeform 54">
              <a:extLst>
                <a:ext uri="{FF2B5EF4-FFF2-40B4-BE49-F238E27FC236}">
                  <a16:creationId xmlns:a16="http://schemas.microsoft.com/office/drawing/2014/main" id="{1B96B740-8267-C743-BC41-7D7BD301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74" cy="59"/>
            </a:xfrm>
            <a:custGeom>
              <a:avLst/>
              <a:gdLst>
                <a:gd name="T0" fmla="*/ 45 w 74"/>
                <a:gd name="T1" fmla="*/ 59 h 59"/>
                <a:gd name="T2" fmla="*/ 0 w 74"/>
                <a:gd name="T3" fmla="*/ 0 h 59"/>
                <a:gd name="T4" fmla="*/ 74 w 74"/>
                <a:gd name="T5" fmla="*/ 0 h 59"/>
                <a:gd name="T6" fmla="*/ 30 w 74"/>
                <a:gd name="T7" fmla="*/ 14 h 59"/>
                <a:gd name="T8" fmla="*/ 45 w 74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9"/>
                <a:gd name="T17" fmla="*/ 74 w 7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9">
                  <a:moveTo>
                    <a:pt x="45" y="59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30" y="14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41" name="Rectangle 55">
              <a:extLst>
                <a:ext uri="{FF2B5EF4-FFF2-40B4-BE49-F238E27FC236}">
                  <a16:creationId xmlns:a16="http://schemas.microsoft.com/office/drawing/2014/main" id="{06DE9D9A-2496-5546-A28F-EE43CDE9E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89"/>
              <a:ext cx="3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2" name="Rectangle 56">
              <a:extLst>
                <a:ext uri="{FF2B5EF4-FFF2-40B4-BE49-F238E27FC236}">
                  <a16:creationId xmlns:a16="http://schemas.microsoft.com/office/drawing/2014/main" id="{E85AF31E-9E71-044A-986D-CA37207FD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96"/>
              <a:ext cx="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43" name="Rectangle 57">
              <a:extLst>
                <a:ext uri="{FF2B5EF4-FFF2-40B4-BE49-F238E27FC236}">
                  <a16:creationId xmlns:a16="http://schemas.microsoft.com/office/drawing/2014/main" id="{5B8CBECE-79B8-0F46-AACA-CCC13C734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2107"/>
              <a:ext cx="153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4" name="Rectangle 58">
              <a:extLst>
                <a:ext uri="{FF2B5EF4-FFF2-40B4-BE49-F238E27FC236}">
                  <a16:creationId xmlns:a16="http://schemas.microsoft.com/office/drawing/2014/main" id="{A98DC41A-115B-B64C-93DA-BE351EFD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46"/>
              <a:ext cx="9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High impedance voltage meter</a:t>
              </a:r>
            </a:p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measuring U</a:t>
              </a:r>
              <a:r>
                <a:rPr lang="en-US" altLang="en-US" sz="15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j</a:t>
              </a:r>
              <a:endParaRPr lang="en-US" altLang="en-US" baseline="-25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45" name="Rectangle 59">
              <a:extLst>
                <a:ext uri="{FF2B5EF4-FFF2-40B4-BE49-F238E27FC236}">
                  <a16:creationId xmlns:a16="http://schemas.microsoft.com/office/drawing/2014/main" id="{9A885699-B3E8-8346-AA45-49EC51A6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84"/>
              <a:ext cx="3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6" name="Rectangle 60">
              <a:extLst>
                <a:ext uri="{FF2B5EF4-FFF2-40B4-BE49-F238E27FC236}">
                  <a16:creationId xmlns:a16="http://schemas.microsoft.com/office/drawing/2014/main" id="{5CE3DA3D-1DBA-5148-8B3A-E885EC8A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2544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x =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47" name="Rectangle 61">
              <a:extLst>
                <a:ext uri="{FF2B5EF4-FFF2-40B4-BE49-F238E27FC236}">
                  <a16:creationId xmlns:a16="http://schemas.microsoft.com/office/drawing/2014/main" id="{A49D2F3E-EA22-D94B-8964-0AB668DA8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254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48" name="Rectangle 62">
              <a:extLst>
                <a:ext uri="{FF2B5EF4-FFF2-40B4-BE49-F238E27FC236}">
                  <a16:creationId xmlns:a16="http://schemas.microsoft.com/office/drawing/2014/main" id="{98CCB167-F985-6C4A-BDD7-4E34FC7B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38"/>
              <a:ext cx="14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Conductors short-circuited</a:t>
              </a:r>
            </a:p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at x=L</a:t>
              </a:r>
            </a:p>
          </p:txBody>
        </p:sp>
        <p:sp>
          <p:nvSpPr>
            <p:cNvPr id="63549" name="Freeform 63">
              <a:extLst>
                <a:ext uri="{FF2B5EF4-FFF2-40B4-BE49-F238E27FC236}">
                  <a16:creationId xmlns:a16="http://schemas.microsoft.com/office/drawing/2014/main" id="{4A3A928C-B4EE-304B-ADF2-F98CD205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425"/>
              <a:ext cx="3767" cy="15"/>
            </a:xfrm>
            <a:custGeom>
              <a:avLst/>
              <a:gdLst>
                <a:gd name="T0" fmla="*/ 3760 w 3767"/>
                <a:gd name="T1" fmla="*/ 15 h 15"/>
                <a:gd name="T2" fmla="*/ 3767 w 3767"/>
                <a:gd name="T3" fmla="*/ 15 h 15"/>
                <a:gd name="T4" fmla="*/ 3767 w 3767"/>
                <a:gd name="T5" fmla="*/ 15 h 15"/>
                <a:gd name="T6" fmla="*/ 3767 w 3767"/>
                <a:gd name="T7" fmla="*/ 15 h 15"/>
                <a:gd name="T8" fmla="*/ 3767 w 3767"/>
                <a:gd name="T9" fmla="*/ 7 h 15"/>
                <a:gd name="T10" fmla="*/ 3767 w 3767"/>
                <a:gd name="T11" fmla="*/ 7 h 15"/>
                <a:gd name="T12" fmla="*/ 3767 w 3767"/>
                <a:gd name="T13" fmla="*/ 7 h 15"/>
                <a:gd name="T14" fmla="*/ 3767 w 3767"/>
                <a:gd name="T15" fmla="*/ 7 h 15"/>
                <a:gd name="T16" fmla="*/ 3767 w 3767"/>
                <a:gd name="T17" fmla="*/ 0 h 15"/>
                <a:gd name="T18" fmla="*/ 7 w 3767"/>
                <a:gd name="T19" fmla="*/ 0 h 15"/>
                <a:gd name="T20" fmla="*/ 7 w 3767"/>
                <a:gd name="T21" fmla="*/ 7 h 15"/>
                <a:gd name="T22" fmla="*/ 0 w 3767"/>
                <a:gd name="T23" fmla="*/ 7 h 15"/>
                <a:gd name="T24" fmla="*/ 0 w 3767"/>
                <a:gd name="T25" fmla="*/ 7 h 15"/>
                <a:gd name="T26" fmla="*/ 0 w 3767"/>
                <a:gd name="T27" fmla="*/ 7 h 15"/>
                <a:gd name="T28" fmla="*/ 0 w 3767"/>
                <a:gd name="T29" fmla="*/ 15 h 15"/>
                <a:gd name="T30" fmla="*/ 0 w 3767"/>
                <a:gd name="T31" fmla="*/ 15 h 15"/>
                <a:gd name="T32" fmla="*/ 0 w 3767"/>
                <a:gd name="T33" fmla="*/ 15 h 15"/>
                <a:gd name="T34" fmla="*/ 7 w 3767"/>
                <a:gd name="T35" fmla="*/ 15 h 15"/>
                <a:gd name="T36" fmla="*/ 3760 w 3767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7"/>
                <a:gd name="T58" fmla="*/ 0 h 15"/>
                <a:gd name="T59" fmla="*/ 3767 w 3767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7" h="15">
                  <a:moveTo>
                    <a:pt x="3760" y="15"/>
                  </a:moveTo>
                  <a:lnTo>
                    <a:pt x="3767" y="15"/>
                  </a:lnTo>
                  <a:lnTo>
                    <a:pt x="3767" y="7"/>
                  </a:lnTo>
                  <a:lnTo>
                    <a:pt x="376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3760" y="1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50" name="Rectangle 64">
              <a:extLst>
                <a:ext uri="{FF2B5EF4-FFF2-40B4-BE49-F238E27FC236}">
                  <a16:creationId xmlns:a16="http://schemas.microsoft.com/office/drawing/2014/main" id="{F674F08D-ADF2-6946-9855-9D8C0565A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84"/>
              <a:ext cx="1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1" name="Rectangle 65">
              <a:extLst>
                <a:ext uri="{FF2B5EF4-FFF2-40B4-BE49-F238E27FC236}">
                  <a16:creationId xmlns:a16="http://schemas.microsoft.com/office/drawing/2014/main" id="{B98591EE-228C-5546-90F8-ABC7076A9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92"/>
              <a:ext cx="11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Reference conductor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52" name="Freeform 66">
              <a:extLst>
                <a:ext uri="{FF2B5EF4-FFF2-40B4-BE49-F238E27FC236}">
                  <a16:creationId xmlns:a16="http://schemas.microsoft.com/office/drawing/2014/main" id="{63684E4A-493F-6442-B6AC-F574D84B9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366"/>
              <a:ext cx="15" cy="103"/>
            </a:xfrm>
            <a:custGeom>
              <a:avLst/>
              <a:gdLst>
                <a:gd name="T0" fmla="*/ 15 w 15"/>
                <a:gd name="T1" fmla="*/ 7 h 103"/>
                <a:gd name="T2" fmla="*/ 15 w 15"/>
                <a:gd name="T3" fmla="*/ 0 h 103"/>
                <a:gd name="T4" fmla="*/ 7 w 15"/>
                <a:gd name="T5" fmla="*/ 0 h 103"/>
                <a:gd name="T6" fmla="*/ 7 w 15"/>
                <a:gd name="T7" fmla="*/ 0 h 103"/>
                <a:gd name="T8" fmla="*/ 7 w 15"/>
                <a:gd name="T9" fmla="*/ 0 h 103"/>
                <a:gd name="T10" fmla="*/ 7 w 15"/>
                <a:gd name="T11" fmla="*/ 0 h 103"/>
                <a:gd name="T12" fmla="*/ 0 w 15"/>
                <a:gd name="T13" fmla="*/ 0 h 103"/>
                <a:gd name="T14" fmla="*/ 0 w 15"/>
                <a:gd name="T15" fmla="*/ 7 h 103"/>
                <a:gd name="T16" fmla="*/ 0 w 15"/>
                <a:gd name="T17" fmla="*/ 7 h 103"/>
                <a:gd name="T18" fmla="*/ 0 w 15"/>
                <a:gd name="T19" fmla="*/ 96 h 103"/>
                <a:gd name="T20" fmla="*/ 0 w 15"/>
                <a:gd name="T21" fmla="*/ 96 h 103"/>
                <a:gd name="T22" fmla="*/ 0 w 15"/>
                <a:gd name="T23" fmla="*/ 96 h 103"/>
                <a:gd name="T24" fmla="*/ 7 w 15"/>
                <a:gd name="T25" fmla="*/ 96 h 103"/>
                <a:gd name="T26" fmla="*/ 7 w 15"/>
                <a:gd name="T27" fmla="*/ 103 h 103"/>
                <a:gd name="T28" fmla="*/ 7 w 15"/>
                <a:gd name="T29" fmla="*/ 103 h 103"/>
                <a:gd name="T30" fmla="*/ 7 w 15"/>
                <a:gd name="T31" fmla="*/ 96 h 103"/>
                <a:gd name="T32" fmla="*/ 15 w 15"/>
                <a:gd name="T33" fmla="*/ 96 h 103"/>
                <a:gd name="T34" fmla="*/ 15 w 15"/>
                <a:gd name="T35" fmla="*/ 96 h 103"/>
                <a:gd name="T36" fmla="*/ 15 w 15"/>
                <a:gd name="T37" fmla="*/ 7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03"/>
                <a:gd name="T59" fmla="*/ 15 w 15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03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6"/>
                  </a:lnTo>
                  <a:lnTo>
                    <a:pt x="7" y="96"/>
                  </a:lnTo>
                  <a:lnTo>
                    <a:pt x="7" y="103"/>
                  </a:lnTo>
                  <a:lnTo>
                    <a:pt x="7" y="96"/>
                  </a:lnTo>
                  <a:lnTo>
                    <a:pt x="15" y="96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3" name="Freeform 67">
              <a:extLst>
                <a:ext uri="{FF2B5EF4-FFF2-40B4-BE49-F238E27FC236}">
                  <a16:creationId xmlns:a16="http://schemas.microsoft.com/office/drawing/2014/main" id="{5C19AEB9-9FF2-6442-B7F6-0F9A92680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73"/>
              <a:ext cx="7" cy="104"/>
            </a:xfrm>
            <a:custGeom>
              <a:avLst/>
              <a:gdLst>
                <a:gd name="T0" fmla="*/ 7 w 7"/>
                <a:gd name="T1" fmla="*/ 8 h 104"/>
                <a:gd name="T2" fmla="*/ 7 w 7"/>
                <a:gd name="T3" fmla="*/ 0 h 104"/>
                <a:gd name="T4" fmla="*/ 7 w 7"/>
                <a:gd name="T5" fmla="*/ 0 h 104"/>
                <a:gd name="T6" fmla="*/ 7 w 7"/>
                <a:gd name="T7" fmla="*/ 0 h 104"/>
                <a:gd name="T8" fmla="*/ 0 w 7"/>
                <a:gd name="T9" fmla="*/ 0 h 104"/>
                <a:gd name="T10" fmla="*/ 0 w 7"/>
                <a:gd name="T11" fmla="*/ 0 h 104"/>
                <a:gd name="T12" fmla="*/ 0 w 7"/>
                <a:gd name="T13" fmla="*/ 0 h 104"/>
                <a:gd name="T14" fmla="*/ 0 w 7"/>
                <a:gd name="T15" fmla="*/ 8 h 104"/>
                <a:gd name="T16" fmla="*/ 0 w 7"/>
                <a:gd name="T17" fmla="*/ 8 h 104"/>
                <a:gd name="T18" fmla="*/ 0 w 7"/>
                <a:gd name="T19" fmla="*/ 96 h 104"/>
                <a:gd name="T20" fmla="*/ 0 w 7"/>
                <a:gd name="T21" fmla="*/ 96 h 104"/>
                <a:gd name="T22" fmla="*/ 0 w 7"/>
                <a:gd name="T23" fmla="*/ 104 h 104"/>
                <a:gd name="T24" fmla="*/ 0 w 7"/>
                <a:gd name="T25" fmla="*/ 104 h 104"/>
                <a:gd name="T26" fmla="*/ 0 w 7"/>
                <a:gd name="T27" fmla="*/ 104 h 104"/>
                <a:gd name="T28" fmla="*/ 7 w 7"/>
                <a:gd name="T29" fmla="*/ 104 h 104"/>
                <a:gd name="T30" fmla="*/ 7 w 7"/>
                <a:gd name="T31" fmla="*/ 104 h 104"/>
                <a:gd name="T32" fmla="*/ 7 w 7"/>
                <a:gd name="T33" fmla="*/ 104 h 104"/>
                <a:gd name="T34" fmla="*/ 7 w 7"/>
                <a:gd name="T35" fmla="*/ 96 h 104"/>
                <a:gd name="T36" fmla="*/ 7 w 7"/>
                <a:gd name="T37" fmla="*/ 8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04"/>
                <a:gd name="T59" fmla="*/ 7 w 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04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7" y="9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4" name="Rectangle 68">
              <a:extLst>
                <a:ext uri="{FF2B5EF4-FFF2-40B4-BE49-F238E27FC236}">
                  <a16:creationId xmlns:a16="http://schemas.microsoft.com/office/drawing/2014/main" id="{6180BD6A-AD10-1942-B69B-195916DAC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74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x =0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55" name="Freeform 69">
              <a:extLst>
                <a:ext uri="{FF2B5EF4-FFF2-40B4-BE49-F238E27FC236}">
                  <a16:creationId xmlns:a16="http://schemas.microsoft.com/office/drawing/2014/main" id="{31D17709-3B26-834C-AD05-1A15C2AC3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502" cy="15"/>
            </a:xfrm>
            <a:custGeom>
              <a:avLst/>
              <a:gdLst>
                <a:gd name="T0" fmla="*/ 495 w 502"/>
                <a:gd name="T1" fmla="*/ 15 h 15"/>
                <a:gd name="T2" fmla="*/ 495 w 502"/>
                <a:gd name="T3" fmla="*/ 15 h 15"/>
                <a:gd name="T4" fmla="*/ 495 w 502"/>
                <a:gd name="T5" fmla="*/ 15 h 15"/>
                <a:gd name="T6" fmla="*/ 502 w 502"/>
                <a:gd name="T7" fmla="*/ 15 h 15"/>
                <a:gd name="T8" fmla="*/ 502 w 502"/>
                <a:gd name="T9" fmla="*/ 7 h 15"/>
                <a:gd name="T10" fmla="*/ 495 w 502"/>
                <a:gd name="T11" fmla="*/ 7 h 15"/>
                <a:gd name="T12" fmla="*/ 495 w 502"/>
                <a:gd name="T13" fmla="*/ 7 h 15"/>
                <a:gd name="T14" fmla="*/ 495 w 502"/>
                <a:gd name="T15" fmla="*/ 7 h 15"/>
                <a:gd name="T16" fmla="*/ 495 w 502"/>
                <a:gd name="T17" fmla="*/ 0 h 15"/>
                <a:gd name="T18" fmla="*/ 0 w 502"/>
                <a:gd name="T19" fmla="*/ 0 h 15"/>
                <a:gd name="T20" fmla="*/ 0 w 502"/>
                <a:gd name="T21" fmla="*/ 7 h 15"/>
                <a:gd name="T22" fmla="*/ 0 w 502"/>
                <a:gd name="T23" fmla="*/ 7 h 15"/>
                <a:gd name="T24" fmla="*/ 0 w 502"/>
                <a:gd name="T25" fmla="*/ 7 h 15"/>
                <a:gd name="T26" fmla="*/ 0 w 502"/>
                <a:gd name="T27" fmla="*/ 7 h 15"/>
                <a:gd name="T28" fmla="*/ 0 w 502"/>
                <a:gd name="T29" fmla="*/ 15 h 15"/>
                <a:gd name="T30" fmla="*/ 0 w 502"/>
                <a:gd name="T31" fmla="*/ 15 h 15"/>
                <a:gd name="T32" fmla="*/ 0 w 502"/>
                <a:gd name="T33" fmla="*/ 15 h 15"/>
                <a:gd name="T34" fmla="*/ 7 w 502"/>
                <a:gd name="T35" fmla="*/ 15 h 15"/>
                <a:gd name="T36" fmla="*/ 495 w 502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2"/>
                <a:gd name="T58" fmla="*/ 0 h 15"/>
                <a:gd name="T59" fmla="*/ 502 w 50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2" h="15">
                  <a:moveTo>
                    <a:pt x="495" y="15"/>
                  </a:moveTo>
                  <a:lnTo>
                    <a:pt x="495" y="15"/>
                  </a:lnTo>
                  <a:lnTo>
                    <a:pt x="502" y="15"/>
                  </a:lnTo>
                  <a:lnTo>
                    <a:pt x="502" y="7"/>
                  </a:lnTo>
                  <a:lnTo>
                    <a:pt x="495" y="7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49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6" name="Freeform 70">
              <a:extLst>
                <a:ext uri="{FF2B5EF4-FFF2-40B4-BE49-F238E27FC236}">
                  <a16:creationId xmlns:a16="http://schemas.microsoft.com/office/drawing/2014/main" id="{F183C9A5-52C6-6245-9665-6B7E740C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7 w 15"/>
                <a:gd name="T5" fmla="*/ 0 h 947"/>
                <a:gd name="T6" fmla="*/ 7 w 15"/>
                <a:gd name="T7" fmla="*/ 0 h 947"/>
                <a:gd name="T8" fmla="*/ 7 w 15"/>
                <a:gd name="T9" fmla="*/ 0 h 947"/>
                <a:gd name="T10" fmla="*/ 7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7 w 15"/>
                <a:gd name="T25" fmla="*/ 947 h 947"/>
                <a:gd name="T26" fmla="*/ 7 w 15"/>
                <a:gd name="T27" fmla="*/ 947 h 947"/>
                <a:gd name="T28" fmla="*/ 7 w 15"/>
                <a:gd name="T29" fmla="*/ 947 h 947"/>
                <a:gd name="T30" fmla="*/ 7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7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7" name="Freeform 71">
              <a:extLst>
                <a:ext uri="{FF2B5EF4-FFF2-40B4-BE49-F238E27FC236}">
                  <a16:creationId xmlns:a16="http://schemas.microsoft.com/office/drawing/2014/main" id="{C453CDCB-CCCB-6741-BF78-E930202A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8"/>
              <a:ext cx="281" cy="7"/>
            </a:xfrm>
            <a:custGeom>
              <a:avLst/>
              <a:gdLst>
                <a:gd name="T0" fmla="*/ 274 w 281"/>
                <a:gd name="T1" fmla="*/ 7 h 7"/>
                <a:gd name="T2" fmla="*/ 274 w 281"/>
                <a:gd name="T3" fmla="*/ 7 h 7"/>
                <a:gd name="T4" fmla="*/ 274 w 281"/>
                <a:gd name="T5" fmla="*/ 7 h 7"/>
                <a:gd name="T6" fmla="*/ 281 w 281"/>
                <a:gd name="T7" fmla="*/ 7 h 7"/>
                <a:gd name="T8" fmla="*/ 281 w 281"/>
                <a:gd name="T9" fmla="*/ 0 h 7"/>
                <a:gd name="T10" fmla="*/ 274 w 281"/>
                <a:gd name="T11" fmla="*/ 0 h 7"/>
                <a:gd name="T12" fmla="*/ 274 w 281"/>
                <a:gd name="T13" fmla="*/ 0 h 7"/>
                <a:gd name="T14" fmla="*/ 274 w 281"/>
                <a:gd name="T15" fmla="*/ 0 h 7"/>
                <a:gd name="T16" fmla="*/ 274 w 281"/>
                <a:gd name="T17" fmla="*/ 0 h 7"/>
                <a:gd name="T18" fmla="*/ 8 w 281"/>
                <a:gd name="T19" fmla="*/ 0 h 7"/>
                <a:gd name="T20" fmla="*/ 8 w 281"/>
                <a:gd name="T21" fmla="*/ 0 h 7"/>
                <a:gd name="T22" fmla="*/ 0 w 281"/>
                <a:gd name="T23" fmla="*/ 0 h 7"/>
                <a:gd name="T24" fmla="*/ 0 w 281"/>
                <a:gd name="T25" fmla="*/ 0 h 7"/>
                <a:gd name="T26" fmla="*/ 0 w 281"/>
                <a:gd name="T27" fmla="*/ 0 h 7"/>
                <a:gd name="T28" fmla="*/ 0 w 281"/>
                <a:gd name="T29" fmla="*/ 7 h 7"/>
                <a:gd name="T30" fmla="*/ 0 w 281"/>
                <a:gd name="T31" fmla="*/ 7 h 7"/>
                <a:gd name="T32" fmla="*/ 0 w 281"/>
                <a:gd name="T33" fmla="*/ 7 h 7"/>
                <a:gd name="T34" fmla="*/ 8 w 281"/>
                <a:gd name="T35" fmla="*/ 7 h 7"/>
                <a:gd name="T36" fmla="*/ 274 w 281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7"/>
                <a:gd name="T59" fmla="*/ 281 w 281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7">
                  <a:moveTo>
                    <a:pt x="274" y="7"/>
                  </a:moveTo>
                  <a:lnTo>
                    <a:pt x="274" y="7"/>
                  </a:lnTo>
                  <a:lnTo>
                    <a:pt x="281" y="7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27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8" name="Freeform 72">
              <a:extLst>
                <a:ext uri="{FF2B5EF4-FFF2-40B4-BE49-F238E27FC236}">
                  <a16:creationId xmlns:a16="http://schemas.microsoft.com/office/drawing/2014/main" id="{09208893-B1F4-9D49-BFA1-BBC6269C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15 w 15"/>
                <a:gd name="T5" fmla="*/ 8 h 770"/>
                <a:gd name="T6" fmla="*/ 15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15 w 15"/>
                <a:gd name="T29" fmla="*/ 770 h 770"/>
                <a:gd name="T30" fmla="*/ 15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9" name="Freeform 73">
              <a:extLst>
                <a:ext uri="{FF2B5EF4-FFF2-40B4-BE49-F238E27FC236}">
                  <a16:creationId xmlns:a16="http://schemas.microsoft.com/office/drawing/2014/main" id="{9FD521E1-D136-0B4B-9131-F80AD61B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892"/>
              <a:ext cx="103" cy="15"/>
            </a:xfrm>
            <a:custGeom>
              <a:avLst/>
              <a:gdLst>
                <a:gd name="T0" fmla="*/ 7 w 103"/>
                <a:gd name="T1" fmla="*/ 0 h 15"/>
                <a:gd name="T2" fmla="*/ 0 w 103"/>
                <a:gd name="T3" fmla="*/ 0 h 15"/>
                <a:gd name="T4" fmla="*/ 0 w 103"/>
                <a:gd name="T5" fmla="*/ 0 h 15"/>
                <a:gd name="T6" fmla="*/ 0 w 103"/>
                <a:gd name="T7" fmla="*/ 0 h 15"/>
                <a:gd name="T8" fmla="*/ 0 w 103"/>
                <a:gd name="T9" fmla="*/ 8 h 15"/>
                <a:gd name="T10" fmla="*/ 0 w 103"/>
                <a:gd name="T11" fmla="*/ 8 h 15"/>
                <a:gd name="T12" fmla="*/ 0 w 103"/>
                <a:gd name="T13" fmla="*/ 8 h 15"/>
                <a:gd name="T14" fmla="*/ 0 w 103"/>
                <a:gd name="T15" fmla="*/ 8 h 15"/>
                <a:gd name="T16" fmla="*/ 0 w 103"/>
                <a:gd name="T17" fmla="*/ 15 h 15"/>
                <a:gd name="T18" fmla="*/ 96 w 103"/>
                <a:gd name="T19" fmla="*/ 15 h 15"/>
                <a:gd name="T20" fmla="*/ 96 w 103"/>
                <a:gd name="T21" fmla="*/ 8 h 15"/>
                <a:gd name="T22" fmla="*/ 103 w 103"/>
                <a:gd name="T23" fmla="*/ 8 h 15"/>
                <a:gd name="T24" fmla="*/ 103 w 103"/>
                <a:gd name="T25" fmla="*/ 8 h 15"/>
                <a:gd name="T26" fmla="*/ 103 w 103"/>
                <a:gd name="T27" fmla="*/ 8 h 15"/>
                <a:gd name="T28" fmla="*/ 103 w 103"/>
                <a:gd name="T29" fmla="*/ 0 h 15"/>
                <a:gd name="T30" fmla="*/ 103 w 103"/>
                <a:gd name="T31" fmla="*/ 0 h 15"/>
                <a:gd name="T32" fmla="*/ 103 w 103"/>
                <a:gd name="T33" fmla="*/ 0 h 15"/>
                <a:gd name="T34" fmla="*/ 96 w 103"/>
                <a:gd name="T35" fmla="*/ 0 h 15"/>
                <a:gd name="T36" fmla="*/ 7 w 103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5"/>
                <a:gd name="T59" fmla="*/ 103 w 10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96" y="15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0" name="Freeform 74">
              <a:extLst>
                <a:ext uri="{FF2B5EF4-FFF2-40B4-BE49-F238E27FC236}">
                  <a16:creationId xmlns:a16="http://schemas.microsoft.com/office/drawing/2014/main" id="{5B3911EE-467E-C346-A78F-F27B77974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892"/>
              <a:ext cx="15" cy="548"/>
            </a:xfrm>
            <a:custGeom>
              <a:avLst/>
              <a:gdLst>
                <a:gd name="T0" fmla="*/ 15 w 15"/>
                <a:gd name="T1" fmla="*/ 8 h 548"/>
                <a:gd name="T2" fmla="*/ 15 w 15"/>
                <a:gd name="T3" fmla="*/ 0 h 548"/>
                <a:gd name="T4" fmla="*/ 15 w 15"/>
                <a:gd name="T5" fmla="*/ 0 h 548"/>
                <a:gd name="T6" fmla="*/ 15 w 15"/>
                <a:gd name="T7" fmla="*/ 0 h 548"/>
                <a:gd name="T8" fmla="*/ 8 w 15"/>
                <a:gd name="T9" fmla="*/ 0 h 548"/>
                <a:gd name="T10" fmla="*/ 8 w 15"/>
                <a:gd name="T11" fmla="*/ 0 h 548"/>
                <a:gd name="T12" fmla="*/ 8 w 15"/>
                <a:gd name="T13" fmla="*/ 0 h 548"/>
                <a:gd name="T14" fmla="*/ 8 w 15"/>
                <a:gd name="T15" fmla="*/ 8 h 548"/>
                <a:gd name="T16" fmla="*/ 0 w 15"/>
                <a:gd name="T17" fmla="*/ 8 h 548"/>
                <a:gd name="T18" fmla="*/ 0 w 15"/>
                <a:gd name="T19" fmla="*/ 540 h 548"/>
                <a:gd name="T20" fmla="*/ 8 w 15"/>
                <a:gd name="T21" fmla="*/ 540 h 548"/>
                <a:gd name="T22" fmla="*/ 8 w 15"/>
                <a:gd name="T23" fmla="*/ 548 h 548"/>
                <a:gd name="T24" fmla="*/ 8 w 15"/>
                <a:gd name="T25" fmla="*/ 548 h 548"/>
                <a:gd name="T26" fmla="*/ 8 w 15"/>
                <a:gd name="T27" fmla="*/ 548 h 548"/>
                <a:gd name="T28" fmla="*/ 15 w 15"/>
                <a:gd name="T29" fmla="*/ 548 h 548"/>
                <a:gd name="T30" fmla="*/ 15 w 15"/>
                <a:gd name="T31" fmla="*/ 548 h 548"/>
                <a:gd name="T32" fmla="*/ 15 w 15"/>
                <a:gd name="T33" fmla="*/ 548 h 548"/>
                <a:gd name="T34" fmla="*/ 15 w 15"/>
                <a:gd name="T35" fmla="*/ 540 h 548"/>
                <a:gd name="T36" fmla="*/ 15 w 15"/>
                <a:gd name="T37" fmla="*/ 8 h 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548"/>
                <a:gd name="T59" fmla="*/ 15 w 15"/>
                <a:gd name="T60" fmla="*/ 548 h 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548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540"/>
                  </a:lnTo>
                  <a:lnTo>
                    <a:pt x="8" y="540"/>
                  </a:lnTo>
                  <a:lnTo>
                    <a:pt x="8" y="548"/>
                  </a:lnTo>
                  <a:lnTo>
                    <a:pt x="15" y="548"/>
                  </a:lnTo>
                  <a:lnTo>
                    <a:pt x="15" y="54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1" name="Freeform 75">
              <a:extLst>
                <a:ext uri="{FF2B5EF4-FFF2-40B4-BE49-F238E27FC236}">
                  <a16:creationId xmlns:a16="http://schemas.microsoft.com/office/drawing/2014/main" id="{2EB3C94B-D1DF-9A49-80D6-046DC34E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670"/>
              <a:ext cx="236" cy="15"/>
            </a:xfrm>
            <a:custGeom>
              <a:avLst/>
              <a:gdLst>
                <a:gd name="T0" fmla="*/ 7 w 236"/>
                <a:gd name="T1" fmla="*/ 0 h 15"/>
                <a:gd name="T2" fmla="*/ 0 w 236"/>
                <a:gd name="T3" fmla="*/ 0 h 15"/>
                <a:gd name="T4" fmla="*/ 0 w 236"/>
                <a:gd name="T5" fmla="*/ 8 h 15"/>
                <a:gd name="T6" fmla="*/ 0 w 236"/>
                <a:gd name="T7" fmla="*/ 8 h 15"/>
                <a:gd name="T8" fmla="*/ 0 w 236"/>
                <a:gd name="T9" fmla="*/ 8 h 15"/>
                <a:gd name="T10" fmla="*/ 0 w 236"/>
                <a:gd name="T11" fmla="*/ 8 h 15"/>
                <a:gd name="T12" fmla="*/ 0 w 236"/>
                <a:gd name="T13" fmla="*/ 8 h 15"/>
                <a:gd name="T14" fmla="*/ 0 w 236"/>
                <a:gd name="T15" fmla="*/ 8 h 15"/>
                <a:gd name="T16" fmla="*/ 0 w 236"/>
                <a:gd name="T17" fmla="*/ 15 h 15"/>
                <a:gd name="T18" fmla="*/ 229 w 236"/>
                <a:gd name="T19" fmla="*/ 15 h 15"/>
                <a:gd name="T20" fmla="*/ 229 w 236"/>
                <a:gd name="T21" fmla="*/ 8 h 15"/>
                <a:gd name="T22" fmla="*/ 229 w 236"/>
                <a:gd name="T23" fmla="*/ 8 h 15"/>
                <a:gd name="T24" fmla="*/ 229 w 236"/>
                <a:gd name="T25" fmla="*/ 8 h 15"/>
                <a:gd name="T26" fmla="*/ 236 w 236"/>
                <a:gd name="T27" fmla="*/ 8 h 15"/>
                <a:gd name="T28" fmla="*/ 236 w 236"/>
                <a:gd name="T29" fmla="*/ 8 h 15"/>
                <a:gd name="T30" fmla="*/ 229 w 236"/>
                <a:gd name="T31" fmla="*/ 8 h 15"/>
                <a:gd name="T32" fmla="*/ 229 w 236"/>
                <a:gd name="T33" fmla="*/ 0 h 15"/>
                <a:gd name="T34" fmla="*/ 229 w 236"/>
                <a:gd name="T35" fmla="*/ 0 h 15"/>
                <a:gd name="T36" fmla="*/ 7 w 236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5"/>
                <a:gd name="T59" fmla="*/ 236 w 236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29" y="15"/>
                  </a:lnTo>
                  <a:lnTo>
                    <a:pt x="229" y="8"/>
                  </a:lnTo>
                  <a:lnTo>
                    <a:pt x="236" y="8"/>
                  </a:lnTo>
                  <a:lnTo>
                    <a:pt x="229" y="8"/>
                  </a:lnTo>
                  <a:lnTo>
                    <a:pt x="22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2" name="Freeform 76">
              <a:extLst>
                <a:ext uri="{FF2B5EF4-FFF2-40B4-BE49-F238E27FC236}">
                  <a16:creationId xmlns:a16="http://schemas.microsoft.com/office/drawing/2014/main" id="{3CDB5819-4D37-9E44-BBB2-3C765CE01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8 w 15"/>
                <a:gd name="T5" fmla="*/ 8 h 770"/>
                <a:gd name="T6" fmla="*/ 8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8 w 15"/>
                <a:gd name="T29" fmla="*/ 770 h 770"/>
                <a:gd name="T30" fmla="*/ 8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3" name="Freeform 77">
              <a:extLst>
                <a:ext uri="{FF2B5EF4-FFF2-40B4-BE49-F238E27FC236}">
                  <a16:creationId xmlns:a16="http://schemas.microsoft.com/office/drawing/2014/main" id="{2DC5BEBC-E59C-9246-9672-BE71B3B54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493"/>
              <a:ext cx="369" cy="15"/>
            </a:xfrm>
            <a:custGeom>
              <a:avLst/>
              <a:gdLst>
                <a:gd name="T0" fmla="*/ 7 w 369"/>
                <a:gd name="T1" fmla="*/ 0 h 15"/>
                <a:gd name="T2" fmla="*/ 0 w 369"/>
                <a:gd name="T3" fmla="*/ 0 h 15"/>
                <a:gd name="T4" fmla="*/ 0 w 369"/>
                <a:gd name="T5" fmla="*/ 0 h 15"/>
                <a:gd name="T6" fmla="*/ 0 w 369"/>
                <a:gd name="T7" fmla="*/ 0 h 15"/>
                <a:gd name="T8" fmla="*/ 0 w 369"/>
                <a:gd name="T9" fmla="*/ 7 h 15"/>
                <a:gd name="T10" fmla="*/ 0 w 369"/>
                <a:gd name="T11" fmla="*/ 7 h 15"/>
                <a:gd name="T12" fmla="*/ 0 w 369"/>
                <a:gd name="T13" fmla="*/ 7 h 15"/>
                <a:gd name="T14" fmla="*/ 0 w 369"/>
                <a:gd name="T15" fmla="*/ 7 h 15"/>
                <a:gd name="T16" fmla="*/ 0 w 369"/>
                <a:gd name="T17" fmla="*/ 15 h 15"/>
                <a:gd name="T18" fmla="*/ 362 w 369"/>
                <a:gd name="T19" fmla="*/ 15 h 15"/>
                <a:gd name="T20" fmla="*/ 362 w 369"/>
                <a:gd name="T21" fmla="*/ 7 h 15"/>
                <a:gd name="T22" fmla="*/ 362 w 369"/>
                <a:gd name="T23" fmla="*/ 7 h 15"/>
                <a:gd name="T24" fmla="*/ 362 w 369"/>
                <a:gd name="T25" fmla="*/ 7 h 15"/>
                <a:gd name="T26" fmla="*/ 369 w 369"/>
                <a:gd name="T27" fmla="*/ 7 h 15"/>
                <a:gd name="T28" fmla="*/ 369 w 369"/>
                <a:gd name="T29" fmla="*/ 0 h 15"/>
                <a:gd name="T30" fmla="*/ 362 w 369"/>
                <a:gd name="T31" fmla="*/ 0 h 15"/>
                <a:gd name="T32" fmla="*/ 362 w 369"/>
                <a:gd name="T33" fmla="*/ 0 h 15"/>
                <a:gd name="T34" fmla="*/ 362 w 369"/>
                <a:gd name="T35" fmla="*/ 0 h 15"/>
                <a:gd name="T36" fmla="*/ 7 w 369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15"/>
                <a:gd name="T59" fmla="*/ 369 w 369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15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62" y="15"/>
                  </a:lnTo>
                  <a:lnTo>
                    <a:pt x="362" y="7"/>
                  </a:lnTo>
                  <a:lnTo>
                    <a:pt x="369" y="7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4" name="Freeform 78">
              <a:extLst>
                <a:ext uri="{FF2B5EF4-FFF2-40B4-BE49-F238E27FC236}">
                  <a16:creationId xmlns:a16="http://schemas.microsoft.com/office/drawing/2014/main" id="{28D2F531-E609-3C4B-9ACC-4632AC1F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8 w 15"/>
                <a:gd name="T5" fmla="*/ 0 h 947"/>
                <a:gd name="T6" fmla="*/ 8 w 15"/>
                <a:gd name="T7" fmla="*/ 0 h 947"/>
                <a:gd name="T8" fmla="*/ 8 w 15"/>
                <a:gd name="T9" fmla="*/ 0 h 947"/>
                <a:gd name="T10" fmla="*/ 8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8 w 15"/>
                <a:gd name="T25" fmla="*/ 947 h 947"/>
                <a:gd name="T26" fmla="*/ 8 w 15"/>
                <a:gd name="T27" fmla="*/ 947 h 947"/>
                <a:gd name="T28" fmla="*/ 8 w 15"/>
                <a:gd name="T29" fmla="*/ 947 h 947"/>
                <a:gd name="T30" fmla="*/ 8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8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5" name="Freeform 79">
              <a:extLst>
                <a:ext uri="{FF2B5EF4-FFF2-40B4-BE49-F238E27FC236}">
                  <a16:creationId xmlns:a16="http://schemas.microsoft.com/office/drawing/2014/main" id="{C8C0B655-DF31-F84E-9724-56F7639B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315"/>
              <a:ext cx="458" cy="15"/>
            </a:xfrm>
            <a:custGeom>
              <a:avLst/>
              <a:gdLst>
                <a:gd name="T0" fmla="*/ 7 w 458"/>
                <a:gd name="T1" fmla="*/ 0 h 15"/>
                <a:gd name="T2" fmla="*/ 0 w 458"/>
                <a:gd name="T3" fmla="*/ 0 h 15"/>
                <a:gd name="T4" fmla="*/ 0 w 458"/>
                <a:gd name="T5" fmla="*/ 0 h 15"/>
                <a:gd name="T6" fmla="*/ 0 w 458"/>
                <a:gd name="T7" fmla="*/ 0 h 15"/>
                <a:gd name="T8" fmla="*/ 0 w 458"/>
                <a:gd name="T9" fmla="*/ 8 h 15"/>
                <a:gd name="T10" fmla="*/ 0 w 458"/>
                <a:gd name="T11" fmla="*/ 8 h 15"/>
                <a:gd name="T12" fmla="*/ 0 w 458"/>
                <a:gd name="T13" fmla="*/ 8 h 15"/>
                <a:gd name="T14" fmla="*/ 7 w 458"/>
                <a:gd name="T15" fmla="*/ 8 h 15"/>
                <a:gd name="T16" fmla="*/ 7 w 458"/>
                <a:gd name="T17" fmla="*/ 15 h 15"/>
                <a:gd name="T18" fmla="*/ 451 w 458"/>
                <a:gd name="T19" fmla="*/ 15 h 15"/>
                <a:gd name="T20" fmla="*/ 451 w 458"/>
                <a:gd name="T21" fmla="*/ 8 h 15"/>
                <a:gd name="T22" fmla="*/ 451 w 458"/>
                <a:gd name="T23" fmla="*/ 8 h 15"/>
                <a:gd name="T24" fmla="*/ 451 w 458"/>
                <a:gd name="T25" fmla="*/ 8 h 15"/>
                <a:gd name="T26" fmla="*/ 458 w 458"/>
                <a:gd name="T27" fmla="*/ 8 h 15"/>
                <a:gd name="T28" fmla="*/ 458 w 458"/>
                <a:gd name="T29" fmla="*/ 0 h 15"/>
                <a:gd name="T30" fmla="*/ 451 w 458"/>
                <a:gd name="T31" fmla="*/ 0 h 15"/>
                <a:gd name="T32" fmla="*/ 451 w 458"/>
                <a:gd name="T33" fmla="*/ 0 h 15"/>
                <a:gd name="T34" fmla="*/ 451 w 458"/>
                <a:gd name="T35" fmla="*/ 0 h 15"/>
                <a:gd name="T36" fmla="*/ 7 w 458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5"/>
                <a:gd name="T59" fmla="*/ 458 w 45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51" y="15"/>
                  </a:lnTo>
                  <a:lnTo>
                    <a:pt x="451" y="8"/>
                  </a:lnTo>
                  <a:lnTo>
                    <a:pt x="458" y="8"/>
                  </a:lnTo>
                  <a:lnTo>
                    <a:pt x="458" y="0"/>
                  </a:lnTo>
                  <a:lnTo>
                    <a:pt x="4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6" name="Freeform 80">
              <a:extLst>
                <a:ext uri="{FF2B5EF4-FFF2-40B4-BE49-F238E27FC236}">
                  <a16:creationId xmlns:a16="http://schemas.microsoft.com/office/drawing/2014/main" id="{D7BD938A-A020-9A41-9CF0-F77C444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315"/>
              <a:ext cx="15" cy="1125"/>
            </a:xfrm>
            <a:custGeom>
              <a:avLst/>
              <a:gdLst>
                <a:gd name="T0" fmla="*/ 15 w 15"/>
                <a:gd name="T1" fmla="*/ 8 h 1125"/>
                <a:gd name="T2" fmla="*/ 15 w 15"/>
                <a:gd name="T3" fmla="*/ 0 h 1125"/>
                <a:gd name="T4" fmla="*/ 8 w 15"/>
                <a:gd name="T5" fmla="*/ 0 h 1125"/>
                <a:gd name="T6" fmla="*/ 8 w 15"/>
                <a:gd name="T7" fmla="*/ 0 h 1125"/>
                <a:gd name="T8" fmla="*/ 8 w 15"/>
                <a:gd name="T9" fmla="*/ 0 h 1125"/>
                <a:gd name="T10" fmla="*/ 8 w 15"/>
                <a:gd name="T11" fmla="*/ 0 h 1125"/>
                <a:gd name="T12" fmla="*/ 0 w 15"/>
                <a:gd name="T13" fmla="*/ 0 h 1125"/>
                <a:gd name="T14" fmla="*/ 0 w 15"/>
                <a:gd name="T15" fmla="*/ 8 h 1125"/>
                <a:gd name="T16" fmla="*/ 0 w 15"/>
                <a:gd name="T17" fmla="*/ 8 h 1125"/>
                <a:gd name="T18" fmla="*/ 0 w 15"/>
                <a:gd name="T19" fmla="*/ 1117 h 1125"/>
                <a:gd name="T20" fmla="*/ 0 w 15"/>
                <a:gd name="T21" fmla="*/ 1117 h 1125"/>
                <a:gd name="T22" fmla="*/ 0 w 15"/>
                <a:gd name="T23" fmla="*/ 1125 h 1125"/>
                <a:gd name="T24" fmla="*/ 8 w 15"/>
                <a:gd name="T25" fmla="*/ 1125 h 1125"/>
                <a:gd name="T26" fmla="*/ 8 w 15"/>
                <a:gd name="T27" fmla="*/ 1125 h 1125"/>
                <a:gd name="T28" fmla="*/ 8 w 15"/>
                <a:gd name="T29" fmla="*/ 1125 h 1125"/>
                <a:gd name="T30" fmla="*/ 8 w 15"/>
                <a:gd name="T31" fmla="*/ 1125 h 1125"/>
                <a:gd name="T32" fmla="*/ 15 w 15"/>
                <a:gd name="T33" fmla="*/ 1125 h 1125"/>
                <a:gd name="T34" fmla="*/ 15 w 15"/>
                <a:gd name="T35" fmla="*/ 1117 h 1125"/>
                <a:gd name="T36" fmla="*/ 15 w 15"/>
                <a:gd name="T37" fmla="*/ 8 h 1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125"/>
                <a:gd name="T59" fmla="*/ 15 w 15"/>
                <a:gd name="T60" fmla="*/ 1125 h 1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125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17"/>
                  </a:lnTo>
                  <a:lnTo>
                    <a:pt x="0" y="1125"/>
                  </a:lnTo>
                  <a:lnTo>
                    <a:pt x="8" y="1125"/>
                  </a:lnTo>
                  <a:lnTo>
                    <a:pt x="15" y="1125"/>
                  </a:lnTo>
                  <a:lnTo>
                    <a:pt x="15" y="111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7" name="Freeform 81">
              <a:extLst>
                <a:ext uri="{FF2B5EF4-FFF2-40B4-BE49-F238E27FC236}">
                  <a16:creationId xmlns:a16="http://schemas.microsoft.com/office/drawing/2014/main" id="{726EF72F-A3C5-204B-A5FC-8CEEE7E85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8 h 178"/>
                <a:gd name="T4" fmla="*/ 52 w 177"/>
                <a:gd name="T5" fmla="*/ 8 h 178"/>
                <a:gd name="T6" fmla="*/ 44 w 177"/>
                <a:gd name="T7" fmla="*/ 15 h 178"/>
                <a:gd name="T8" fmla="*/ 37 w 177"/>
                <a:gd name="T9" fmla="*/ 15 h 178"/>
                <a:gd name="T10" fmla="*/ 22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7 w 177"/>
                <a:gd name="T19" fmla="*/ 52 h 178"/>
                <a:gd name="T20" fmla="*/ 7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7 w 177"/>
                <a:gd name="T27" fmla="*/ 119 h 178"/>
                <a:gd name="T28" fmla="*/ 7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56 h 178"/>
                <a:gd name="T36" fmla="*/ 30 w 177"/>
                <a:gd name="T37" fmla="*/ 156 h 178"/>
                <a:gd name="T38" fmla="*/ 37 w 177"/>
                <a:gd name="T39" fmla="*/ 163 h 178"/>
                <a:gd name="T40" fmla="*/ 44 w 177"/>
                <a:gd name="T41" fmla="*/ 170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3 w 177"/>
                <a:gd name="T49" fmla="*/ 178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70 h 178"/>
                <a:gd name="T56" fmla="*/ 140 w 177"/>
                <a:gd name="T57" fmla="*/ 163 h 178"/>
                <a:gd name="T58" fmla="*/ 148 w 177"/>
                <a:gd name="T59" fmla="*/ 156 h 178"/>
                <a:gd name="T60" fmla="*/ 155 w 177"/>
                <a:gd name="T61" fmla="*/ 148 h 178"/>
                <a:gd name="T62" fmla="*/ 162 w 177"/>
                <a:gd name="T63" fmla="*/ 141 h 178"/>
                <a:gd name="T64" fmla="*/ 162 w 177"/>
                <a:gd name="T65" fmla="*/ 133 h 178"/>
                <a:gd name="T66" fmla="*/ 170 w 177"/>
                <a:gd name="T67" fmla="*/ 126 h 178"/>
                <a:gd name="T68" fmla="*/ 170 w 177"/>
                <a:gd name="T69" fmla="*/ 119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60 h 178"/>
                <a:gd name="T76" fmla="*/ 170 w 177"/>
                <a:gd name="T77" fmla="*/ 52 h 178"/>
                <a:gd name="T78" fmla="*/ 162 w 177"/>
                <a:gd name="T79" fmla="*/ 45 h 178"/>
                <a:gd name="T80" fmla="*/ 162 w 177"/>
                <a:gd name="T81" fmla="*/ 37 h 178"/>
                <a:gd name="T82" fmla="*/ 155 w 177"/>
                <a:gd name="T83" fmla="*/ 30 h 178"/>
                <a:gd name="T84" fmla="*/ 148 w 177"/>
                <a:gd name="T85" fmla="*/ 23 h 178"/>
                <a:gd name="T86" fmla="*/ 140 w 177"/>
                <a:gd name="T87" fmla="*/ 15 h 178"/>
                <a:gd name="T88" fmla="*/ 133 w 177"/>
                <a:gd name="T89" fmla="*/ 15 h 178"/>
                <a:gd name="T90" fmla="*/ 126 w 177"/>
                <a:gd name="T91" fmla="*/ 8 h 178"/>
                <a:gd name="T92" fmla="*/ 118 w 177"/>
                <a:gd name="T93" fmla="*/ 8 h 178"/>
                <a:gd name="T94" fmla="*/ 103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7" y="119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22" y="156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78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3" y="178"/>
                  </a:lnTo>
                  <a:lnTo>
                    <a:pt x="111" y="178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0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2" y="141"/>
                  </a:lnTo>
                  <a:lnTo>
                    <a:pt x="162" y="133"/>
                  </a:lnTo>
                  <a:lnTo>
                    <a:pt x="170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7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2" y="45"/>
                  </a:lnTo>
                  <a:lnTo>
                    <a:pt x="162" y="37"/>
                  </a:lnTo>
                  <a:lnTo>
                    <a:pt x="155" y="30"/>
                  </a:lnTo>
                  <a:lnTo>
                    <a:pt x="148" y="30"/>
                  </a:lnTo>
                  <a:lnTo>
                    <a:pt x="148" y="23"/>
                  </a:lnTo>
                  <a:lnTo>
                    <a:pt x="140" y="15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8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68" name="Freeform 82">
              <a:extLst>
                <a:ext uri="{FF2B5EF4-FFF2-40B4-BE49-F238E27FC236}">
                  <a16:creationId xmlns:a16="http://schemas.microsoft.com/office/drawing/2014/main" id="{803191BF-0036-A540-9714-26EA84E5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922"/>
              <a:ext cx="125" cy="192"/>
            </a:xfrm>
            <a:custGeom>
              <a:avLst/>
              <a:gdLst>
                <a:gd name="T0" fmla="*/ 73 w 125"/>
                <a:gd name="T1" fmla="*/ 7 h 192"/>
                <a:gd name="T2" fmla="*/ 59 w 125"/>
                <a:gd name="T3" fmla="*/ 7 h 192"/>
                <a:gd name="T4" fmla="*/ 59 w 125"/>
                <a:gd name="T5" fmla="*/ 15 h 192"/>
                <a:gd name="T6" fmla="*/ 44 w 125"/>
                <a:gd name="T7" fmla="*/ 15 h 192"/>
                <a:gd name="T8" fmla="*/ 37 w 125"/>
                <a:gd name="T9" fmla="*/ 22 h 192"/>
                <a:gd name="T10" fmla="*/ 29 w 125"/>
                <a:gd name="T11" fmla="*/ 30 h 192"/>
                <a:gd name="T12" fmla="*/ 22 w 125"/>
                <a:gd name="T13" fmla="*/ 30 h 192"/>
                <a:gd name="T14" fmla="*/ 22 w 125"/>
                <a:gd name="T15" fmla="*/ 44 h 192"/>
                <a:gd name="T16" fmla="*/ 14 w 125"/>
                <a:gd name="T17" fmla="*/ 52 h 192"/>
                <a:gd name="T18" fmla="*/ 14 w 125"/>
                <a:gd name="T19" fmla="*/ 52 h 192"/>
                <a:gd name="T20" fmla="*/ 7 w 125"/>
                <a:gd name="T21" fmla="*/ 67 h 192"/>
                <a:gd name="T22" fmla="*/ 7 w 125"/>
                <a:gd name="T23" fmla="*/ 81 h 192"/>
                <a:gd name="T24" fmla="*/ 7 w 125"/>
                <a:gd name="T25" fmla="*/ 118 h 192"/>
                <a:gd name="T26" fmla="*/ 7 w 125"/>
                <a:gd name="T27" fmla="*/ 133 h 192"/>
                <a:gd name="T28" fmla="*/ 14 w 125"/>
                <a:gd name="T29" fmla="*/ 133 h 192"/>
                <a:gd name="T30" fmla="*/ 14 w 125"/>
                <a:gd name="T31" fmla="*/ 148 h 192"/>
                <a:gd name="T32" fmla="*/ 22 w 125"/>
                <a:gd name="T33" fmla="*/ 155 h 192"/>
                <a:gd name="T34" fmla="*/ 29 w 125"/>
                <a:gd name="T35" fmla="*/ 163 h 192"/>
                <a:gd name="T36" fmla="*/ 29 w 125"/>
                <a:gd name="T37" fmla="*/ 170 h 192"/>
                <a:gd name="T38" fmla="*/ 37 w 125"/>
                <a:gd name="T39" fmla="*/ 170 h 192"/>
                <a:gd name="T40" fmla="*/ 44 w 125"/>
                <a:gd name="T41" fmla="*/ 177 h 192"/>
                <a:gd name="T42" fmla="*/ 51 w 125"/>
                <a:gd name="T43" fmla="*/ 177 h 192"/>
                <a:gd name="T44" fmla="*/ 66 w 125"/>
                <a:gd name="T45" fmla="*/ 185 h 192"/>
                <a:gd name="T46" fmla="*/ 81 w 125"/>
                <a:gd name="T47" fmla="*/ 185 h 192"/>
                <a:gd name="T48" fmla="*/ 118 w 125"/>
                <a:gd name="T49" fmla="*/ 185 h 192"/>
                <a:gd name="T50" fmla="*/ 118 w 125"/>
                <a:gd name="T51" fmla="*/ 177 h 192"/>
                <a:gd name="T52" fmla="*/ 103 w 125"/>
                <a:gd name="T53" fmla="*/ 177 h 192"/>
                <a:gd name="T54" fmla="*/ 88 w 125"/>
                <a:gd name="T55" fmla="*/ 177 h 192"/>
                <a:gd name="T56" fmla="*/ 66 w 125"/>
                <a:gd name="T57" fmla="*/ 177 h 192"/>
                <a:gd name="T58" fmla="*/ 59 w 125"/>
                <a:gd name="T59" fmla="*/ 170 h 192"/>
                <a:gd name="T60" fmla="*/ 51 w 125"/>
                <a:gd name="T61" fmla="*/ 163 h 192"/>
                <a:gd name="T62" fmla="*/ 51 w 125"/>
                <a:gd name="T63" fmla="*/ 163 h 192"/>
                <a:gd name="T64" fmla="*/ 37 w 125"/>
                <a:gd name="T65" fmla="*/ 163 h 192"/>
                <a:gd name="T66" fmla="*/ 37 w 125"/>
                <a:gd name="T67" fmla="*/ 163 h 192"/>
                <a:gd name="T68" fmla="*/ 29 w 125"/>
                <a:gd name="T69" fmla="*/ 140 h 192"/>
                <a:gd name="T70" fmla="*/ 22 w 125"/>
                <a:gd name="T71" fmla="*/ 140 h 192"/>
                <a:gd name="T72" fmla="*/ 22 w 125"/>
                <a:gd name="T73" fmla="*/ 126 h 192"/>
                <a:gd name="T74" fmla="*/ 22 w 125"/>
                <a:gd name="T75" fmla="*/ 118 h 192"/>
                <a:gd name="T76" fmla="*/ 7 w 125"/>
                <a:gd name="T77" fmla="*/ 104 h 192"/>
                <a:gd name="T78" fmla="*/ 14 w 125"/>
                <a:gd name="T79" fmla="*/ 89 h 192"/>
                <a:gd name="T80" fmla="*/ 22 w 125"/>
                <a:gd name="T81" fmla="*/ 67 h 192"/>
                <a:gd name="T82" fmla="*/ 22 w 125"/>
                <a:gd name="T83" fmla="*/ 59 h 192"/>
                <a:gd name="T84" fmla="*/ 29 w 125"/>
                <a:gd name="T85" fmla="*/ 44 h 192"/>
                <a:gd name="T86" fmla="*/ 29 w 125"/>
                <a:gd name="T87" fmla="*/ 44 h 192"/>
                <a:gd name="T88" fmla="*/ 37 w 125"/>
                <a:gd name="T89" fmla="*/ 44 h 192"/>
                <a:gd name="T90" fmla="*/ 37 w 125"/>
                <a:gd name="T91" fmla="*/ 37 h 192"/>
                <a:gd name="T92" fmla="*/ 51 w 125"/>
                <a:gd name="T93" fmla="*/ 30 h 192"/>
                <a:gd name="T94" fmla="*/ 59 w 125"/>
                <a:gd name="T95" fmla="*/ 30 h 192"/>
                <a:gd name="T96" fmla="*/ 66 w 125"/>
                <a:gd name="T97" fmla="*/ 15 h 192"/>
                <a:gd name="T98" fmla="*/ 73 w 125"/>
                <a:gd name="T99" fmla="*/ 15 h 192"/>
                <a:gd name="T100" fmla="*/ 81 w 125"/>
                <a:gd name="T101" fmla="*/ 15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92"/>
                <a:gd name="T155" fmla="*/ 125 w 125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92">
                  <a:moveTo>
                    <a:pt x="96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51" y="15"/>
                  </a:lnTo>
                  <a:lnTo>
                    <a:pt x="59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29" y="37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7" y="140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40"/>
                  </a:lnTo>
                  <a:lnTo>
                    <a:pt x="14" y="148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29" y="170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9" y="177"/>
                  </a:lnTo>
                  <a:lnTo>
                    <a:pt x="51" y="177"/>
                  </a:lnTo>
                  <a:lnTo>
                    <a:pt x="51" y="185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3" y="185"/>
                  </a:lnTo>
                  <a:lnTo>
                    <a:pt x="81" y="185"/>
                  </a:lnTo>
                  <a:lnTo>
                    <a:pt x="81" y="192"/>
                  </a:lnTo>
                  <a:lnTo>
                    <a:pt x="110" y="192"/>
                  </a:lnTo>
                  <a:lnTo>
                    <a:pt x="110" y="185"/>
                  </a:lnTo>
                  <a:lnTo>
                    <a:pt x="118" y="185"/>
                  </a:lnTo>
                  <a:lnTo>
                    <a:pt x="110" y="185"/>
                  </a:lnTo>
                  <a:lnTo>
                    <a:pt x="125" y="185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0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81" y="177"/>
                  </a:lnTo>
                  <a:lnTo>
                    <a:pt x="73" y="177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14" y="111"/>
                  </a:lnTo>
                  <a:lnTo>
                    <a:pt x="14" y="81"/>
                  </a:lnTo>
                  <a:lnTo>
                    <a:pt x="7" y="89"/>
                  </a:lnTo>
                  <a:lnTo>
                    <a:pt x="14" y="89"/>
                  </a:lnTo>
                  <a:lnTo>
                    <a:pt x="14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14" y="67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73" y="22"/>
                  </a:lnTo>
                  <a:lnTo>
                    <a:pt x="73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69" name="Freeform 83">
              <a:extLst>
                <a:ext uri="{FF2B5EF4-FFF2-40B4-BE49-F238E27FC236}">
                  <a16:creationId xmlns:a16="http://schemas.microsoft.com/office/drawing/2014/main" id="{9912356A-8D9D-8E4F-B014-92EF3DF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922"/>
              <a:ext cx="96" cy="185"/>
            </a:xfrm>
            <a:custGeom>
              <a:avLst/>
              <a:gdLst>
                <a:gd name="T0" fmla="*/ 44 w 96"/>
                <a:gd name="T1" fmla="*/ 185 h 185"/>
                <a:gd name="T2" fmla="*/ 37 w 96"/>
                <a:gd name="T3" fmla="*/ 177 h 185"/>
                <a:gd name="T4" fmla="*/ 44 w 96"/>
                <a:gd name="T5" fmla="*/ 177 h 185"/>
                <a:gd name="T6" fmla="*/ 51 w 96"/>
                <a:gd name="T7" fmla="*/ 170 h 185"/>
                <a:gd name="T8" fmla="*/ 59 w 96"/>
                <a:gd name="T9" fmla="*/ 170 h 185"/>
                <a:gd name="T10" fmla="*/ 66 w 96"/>
                <a:gd name="T11" fmla="*/ 163 h 185"/>
                <a:gd name="T12" fmla="*/ 66 w 96"/>
                <a:gd name="T13" fmla="*/ 163 h 185"/>
                <a:gd name="T14" fmla="*/ 73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40 h 185"/>
                <a:gd name="T22" fmla="*/ 88 w 96"/>
                <a:gd name="T23" fmla="*/ 126 h 185"/>
                <a:gd name="T24" fmla="*/ 88 w 96"/>
                <a:gd name="T25" fmla="*/ 118 h 185"/>
                <a:gd name="T26" fmla="*/ 88 w 96"/>
                <a:gd name="T27" fmla="*/ 81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9 h 185"/>
                <a:gd name="T34" fmla="*/ 81 w 96"/>
                <a:gd name="T35" fmla="*/ 52 h 185"/>
                <a:gd name="T36" fmla="*/ 73 w 96"/>
                <a:gd name="T37" fmla="*/ 44 h 185"/>
                <a:gd name="T38" fmla="*/ 66 w 96"/>
                <a:gd name="T39" fmla="*/ 37 h 185"/>
                <a:gd name="T40" fmla="*/ 59 w 96"/>
                <a:gd name="T41" fmla="*/ 30 h 185"/>
                <a:gd name="T42" fmla="*/ 66 w 96"/>
                <a:gd name="T43" fmla="*/ 30 h 185"/>
                <a:gd name="T44" fmla="*/ 51 w 96"/>
                <a:gd name="T45" fmla="*/ 22 h 185"/>
                <a:gd name="T46" fmla="*/ 51 w 96"/>
                <a:gd name="T47" fmla="*/ 15 h 185"/>
                <a:gd name="T48" fmla="*/ 44 w 96"/>
                <a:gd name="T49" fmla="*/ 15 h 185"/>
                <a:gd name="T50" fmla="*/ 44 w 96"/>
                <a:gd name="T51" fmla="*/ 15 h 185"/>
                <a:gd name="T52" fmla="*/ 29 w 96"/>
                <a:gd name="T53" fmla="*/ 7 h 185"/>
                <a:gd name="T54" fmla="*/ 22 w 96"/>
                <a:gd name="T55" fmla="*/ 7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22 h 185"/>
                <a:gd name="T62" fmla="*/ 29 w 96"/>
                <a:gd name="T63" fmla="*/ 15 h 185"/>
                <a:gd name="T64" fmla="*/ 37 w 96"/>
                <a:gd name="T65" fmla="*/ 22 h 185"/>
                <a:gd name="T66" fmla="*/ 51 w 96"/>
                <a:gd name="T67" fmla="*/ 30 h 185"/>
                <a:gd name="T68" fmla="*/ 44 w 96"/>
                <a:gd name="T69" fmla="*/ 30 h 185"/>
                <a:gd name="T70" fmla="*/ 59 w 96"/>
                <a:gd name="T71" fmla="*/ 37 h 185"/>
                <a:gd name="T72" fmla="*/ 59 w 96"/>
                <a:gd name="T73" fmla="*/ 44 h 185"/>
                <a:gd name="T74" fmla="*/ 59 w 96"/>
                <a:gd name="T75" fmla="*/ 44 h 185"/>
                <a:gd name="T76" fmla="*/ 66 w 96"/>
                <a:gd name="T77" fmla="*/ 52 h 185"/>
                <a:gd name="T78" fmla="*/ 66 w 96"/>
                <a:gd name="T79" fmla="*/ 52 h 185"/>
                <a:gd name="T80" fmla="*/ 73 w 96"/>
                <a:gd name="T81" fmla="*/ 59 h 185"/>
                <a:gd name="T82" fmla="*/ 73 w 96"/>
                <a:gd name="T83" fmla="*/ 67 h 185"/>
                <a:gd name="T84" fmla="*/ 81 w 96"/>
                <a:gd name="T85" fmla="*/ 89 h 185"/>
                <a:gd name="T86" fmla="*/ 81 w 96"/>
                <a:gd name="T87" fmla="*/ 81 h 185"/>
                <a:gd name="T88" fmla="*/ 81 w 96"/>
                <a:gd name="T89" fmla="*/ 111 h 185"/>
                <a:gd name="T90" fmla="*/ 73 w 96"/>
                <a:gd name="T91" fmla="*/ 126 h 185"/>
                <a:gd name="T92" fmla="*/ 73 w 96"/>
                <a:gd name="T93" fmla="*/ 126 h 185"/>
                <a:gd name="T94" fmla="*/ 66 w 96"/>
                <a:gd name="T95" fmla="*/ 133 h 185"/>
                <a:gd name="T96" fmla="*/ 73 w 96"/>
                <a:gd name="T97" fmla="*/ 140 h 185"/>
                <a:gd name="T98" fmla="*/ 66 w 96"/>
                <a:gd name="T99" fmla="*/ 148 h 185"/>
                <a:gd name="T100" fmla="*/ 66 w 96"/>
                <a:gd name="T101" fmla="*/ 155 h 185"/>
                <a:gd name="T102" fmla="*/ 51 w 96"/>
                <a:gd name="T103" fmla="*/ 163 h 185"/>
                <a:gd name="T104" fmla="*/ 51 w 96"/>
                <a:gd name="T105" fmla="*/ 163 h 185"/>
                <a:gd name="T106" fmla="*/ 44 w 96"/>
                <a:gd name="T107" fmla="*/ 170 h 185"/>
                <a:gd name="T108" fmla="*/ 37 w 96"/>
                <a:gd name="T109" fmla="*/ 170 h 185"/>
                <a:gd name="T110" fmla="*/ 29 w 96"/>
                <a:gd name="T111" fmla="*/ 170 h 185"/>
                <a:gd name="T112" fmla="*/ 29 w 96"/>
                <a:gd name="T113" fmla="*/ 177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44" y="185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63"/>
                  </a:lnTo>
                  <a:lnTo>
                    <a:pt x="59" y="163"/>
                  </a:lnTo>
                  <a:lnTo>
                    <a:pt x="66" y="163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8" y="140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1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81"/>
                  </a:lnTo>
                  <a:lnTo>
                    <a:pt x="88" y="8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59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51" y="22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2" y="22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66" y="59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73" y="74"/>
                  </a:lnTo>
                  <a:lnTo>
                    <a:pt x="81" y="74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1"/>
                  </a:lnTo>
                  <a:lnTo>
                    <a:pt x="81" y="118"/>
                  </a:lnTo>
                  <a:lnTo>
                    <a:pt x="73" y="118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3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22" y="177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70" name="Rectangle 84">
              <a:extLst>
                <a:ext uri="{FF2B5EF4-FFF2-40B4-BE49-F238E27FC236}">
                  <a16:creationId xmlns:a16="http://schemas.microsoft.com/office/drawing/2014/main" id="{29DA1883-68A5-184A-874E-FEC6865F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79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1" name="Rectangle 85">
              <a:extLst>
                <a:ext uri="{FF2B5EF4-FFF2-40B4-BE49-F238E27FC236}">
                  <a16:creationId xmlns:a16="http://schemas.microsoft.com/office/drawing/2014/main" id="{E7DF66B8-FE69-AD47-8603-B1807532F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804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72" name="Rectangle 86">
              <a:extLst>
                <a:ext uri="{FF2B5EF4-FFF2-40B4-BE49-F238E27FC236}">
                  <a16:creationId xmlns:a16="http://schemas.microsoft.com/office/drawing/2014/main" id="{19B14146-1925-334B-9315-90B758A1C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6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3" name="Rectangle 87">
              <a:extLst>
                <a:ext uri="{FF2B5EF4-FFF2-40B4-BE49-F238E27FC236}">
                  <a16:creationId xmlns:a16="http://schemas.microsoft.com/office/drawing/2014/main" id="{AE788108-9B6E-6448-9EC3-360619905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7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74" name="Rectangle 88">
              <a:extLst>
                <a:ext uri="{FF2B5EF4-FFF2-40B4-BE49-F238E27FC236}">
                  <a16:creationId xmlns:a16="http://schemas.microsoft.com/office/drawing/2014/main" id="{09B93099-132E-CA4A-A2A6-8CA5FF970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60"/>
              <a:ext cx="6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5" name="Rectangle 89">
              <a:extLst>
                <a:ext uri="{FF2B5EF4-FFF2-40B4-BE49-F238E27FC236}">
                  <a16:creationId xmlns:a16="http://schemas.microsoft.com/office/drawing/2014/main" id="{4B6809A6-8A76-CF45-925C-B7A7527D1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8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Voltage </a:t>
              </a:r>
            </a:p>
            <a:p>
              <a:pPr algn="ctr"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source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76" name="Freeform 90">
              <a:extLst>
                <a:ext uri="{FF2B5EF4-FFF2-40B4-BE49-F238E27FC236}">
                  <a16:creationId xmlns:a16="http://schemas.microsoft.com/office/drawing/2014/main" id="{4110BD57-9E54-824B-994F-0BA34377A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0 h 178"/>
                <a:gd name="T4" fmla="*/ 52 w 177"/>
                <a:gd name="T5" fmla="*/ 8 h 178"/>
                <a:gd name="T6" fmla="*/ 45 w 177"/>
                <a:gd name="T7" fmla="*/ 8 h 178"/>
                <a:gd name="T8" fmla="*/ 37 w 177"/>
                <a:gd name="T9" fmla="*/ 15 h 178"/>
                <a:gd name="T10" fmla="*/ 30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8 w 177"/>
                <a:gd name="T19" fmla="*/ 45 h 178"/>
                <a:gd name="T20" fmla="*/ 8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8 w 177"/>
                <a:gd name="T27" fmla="*/ 119 h 178"/>
                <a:gd name="T28" fmla="*/ 8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48 h 178"/>
                <a:gd name="T36" fmla="*/ 30 w 177"/>
                <a:gd name="T37" fmla="*/ 156 h 178"/>
                <a:gd name="T38" fmla="*/ 37 w 177"/>
                <a:gd name="T39" fmla="*/ 163 h 178"/>
                <a:gd name="T40" fmla="*/ 45 w 177"/>
                <a:gd name="T41" fmla="*/ 163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4 w 177"/>
                <a:gd name="T49" fmla="*/ 170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63 h 178"/>
                <a:gd name="T56" fmla="*/ 141 w 177"/>
                <a:gd name="T57" fmla="*/ 163 h 178"/>
                <a:gd name="T58" fmla="*/ 155 w 177"/>
                <a:gd name="T59" fmla="*/ 156 h 178"/>
                <a:gd name="T60" fmla="*/ 155 w 177"/>
                <a:gd name="T61" fmla="*/ 148 h 178"/>
                <a:gd name="T62" fmla="*/ 163 w 177"/>
                <a:gd name="T63" fmla="*/ 141 h 178"/>
                <a:gd name="T64" fmla="*/ 163 w 177"/>
                <a:gd name="T65" fmla="*/ 133 h 178"/>
                <a:gd name="T66" fmla="*/ 170 w 177"/>
                <a:gd name="T67" fmla="*/ 126 h 178"/>
                <a:gd name="T68" fmla="*/ 170 w 177"/>
                <a:gd name="T69" fmla="*/ 111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52 h 178"/>
                <a:gd name="T76" fmla="*/ 170 w 177"/>
                <a:gd name="T77" fmla="*/ 45 h 178"/>
                <a:gd name="T78" fmla="*/ 163 w 177"/>
                <a:gd name="T79" fmla="*/ 45 h 178"/>
                <a:gd name="T80" fmla="*/ 163 w 177"/>
                <a:gd name="T81" fmla="*/ 37 h 178"/>
                <a:gd name="T82" fmla="*/ 155 w 177"/>
                <a:gd name="T83" fmla="*/ 23 h 178"/>
                <a:gd name="T84" fmla="*/ 148 w 177"/>
                <a:gd name="T85" fmla="*/ 23 h 178"/>
                <a:gd name="T86" fmla="*/ 141 w 177"/>
                <a:gd name="T87" fmla="*/ 15 h 178"/>
                <a:gd name="T88" fmla="*/ 133 w 177"/>
                <a:gd name="T89" fmla="*/ 8 h 178"/>
                <a:gd name="T90" fmla="*/ 126 w 177"/>
                <a:gd name="T91" fmla="*/ 8 h 178"/>
                <a:gd name="T92" fmla="*/ 118 w 177"/>
                <a:gd name="T93" fmla="*/ 0 h 178"/>
                <a:gd name="T94" fmla="*/ 104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45" y="8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8" y="111"/>
                  </a:lnTo>
                  <a:lnTo>
                    <a:pt x="8" y="119"/>
                  </a:lnTo>
                  <a:lnTo>
                    <a:pt x="8" y="126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30" y="148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5" y="163"/>
                  </a:lnTo>
                  <a:lnTo>
                    <a:pt x="45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7" y="170"/>
                  </a:lnTo>
                  <a:lnTo>
                    <a:pt x="74" y="170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4" y="178"/>
                  </a:lnTo>
                  <a:lnTo>
                    <a:pt x="104" y="170"/>
                  </a:lnTo>
                  <a:lnTo>
                    <a:pt x="111" y="170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1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3" y="141"/>
                  </a:lnTo>
                  <a:lnTo>
                    <a:pt x="163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0" y="111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0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3" y="45"/>
                  </a:lnTo>
                  <a:lnTo>
                    <a:pt x="163" y="37"/>
                  </a:lnTo>
                  <a:lnTo>
                    <a:pt x="155" y="30"/>
                  </a:lnTo>
                  <a:lnTo>
                    <a:pt x="155" y="23"/>
                  </a:lnTo>
                  <a:lnTo>
                    <a:pt x="148" y="23"/>
                  </a:lnTo>
                  <a:lnTo>
                    <a:pt x="141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77" name="Freeform 91">
              <a:extLst>
                <a:ext uri="{FF2B5EF4-FFF2-40B4-BE49-F238E27FC236}">
                  <a16:creationId xmlns:a16="http://schemas.microsoft.com/office/drawing/2014/main" id="{ADB664BF-9451-594A-8C58-20F1FB69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922"/>
              <a:ext cx="125" cy="185"/>
            </a:xfrm>
            <a:custGeom>
              <a:avLst/>
              <a:gdLst>
                <a:gd name="T0" fmla="*/ 74 w 125"/>
                <a:gd name="T1" fmla="*/ 7 h 185"/>
                <a:gd name="T2" fmla="*/ 59 w 125"/>
                <a:gd name="T3" fmla="*/ 7 h 185"/>
                <a:gd name="T4" fmla="*/ 59 w 125"/>
                <a:gd name="T5" fmla="*/ 7 h 185"/>
                <a:gd name="T6" fmla="*/ 44 w 125"/>
                <a:gd name="T7" fmla="*/ 15 h 185"/>
                <a:gd name="T8" fmla="*/ 44 w 125"/>
                <a:gd name="T9" fmla="*/ 15 h 185"/>
                <a:gd name="T10" fmla="*/ 29 w 125"/>
                <a:gd name="T11" fmla="*/ 30 h 185"/>
                <a:gd name="T12" fmla="*/ 29 w 125"/>
                <a:gd name="T13" fmla="*/ 30 h 185"/>
                <a:gd name="T14" fmla="*/ 22 w 125"/>
                <a:gd name="T15" fmla="*/ 37 h 185"/>
                <a:gd name="T16" fmla="*/ 15 w 125"/>
                <a:gd name="T17" fmla="*/ 44 h 185"/>
                <a:gd name="T18" fmla="*/ 15 w 125"/>
                <a:gd name="T19" fmla="*/ 52 h 185"/>
                <a:gd name="T20" fmla="*/ 7 w 125"/>
                <a:gd name="T21" fmla="*/ 67 h 185"/>
                <a:gd name="T22" fmla="*/ 7 w 125"/>
                <a:gd name="T23" fmla="*/ 74 h 185"/>
                <a:gd name="T24" fmla="*/ 7 w 125"/>
                <a:gd name="T25" fmla="*/ 111 h 185"/>
                <a:gd name="T26" fmla="*/ 7 w 125"/>
                <a:gd name="T27" fmla="*/ 126 h 185"/>
                <a:gd name="T28" fmla="*/ 15 w 125"/>
                <a:gd name="T29" fmla="*/ 133 h 185"/>
                <a:gd name="T30" fmla="*/ 15 w 125"/>
                <a:gd name="T31" fmla="*/ 148 h 185"/>
                <a:gd name="T32" fmla="*/ 22 w 125"/>
                <a:gd name="T33" fmla="*/ 148 h 185"/>
                <a:gd name="T34" fmla="*/ 29 w 125"/>
                <a:gd name="T35" fmla="*/ 163 h 185"/>
                <a:gd name="T36" fmla="*/ 29 w 125"/>
                <a:gd name="T37" fmla="*/ 163 h 185"/>
                <a:gd name="T38" fmla="*/ 44 w 125"/>
                <a:gd name="T39" fmla="*/ 170 h 185"/>
                <a:gd name="T40" fmla="*/ 44 w 125"/>
                <a:gd name="T41" fmla="*/ 177 h 185"/>
                <a:gd name="T42" fmla="*/ 52 w 125"/>
                <a:gd name="T43" fmla="*/ 177 h 185"/>
                <a:gd name="T44" fmla="*/ 66 w 125"/>
                <a:gd name="T45" fmla="*/ 185 h 185"/>
                <a:gd name="T46" fmla="*/ 81 w 125"/>
                <a:gd name="T47" fmla="*/ 185 h 185"/>
                <a:gd name="T48" fmla="*/ 118 w 125"/>
                <a:gd name="T49" fmla="*/ 177 h 185"/>
                <a:gd name="T50" fmla="*/ 118 w 125"/>
                <a:gd name="T51" fmla="*/ 170 h 185"/>
                <a:gd name="T52" fmla="*/ 103 w 125"/>
                <a:gd name="T53" fmla="*/ 177 h 185"/>
                <a:gd name="T54" fmla="*/ 88 w 125"/>
                <a:gd name="T55" fmla="*/ 177 h 185"/>
                <a:gd name="T56" fmla="*/ 66 w 125"/>
                <a:gd name="T57" fmla="*/ 170 h 185"/>
                <a:gd name="T58" fmla="*/ 59 w 125"/>
                <a:gd name="T59" fmla="*/ 170 h 185"/>
                <a:gd name="T60" fmla="*/ 52 w 125"/>
                <a:gd name="T61" fmla="*/ 163 h 185"/>
                <a:gd name="T62" fmla="*/ 52 w 125"/>
                <a:gd name="T63" fmla="*/ 163 h 185"/>
                <a:gd name="T64" fmla="*/ 44 w 125"/>
                <a:gd name="T65" fmla="*/ 163 h 185"/>
                <a:gd name="T66" fmla="*/ 37 w 125"/>
                <a:gd name="T67" fmla="*/ 155 h 185"/>
                <a:gd name="T68" fmla="*/ 29 w 125"/>
                <a:gd name="T69" fmla="*/ 140 h 185"/>
                <a:gd name="T70" fmla="*/ 29 w 125"/>
                <a:gd name="T71" fmla="*/ 140 h 185"/>
                <a:gd name="T72" fmla="*/ 22 w 125"/>
                <a:gd name="T73" fmla="*/ 126 h 185"/>
                <a:gd name="T74" fmla="*/ 22 w 125"/>
                <a:gd name="T75" fmla="*/ 118 h 185"/>
                <a:gd name="T76" fmla="*/ 7 w 125"/>
                <a:gd name="T77" fmla="*/ 104 h 185"/>
                <a:gd name="T78" fmla="*/ 15 w 125"/>
                <a:gd name="T79" fmla="*/ 81 h 185"/>
                <a:gd name="T80" fmla="*/ 22 w 125"/>
                <a:gd name="T81" fmla="*/ 67 h 185"/>
                <a:gd name="T82" fmla="*/ 22 w 125"/>
                <a:gd name="T83" fmla="*/ 59 h 185"/>
                <a:gd name="T84" fmla="*/ 29 w 125"/>
                <a:gd name="T85" fmla="*/ 44 h 185"/>
                <a:gd name="T86" fmla="*/ 29 w 125"/>
                <a:gd name="T87" fmla="*/ 44 h 185"/>
                <a:gd name="T88" fmla="*/ 37 w 125"/>
                <a:gd name="T89" fmla="*/ 37 h 185"/>
                <a:gd name="T90" fmla="*/ 44 w 125"/>
                <a:gd name="T91" fmla="*/ 37 h 185"/>
                <a:gd name="T92" fmla="*/ 52 w 125"/>
                <a:gd name="T93" fmla="*/ 30 h 185"/>
                <a:gd name="T94" fmla="*/ 59 w 125"/>
                <a:gd name="T95" fmla="*/ 22 h 185"/>
                <a:gd name="T96" fmla="*/ 66 w 125"/>
                <a:gd name="T97" fmla="*/ 15 h 185"/>
                <a:gd name="T98" fmla="*/ 74 w 125"/>
                <a:gd name="T99" fmla="*/ 15 h 185"/>
                <a:gd name="T100" fmla="*/ 81 w 125"/>
                <a:gd name="T101" fmla="*/ 15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85"/>
                <a:gd name="T155" fmla="*/ 125 w 125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85">
                  <a:moveTo>
                    <a:pt x="96" y="0"/>
                  </a:moveTo>
                  <a:lnTo>
                    <a:pt x="8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22"/>
                  </a:lnTo>
                  <a:lnTo>
                    <a:pt x="29" y="30"/>
                  </a:lnTo>
                  <a:lnTo>
                    <a:pt x="37" y="30"/>
                  </a:lnTo>
                  <a:lnTo>
                    <a:pt x="29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48"/>
                  </a:lnTo>
                  <a:lnTo>
                    <a:pt x="22" y="148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4" y="177"/>
                  </a:lnTo>
                  <a:lnTo>
                    <a:pt x="74" y="185"/>
                  </a:lnTo>
                  <a:lnTo>
                    <a:pt x="81" y="185"/>
                  </a:lnTo>
                  <a:lnTo>
                    <a:pt x="111" y="185"/>
                  </a:lnTo>
                  <a:lnTo>
                    <a:pt x="118" y="185"/>
                  </a:lnTo>
                  <a:lnTo>
                    <a:pt x="118" y="177"/>
                  </a:lnTo>
                  <a:lnTo>
                    <a:pt x="111" y="185"/>
                  </a:lnTo>
                  <a:lnTo>
                    <a:pt x="125" y="185"/>
                  </a:lnTo>
                  <a:lnTo>
                    <a:pt x="118" y="170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1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74" y="177"/>
                  </a:lnTo>
                  <a:lnTo>
                    <a:pt x="74" y="170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52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9" y="133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5" y="118"/>
                  </a:lnTo>
                  <a:lnTo>
                    <a:pt x="15" y="104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15" y="81"/>
                  </a:lnTo>
                  <a:lnTo>
                    <a:pt x="7" y="89"/>
                  </a:lnTo>
                  <a:lnTo>
                    <a:pt x="15" y="89"/>
                  </a:lnTo>
                  <a:lnTo>
                    <a:pt x="15" y="81"/>
                  </a:lnTo>
                  <a:lnTo>
                    <a:pt x="15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2"/>
                  </a:lnTo>
                  <a:lnTo>
                    <a:pt x="15" y="59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78" name="Freeform 92">
              <a:extLst>
                <a:ext uri="{FF2B5EF4-FFF2-40B4-BE49-F238E27FC236}">
                  <a16:creationId xmlns:a16="http://schemas.microsoft.com/office/drawing/2014/main" id="{48A3DCEF-A661-0A45-A7CA-FCEC98DE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922"/>
              <a:ext cx="96" cy="185"/>
            </a:xfrm>
            <a:custGeom>
              <a:avLst/>
              <a:gdLst>
                <a:gd name="T0" fmla="*/ 44 w 96"/>
                <a:gd name="T1" fmla="*/ 177 h 185"/>
                <a:gd name="T2" fmla="*/ 37 w 96"/>
                <a:gd name="T3" fmla="*/ 177 h 185"/>
                <a:gd name="T4" fmla="*/ 52 w 96"/>
                <a:gd name="T5" fmla="*/ 177 h 185"/>
                <a:gd name="T6" fmla="*/ 59 w 96"/>
                <a:gd name="T7" fmla="*/ 170 h 185"/>
                <a:gd name="T8" fmla="*/ 66 w 96"/>
                <a:gd name="T9" fmla="*/ 163 h 185"/>
                <a:gd name="T10" fmla="*/ 66 w 96"/>
                <a:gd name="T11" fmla="*/ 155 h 185"/>
                <a:gd name="T12" fmla="*/ 66 w 96"/>
                <a:gd name="T13" fmla="*/ 163 h 185"/>
                <a:gd name="T14" fmla="*/ 74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33 h 185"/>
                <a:gd name="T22" fmla="*/ 88 w 96"/>
                <a:gd name="T23" fmla="*/ 118 h 185"/>
                <a:gd name="T24" fmla="*/ 88 w 96"/>
                <a:gd name="T25" fmla="*/ 111 h 185"/>
                <a:gd name="T26" fmla="*/ 88 w 96"/>
                <a:gd name="T27" fmla="*/ 74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2 h 185"/>
                <a:gd name="T34" fmla="*/ 81 w 96"/>
                <a:gd name="T35" fmla="*/ 44 h 185"/>
                <a:gd name="T36" fmla="*/ 74 w 96"/>
                <a:gd name="T37" fmla="*/ 37 h 185"/>
                <a:gd name="T38" fmla="*/ 66 w 96"/>
                <a:gd name="T39" fmla="*/ 30 h 185"/>
                <a:gd name="T40" fmla="*/ 66 w 96"/>
                <a:gd name="T41" fmla="*/ 30 h 185"/>
                <a:gd name="T42" fmla="*/ 66 w 96"/>
                <a:gd name="T43" fmla="*/ 22 h 185"/>
                <a:gd name="T44" fmla="*/ 52 w 96"/>
                <a:gd name="T45" fmla="*/ 15 h 185"/>
                <a:gd name="T46" fmla="*/ 52 w 96"/>
                <a:gd name="T47" fmla="*/ 15 h 185"/>
                <a:gd name="T48" fmla="*/ 44 w 96"/>
                <a:gd name="T49" fmla="*/ 7 h 185"/>
                <a:gd name="T50" fmla="*/ 44 w 96"/>
                <a:gd name="T51" fmla="*/ 7 h 185"/>
                <a:gd name="T52" fmla="*/ 29 w 96"/>
                <a:gd name="T53" fmla="*/ 7 h 185"/>
                <a:gd name="T54" fmla="*/ 22 w 96"/>
                <a:gd name="T55" fmla="*/ 0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15 h 185"/>
                <a:gd name="T62" fmla="*/ 29 w 96"/>
                <a:gd name="T63" fmla="*/ 15 h 185"/>
                <a:gd name="T64" fmla="*/ 37 w 96"/>
                <a:gd name="T65" fmla="*/ 22 h 185"/>
                <a:gd name="T66" fmla="*/ 52 w 96"/>
                <a:gd name="T67" fmla="*/ 30 h 185"/>
                <a:gd name="T68" fmla="*/ 44 w 96"/>
                <a:gd name="T69" fmla="*/ 30 h 185"/>
                <a:gd name="T70" fmla="*/ 66 w 96"/>
                <a:gd name="T71" fmla="*/ 37 h 185"/>
                <a:gd name="T72" fmla="*/ 59 w 96"/>
                <a:gd name="T73" fmla="*/ 37 h 185"/>
                <a:gd name="T74" fmla="*/ 59 w 96"/>
                <a:gd name="T75" fmla="*/ 37 h 185"/>
                <a:gd name="T76" fmla="*/ 66 w 96"/>
                <a:gd name="T77" fmla="*/ 52 h 185"/>
                <a:gd name="T78" fmla="*/ 66 w 96"/>
                <a:gd name="T79" fmla="*/ 52 h 185"/>
                <a:gd name="T80" fmla="*/ 74 w 96"/>
                <a:gd name="T81" fmla="*/ 59 h 185"/>
                <a:gd name="T82" fmla="*/ 74 w 96"/>
                <a:gd name="T83" fmla="*/ 67 h 185"/>
                <a:gd name="T84" fmla="*/ 81 w 96"/>
                <a:gd name="T85" fmla="*/ 81 h 185"/>
                <a:gd name="T86" fmla="*/ 81 w 96"/>
                <a:gd name="T87" fmla="*/ 81 h 185"/>
                <a:gd name="T88" fmla="*/ 81 w 96"/>
                <a:gd name="T89" fmla="*/ 104 h 185"/>
                <a:gd name="T90" fmla="*/ 74 w 96"/>
                <a:gd name="T91" fmla="*/ 126 h 185"/>
                <a:gd name="T92" fmla="*/ 74 w 96"/>
                <a:gd name="T93" fmla="*/ 126 h 185"/>
                <a:gd name="T94" fmla="*/ 66 w 96"/>
                <a:gd name="T95" fmla="*/ 133 h 185"/>
                <a:gd name="T96" fmla="*/ 74 w 96"/>
                <a:gd name="T97" fmla="*/ 140 h 185"/>
                <a:gd name="T98" fmla="*/ 66 w 96"/>
                <a:gd name="T99" fmla="*/ 148 h 185"/>
                <a:gd name="T100" fmla="*/ 66 w 96"/>
                <a:gd name="T101" fmla="*/ 148 h 185"/>
                <a:gd name="T102" fmla="*/ 59 w 96"/>
                <a:gd name="T103" fmla="*/ 163 h 185"/>
                <a:gd name="T104" fmla="*/ 52 w 96"/>
                <a:gd name="T105" fmla="*/ 163 h 185"/>
                <a:gd name="T106" fmla="*/ 44 w 96"/>
                <a:gd name="T107" fmla="*/ 170 h 185"/>
                <a:gd name="T108" fmla="*/ 37 w 96"/>
                <a:gd name="T109" fmla="*/ 163 h 185"/>
                <a:gd name="T110" fmla="*/ 29 w 96"/>
                <a:gd name="T111" fmla="*/ 170 h 185"/>
                <a:gd name="T112" fmla="*/ 29 w 96"/>
                <a:gd name="T113" fmla="*/ 170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74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74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4" y="52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81" y="74"/>
                  </a:lnTo>
                  <a:lnTo>
                    <a:pt x="81" y="81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8"/>
                  </a:lnTo>
                  <a:lnTo>
                    <a:pt x="74" y="118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4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37" y="163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2" y="170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79" name="Rectangle 93">
              <a:extLst>
                <a:ext uri="{FF2B5EF4-FFF2-40B4-BE49-F238E27FC236}">
                  <a16:creationId xmlns:a16="http://schemas.microsoft.com/office/drawing/2014/main" id="{EA6605EF-FB0C-E949-9B01-71865651F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52"/>
              <a:ext cx="1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0" name="Rectangle 94">
              <a:extLst>
                <a:ext uri="{FF2B5EF4-FFF2-40B4-BE49-F238E27FC236}">
                  <a16:creationId xmlns:a16="http://schemas.microsoft.com/office/drawing/2014/main" id="{3B496AEC-6A41-D24A-8164-7A7CB1BE3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6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81" name="Freeform 95">
              <a:extLst>
                <a:ext uri="{FF2B5EF4-FFF2-40B4-BE49-F238E27FC236}">
                  <a16:creationId xmlns:a16="http://schemas.microsoft.com/office/drawing/2014/main" id="{7ED5BE75-32E3-BD46-BF99-D542448E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170" cy="74"/>
            </a:xfrm>
            <a:custGeom>
              <a:avLst/>
              <a:gdLst>
                <a:gd name="T0" fmla="*/ 170 w 170"/>
                <a:gd name="T1" fmla="*/ 74 h 74"/>
                <a:gd name="T2" fmla="*/ 0 w 170"/>
                <a:gd name="T3" fmla="*/ 0 h 74"/>
                <a:gd name="T4" fmla="*/ 0 w 170"/>
                <a:gd name="T5" fmla="*/ 0 h 74"/>
                <a:gd name="T6" fmla="*/ 0 60000 65536"/>
                <a:gd name="T7" fmla="*/ 0 60000 65536"/>
                <a:gd name="T8" fmla="*/ 0 60000 65536"/>
                <a:gd name="T9" fmla="*/ 0 w 170"/>
                <a:gd name="T10" fmla="*/ 0 h 74"/>
                <a:gd name="T11" fmla="*/ 170 w 1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74">
                  <a:moveTo>
                    <a:pt x="170" y="74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82" name="Freeform 96">
              <a:extLst>
                <a:ext uri="{FF2B5EF4-FFF2-40B4-BE49-F238E27FC236}">
                  <a16:creationId xmlns:a16="http://schemas.microsoft.com/office/drawing/2014/main" id="{D6006AC1-9FAE-1449-B1F1-5CAA9E8F9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74" cy="59"/>
            </a:xfrm>
            <a:custGeom>
              <a:avLst/>
              <a:gdLst>
                <a:gd name="T0" fmla="*/ 45 w 74"/>
                <a:gd name="T1" fmla="*/ 59 h 59"/>
                <a:gd name="T2" fmla="*/ 0 w 74"/>
                <a:gd name="T3" fmla="*/ 0 h 59"/>
                <a:gd name="T4" fmla="*/ 74 w 74"/>
                <a:gd name="T5" fmla="*/ 0 h 59"/>
                <a:gd name="T6" fmla="*/ 30 w 74"/>
                <a:gd name="T7" fmla="*/ 14 h 59"/>
                <a:gd name="T8" fmla="*/ 45 w 74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9"/>
                <a:gd name="T17" fmla="*/ 74 w 7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9">
                  <a:moveTo>
                    <a:pt x="45" y="59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30" y="14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83" name="Rectangle 97">
              <a:extLst>
                <a:ext uri="{FF2B5EF4-FFF2-40B4-BE49-F238E27FC236}">
                  <a16:creationId xmlns:a16="http://schemas.microsoft.com/office/drawing/2014/main" id="{B253F22E-0F00-B046-A78F-4F555EE3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89"/>
              <a:ext cx="3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4" name="Rectangle 98">
              <a:extLst>
                <a:ext uri="{FF2B5EF4-FFF2-40B4-BE49-F238E27FC236}">
                  <a16:creationId xmlns:a16="http://schemas.microsoft.com/office/drawing/2014/main" id="{6C308B19-4244-A246-8889-C652D25B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96"/>
              <a:ext cx="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85" name="Rectangle 99">
              <a:extLst>
                <a:ext uri="{FF2B5EF4-FFF2-40B4-BE49-F238E27FC236}">
                  <a16:creationId xmlns:a16="http://schemas.microsoft.com/office/drawing/2014/main" id="{0E3EFC9B-7DC2-1B4D-9CC6-178B31DC5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254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86" name="Rectangle 100">
              <a:extLst>
                <a:ext uri="{FF2B5EF4-FFF2-40B4-BE49-F238E27FC236}">
                  <a16:creationId xmlns:a16="http://schemas.microsoft.com/office/drawing/2014/main" id="{C3139E84-94BA-7044-B9E6-7526F62D4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938"/>
              <a:ext cx="149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Conductors open-circuited</a:t>
              </a:r>
            </a:p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at x=0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C9F2C38-97AD-9ECC-DC7A-54BD0627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Experimental Determination of Inductances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4">
            <a:extLst>
              <a:ext uri="{FF2B5EF4-FFF2-40B4-BE49-F238E27FC236}">
                <a16:creationId xmlns:a16="http://schemas.microsoft.com/office/drawing/2014/main" id="{445BA48A-DFE7-2B47-AFE9-11152C0222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3849688"/>
          <a:ext cx="33956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02200" imgH="8483600" progId="Equation.DSMT4">
                  <p:embed/>
                </p:oleObj>
              </mc:Choice>
              <mc:Fallback>
                <p:oleObj name="Equation" r:id="rId3" imgW="43002200" imgH="8483600" progId="Equation.DSMT4">
                  <p:embed/>
                  <p:pic>
                    <p:nvPicPr>
                      <p:cNvPr id="65538" name="Object 4">
                        <a:extLst>
                          <a:ext uri="{FF2B5EF4-FFF2-40B4-BE49-F238E27FC236}">
                            <a16:creationId xmlns:a16="http://schemas.microsoft.com/office/drawing/2014/main" id="{445BA48A-DFE7-2B47-AFE9-11152C022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849688"/>
                        <a:ext cx="33956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Rectangle 5">
            <a:extLst>
              <a:ext uri="{FF2B5EF4-FFF2-40B4-BE49-F238E27FC236}">
                <a16:creationId xmlns:a16="http://schemas.microsoft.com/office/drawing/2014/main" id="{45ED602A-A4C7-7649-B6D4-89CC67A9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455295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For </a:t>
            </a:r>
            <a:r>
              <a:rPr lang="fr-CH" altLang="en-US" sz="1800">
                <a:solidFill>
                  <a:schemeClr val="tx1"/>
                </a:solidFill>
                <a:latin typeface="Symbol" pitchFamily="2" charset="2"/>
              </a:rPr>
              <a:t>λ</a:t>
            </a:r>
            <a:r>
              <a:rPr lang="fr-CH" altLang="en-US" sz="1800">
                <a:solidFill>
                  <a:schemeClr val="tx1"/>
                </a:solidFill>
                <a:latin typeface="Garamond" panose="02020404030301010803" pitchFamily="18" charset="0"/>
              </a:rPr>
              <a:t>  </a:t>
            </a:r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&gt;&gt; L</a:t>
            </a:r>
            <a:endParaRPr lang="fr-FR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5540" name="Object 6">
            <a:extLst>
              <a:ext uri="{FF2B5EF4-FFF2-40B4-BE49-F238E27FC236}">
                <a16:creationId xmlns:a16="http://schemas.microsoft.com/office/drawing/2014/main" id="{C2E64EC9-A623-EF48-9B9A-A2C75313A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8913" y="4529138"/>
          <a:ext cx="4481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105800" imgH="6146800" progId="Equation.DSMT4">
                  <p:embed/>
                </p:oleObj>
              </mc:Choice>
              <mc:Fallback>
                <p:oleObj name="Equation" r:id="rId5" imgW="59105800" imgH="6146800" progId="Equation.DSMT4">
                  <p:embed/>
                  <p:pic>
                    <p:nvPicPr>
                      <p:cNvPr id="65540" name="Object 6">
                        <a:extLst>
                          <a:ext uri="{FF2B5EF4-FFF2-40B4-BE49-F238E27FC236}">
                            <a16:creationId xmlns:a16="http://schemas.microsoft.com/office/drawing/2014/main" id="{C2E64EC9-A623-EF48-9B9A-A2C75313A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529138"/>
                        <a:ext cx="4481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AutoShape 7">
            <a:extLst>
              <a:ext uri="{FF2B5EF4-FFF2-40B4-BE49-F238E27FC236}">
                <a16:creationId xmlns:a16="http://schemas.microsoft.com/office/drawing/2014/main" id="{678CF068-9476-5B42-8579-FB65AB9DA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7995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2" name="Object 8">
            <a:extLst>
              <a:ext uri="{FF2B5EF4-FFF2-40B4-BE49-F238E27FC236}">
                <a16:creationId xmlns:a16="http://schemas.microsoft.com/office/drawing/2014/main" id="{08120E93-72DB-D444-BB85-12973AC7B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6138" y="5211763"/>
          <a:ext cx="9064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169900" imgH="4978400" progId="Equation.DSMT4">
                  <p:embed/>
                </p:oleObj>
              </mc:Choice>
              <mc:Fallback>
                <p:oleObj name="Equation" r:id="rId7" imgW="13169900" imgH="4978400" progId="Equation.DSMT4">
                  <p:embed/>
                  <p:pic>
                    <p:nvPicPr>
                      <p:cNvPr id="65542" name="Object 8">
                        <a:extLst>
                          <a:ext uri="{FF2B5EF4-FFF2-40B4-BE49-F238E27FC236}">
                            <a16:creationId xmlns:a16="http://schemas.microsoft.com/office/drawing/2014/main" id="{08120E93-72DB-D444-BB85-12973AC7BF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211763"/>
                        <a:ext cx="90646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9">
            <a:extLst>
              <a:ext uri="{FF2B5EF4-FFF2-40B4-BE49-F238E27FC236}">
                <a16:creationId xmlns:a16="http://schemas.microsoft.com/office/drawing/2014/main" id="{3C0AF238-B66E-3A46-91CF-A99AAD674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00075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821900" imgH="9652000" progId="Equation.3">
                  <p:embed/>
                </p:oleObj>
              </mc:Choice>
              <mc:Fallback>
                <p:oleObj r:id="rId9" imgW="22821900" imgH="9652000" progId="Equation.3">
                  <p:embed/>
                  <p:pic>
                    <p:nvPicPr>
                      <p:cNvPr id="65543" name="Object 9">
                        <a:extLst>
                          <a:ext uri="{FF2B5EF4-FFF2-40B4-BE49-F238E27FC236}">
                            <a16:creationId xmlns:a16="http://schemas.microsoft.com/office/drawing/2014/main" id="{3C0AF238-B66E-3A46-91CF-A99AAD674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00750"/>
                        <a:ext cx="99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10">
            <a:extLst>
              <a:ext uri="{FF2B5EF4-FFF2-40B4-BE49-F238E27FC236}">
                <a16:creationId xmlns:a16="http://schemas.microsoft.com/office/drawing/2014/main" id="{ECA0CE97-9FB6-9843-917E-28BBB17FA3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619750"/>
          <a:ext cx="1320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29200" imgH="6438900" progId="Equation.3">
                  <p:embed/>
                </p:oleObj>
              </mc:Choice>
              <mc:Fallback>
                <p:oleObj name="Equation" r:id="rId11" imgW="30429200" imgH="6438900" progId="Equation.3">
                  <p:embed/>
                  <p:pic>
                    <p:nvPicPr>
                      <p:cNvPr id="65544" name="Object 10">
                        <a:extLst>
                          <a:ext uri="{FF2B5EF4-FFF2-40B4-BE49-F238E27FC236}">
                            <a16:creationId xmlns:a16="http://schemas.microsoft.com/office/drawing/2014/main" id="{ECA0CE97-9FB6-9843-917E-28BBB17FA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619750"/>
                        <a:ext cx="13208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11">
            <a:extLst>
              <a:ext uri="{FF2B5EF4-FFF2-40B4-BE49-F238E27FC236}">
                <a16:creationId xmlns:a16="http://schemas.microsoft.com/office/drawing/2014/main" id="{72751E88-EAEF-C749-A7AC-7F14BEB1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625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with</a:t>
            </a:r>
            <a:endParaRPr lang="fr-FR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5546" name="Object 12">
            <a:extLst>
              <a:ext uri="{FF2B5EF4-FFF2-40B4-BE49-F238E27FC236}">
                <a16:creationId xmlns:a16="http://schemas.microsoft.com/office/drawing/2014/main" id="{A83E2B5F-99DE-0D47-968E-83A5949F4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8775" y="5367338"/>
          <a:ext cx="1577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237700" imgH="9067800" progId="Equation.DSMT4">
                  <p:embed/>
                </p:oleObj>
              </mc:Choice>
              <mc:Fallback>
                <p:oleObj name="Equation" r:id="rId13" imgW="22237700" imgH="9067800" progId="Equation.DSMT4">
                  <p:embed/>
                  <p:pic>
                    <p:nvPicPr>
                      <p:cNvPr id="65546" name="Object 12">
                        <a:extLst>
                          <a:ext uri="{FF2B5EF4-FFF2-40B4-BE49-F238E27FC236}">
                            <a16:creationId xmlns:a16="http://schemas.microsoft.com/office/drawing/2014/main" id="{A83E2B5F-99DE-0D47-968E-83A5949F4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5367338"/>
                        <a:ext cx="15779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AutoShape 13">
            <a:extLst>
              <a:ext uri="{FF2B5EF4-FFF2-40B4-BE49-F238E27FC236}">
                <a16:creationId xmlns:a16="http://schemas.microsoft.com/office/drawing/2014/main" id="{B5CF91E3-9A7B-1E48-8E04-9841EF7E497A}"/>
              </a:ext>
            </a:extLst>
          </p:cNvPr>
          <p:cNvSpPr>
            <a:spLocks/>
          </p:cNvSpPr>
          <p:nvPr/>
        </p:nvSpPr>
        <p:spPr bwMode="auto">
          <a:xfrm>
            <a:off x="3886200" y="501015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8" name="AutoShape 14">
            <a:extLst>
              <a:ext uri="{FF2B5EF4-FFF2-40B4-BE49-F238E27FC236}">
                <a16:creationId xmlns:a16="http://schemas.microsoft.com/office/drawing/2014/main" id="{87AE32EC-A128-A148-BE96-A91AC98D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61975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9" name="Rectangle 15">
            <a:extLst>
              <a:ext uri="{FF2B5EF4-FFF2-40B4-BE49-F238E27FC236}">
                <a16:creationId xmlns:a16="http://schemas.microsoft.com/office/drawing/2014/main" id="{C1C9F4FF-3FF7-4143-BB3B-4B0501297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238750"/>
            <a:ext cx="1752600" cy="914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5550" name="Group 16">
            <a:extLst>
              <a:ext uri="{FF2B5EF4-FFF2-40B4-BE49-F238E27FC236}">
                <a16:creationId xmlns:a16="http://schemas.microsoft.com/office/drawing/2014/main" id="{CB80966C-3EED-6A4D-BF42-A72A9A1506F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089025"/>
            <a:ext cx="7858125" cy="2778125"/>
            <a:chOff x="672" y="938"/>
            <a:chExt cx="4950" cy="1750"/>
          </a:xfrm>
        </p:grpSpPr>
        <p:sp>
          <p:nvSpPr>
            <p:cNvPr id="65551" name="Freeform 17">
              <a:extLst>
                <a:ext uri="{FF2B5EF4-FFF2-40B4-BE49-F238E27FC236}">
                  <a16:creationId xmlns:a16="http://schemas.microsoft.com/office/drawing/2014/main" id="{1FE7C7CF-DC4D-AD4B-B911-CB72D883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425"/>
              <a:ext cx="3767" cy="15"/>
            </a:xfrm>
            <a:custGeom>
              <a:avLst/>
              <a:gdLst>
                <a:gd name="T0" fmla="*/ 3760 w 3767"/>
                <a:gd name="T1" fmla="*/ 15 h 15"/>
                <a:gd name="T2" fmla="*/ 3767 w 3767"/>
                <a:gd name="T3" fmla="*/ 15 h 15"/>
                <a:gd name="T4" fmla="*/ 3767 w 3767"/>
                <a:gd name="T5" fmla="*/ 15 h 15"/>
                <a:gd name="T6" fmla="*/ 3767 w 3767"/>
                <a:gd name="T7" fmla="*/ 15 h 15"/>
                <a:gd name="T8" fmla="*/ 3767 w 3767"/>
                <a:gd name="T9" fmla="*/ 7 h 15"/>
                <a:gd name="T10" fmla="*/ 3767 w 3767"/>
                <a:gd name="T11" fmla="*/ 7 h 15"/>
                <a:gd name="T12" fmla="*/ 3767 w 3767"/>
                <a:gd name="T13" fmla="*/ 7 h 15"/>
                <a:gd name="T14" fmla="*/ 3767 w 3767"/>
                <a:gd name="T15" fmla="*/ 7 h 15"/>
                <a:gd name="T16" fmla="*/ 3767 w 3767"/>
                <a:gd name="T17" fmla="*/ 0 h 15"/>
                <a:gd name="T18" fmla="*/ 7 w 3767"/>
                <a:gd name="T19" fmla="*/ 0 h 15"/>
                <a:gd name="T20" fmla="*/ 7 w 3767"/>
                <a:gd name="T21" fmla="*/ 7 h 15"/>
                <a:gd name="T22" fmla="*/ 0 w 3767"/>
                <a:gd name="T23" fmla="*/ 7 h 15"/>
                <a:gd name="T24" fmla="*/ 0 w 3767"/>
                <a:gd name="T25" fmla="*/ 7 h 15"/>
                <a:gd name="T26" fmla="*/ 0 w 3767"/>
                <a:gd name="T27" fmla="*/ 7 h 15"/>
                <a:gd name="T28" fmla="*/ 0 w 3767"/>
                <a:gd name="T29" fmla="*/ 15 h 15"/>
                <a:gd name="T30" fmla="*/ 0 w 3767"/>
                <a:gd name="T31" fmla="*/ 15 h 15"/>
                <a:gd name="T32" fmla="*/ 0 w 3767"/>
                <a:gd name="T33" fmla="*/ 15 h 15"/>
                <a:gd name="T34" fmla="*/ 7 w 3767"/>
                <a:gd name="T35" fmla="*/ 15 h 15"/>
                <a:gd name="T36" fmla="*/ 3760 w 3767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7"/>
                <a:gd name="T58" fmla="*/ 0 h 15"/>
                <a:gd name="T59" fmla="*/ 3767 w 3767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7" h="15">
                  <a:moveTo>
                    <a:pt x="3760" y="15"/>
                  </a:moveTo>
                  <a:lnTo>
                    <a:pt x="3767" y="15"/>
                  </a:lnTo>
                  <a:lnTo>
                    <a:pt x="3767" y="7"/>
                  </a:lnTo>
                  <a:lnTo>
                    <a:pt x="376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3760" y="1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2" name="Rectangle 18">
              <a:extLst>
                <a:ext uri="{FF2B5EF4-FFF2-40B4-BE49-F238E27FC236}">
                  <a16:creationId xmlns:a16="http://schemas.microsoft.com/office/drawing/2014/main" id="{567A5D89-E815-E04E-AAC9-686C2A280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84"/>
              <a:ext cx="1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53" name="Freeform 19">
              <a:extLst>
                <a:ext uri="{FF2B5EF4-FFF2-40B4-BE49-F238E27FC236}">
                  <a16:creationId xmlns:a16="http://schemas.microsoft.com/office/drawing/2014/main" id="{0552BE91-32E8-564A-8AD5-F02F49C5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485"/>
              <a:ext cx="2601" cy="30"/>
            </a:xfrm>
            <a:custGeom>
              <a:avLst/>
              <a:gdLst>
                <a:gd name="T0" fmla="*/ 15 w 2601"/>
                <a:gd name="T1" fmla="*/ 0 h 30"/>
                <a:gd name="T2" fmla="*/ 15 w 2601"/>
                <a:gd name="T3" fmla="*/ 0 h 30"/>
                <a:gd name="T4" fmla="*/ 8 w 2601"/>
                <a:gd name="T5" fmla="*/ 8 h 30"/>
                <a:gd name="T6" fmla="*/ 8 w 2601"/>
                <a:gd name="T7" fmla="*/ 8 h 30"/>
                <a:gd name="T8" fmla="*/ 8 w 2601"/>
                <a:gd name="T9" fmla="*/ 8 h 30"/>
                <a:gd name="T10" fmla="*/ 8 w 2601"/>
                <a:gd name="T11" fmla="*/ 8 h 30"/>
                <a:gd name="T12" fmla="*/ 8 w 2601"/>
                <a:gd name="T13" fmla="*/ 8 h 30"/>
                <a:gd name="T14" fmla="*/ 0 w 2601"/>
                <a:gd name="T15" fmla="*/ 8 h 30"/>
                <a:gd name="T16" fmla="*/ 0 w 2601"/>
                <a:gd name="T17" fmla="*/ 15 h 30"/>
                <a:gd name="T18" fmla="*/ 8 w 2601"/>
                <a:gd name="T19" fmla="*/ 15 h 30"/>
                <a:gd name="T20" fmla="*/ 8 w 2601"/>
                <a:gd name="T21" fmla="*/ 23 h 30"/>
                <a:gd name="T22" fmla="*/ 8 w 2601"/>
                <a:gd name="T23" fmla="*/ 23 h 30"/>
                <a:gd name="T24" fmla="*/ 8 w 2601"/>
                <a:gd name="T25" fmla="*/ 23 h 30"/>
                <a:gd name="T26" fmla="*/ 8 w 2601"/>
                <a:gd name="T27" fmla="*/ 23 h 30"/>
                <a:gd name="T28" fmla="*/ 15 w 2601"/>
                <a:gd name="T29" fmla="*/ 30 h 30"/>
                <a:gd name="T30" fmla="*/ 2586 w 2601"/>
                <a:gd name="T31" fmla="*/ 30 h 30"/>
                <a:gd name="T32" fmla="*/ 2593 w 2601"/>
                <a:gd name="T33" fmla="*/ 23 h 30"/>
                <a:gd name="T34" fmla="*/ 2593 w 2601"/>
                <a:gd name="T35" fmla="*/ 23 h 30"/>
                <a:gd name="T36" fmla="*/ 2593 w 2601"/>
                <a:gd name="T37" fmla="*/ 23 h 30"/>
                <a:gd name="T38" fmla="*/ 2593 w 2601"/>
                <a:gd name="T39" fmla="*/ 23 h 30"/>
                <a:gd name="T40" fmla="*/ 2593 w 2601"/>
                <a:gd name="T41" fmla="*/ 15 h 30"/>
                <a:gd name="T42" fmla="*/ 2601 w 2601"/>
                <a:gd name="T43" fmla="*/ 15 h 30"/>
                <a:gd name="T44" fmla="*/ 2601 w 2601"/>
                <a:gd name="T45" fmla="*/ 8 h 30"/>
                <a:gd name="T46" fmla="*/ 2593 w 2601"/>
                <a:gd name="T47" fmla="*/ 8 h 30"/>
                <a:gd name="T48" fmla="*/ 2593 w 2601"/>
                <a:gd name="T49" fmla="*/ 8 h 30"/>
                <a:gd name="T50" fmla="*/ 2593 w 2601"/>
                <a:gd name="T51" fmla="*/ 8 h 30"/>
                <a:gd name="T52" fmla="*/ 2593 w 2601"/>
                <a:gd name="T53" fmla="*/ 8 h 30"/>
                <a:gd name="T54" fmla="*/ 2593 w 2601"/>
                <a:gd name="T55" fmla="*/ 8 h 30"/>
                <a:gd name="T56" fmla="*/ 2586 w 2601"/>
                <a:gd name="T57" fmla="*/ 0 h 30"/>
                <a:gd name="T58" fmla="*/ 2586 w 2601"/>
                <a:gd name="T59" fmla="*/ 0 h 30"/>
                <a:gd name="T60" fmla="*/ 15 w 2601"/>
                <a:gd name="T61" fmla="*/ 0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1"/>
                <a:gd name="T94" fmla="*/ 0 h 30"/>
                <a:gd name="T95" fmla="*/ 2601 w 2601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1" h="30">
                  <a:moveTo>
                    <a:pt x="15" y="0"/>
                  </a:moveTo>
                  <a:lnTo>
                    <a:pt x="15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23"/>
                  </a:lnTo>
                  <a:lnTo>
                    <a:pt x="15" y="30"/>
                  </a:lnTo>
                  <a:lnTo>
                    <a:pt x="2586" y="30"/>
                  </a:lnTo>
                  <a:lnTo>
                    <a:pt x="2593" y="23"/>
                  </a:lnTo>
                  <a:lnTo>
                    <a:pt x="2593" y="15"/>
                  </a:lnTo>
                  <a:lnTo>
                    <a:pt x="2601" y="15"/>
                  </a:lnTo>
                  <a:lnTo>
                    <a:pt x="2601" y="8"/>
                  </a:lnTo>
                  <a:lnTo>
                    <a:pt x="2593" y="8"/>
                  </a:lnTo>
                  <a:lnTo>
                    <a:pt x="258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4" name="Freeform 20">
              <a:extLst>
                <a:ext uri="{FF2B5EF4-FFF2-40B4-BE49-F238E27FC236}">
                  <a16:creationId xmlns:a16="http://schemas.microsoft.com/office/drawing/2014/main" id="{15EA9818-958B-0743-B3EB-F1EBEA7B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663"/>
              <a:ext cx="2593" cy="30"/>
            </a:xfrm>
            <a:custGeom>
              <a:avLst/>
              <a:gdLst>
                <a:gd name="T0" fmla="*/ 15 w 2593"/>
                <a:gd name="T1" fmla="*/ 0 h 30"/>
                <a:gd name="T2" fmla="*/ 8 w 2593"/>
                <a:gd name="T3" fmla="*/ 0 h 30"/>
                <a:gd name="T4" fmla="*/ 8 w 2593"/>
                <a:gd name="T5" fmla="*/ 7 h 30"/>
                <a:gd name="T6" fmla="*/ 0 w 2593"/>
                <a:gd name="T7" fmla="*/ 7 h 30"/>
                <a:gd name="T8" fmla="*/ 0 w 2593"/>
                <a:gd name="T9" fmla="*/ 7 h 30"/>
                <a:gd name="T10" fmla="*/ 0 w 2593"/>
                <a:gd name="T11" fmla="*/ 7 h 30"/>
                <a:gd name="T12" fmla="*/ 0 w 2593"/>
                <a:gd name="T13" fmla="*/ 7 h 30"/>
                <a:gd name="T14" fmla="*/ 0 w 2593"/>
                <a:gd name="T15" fmla="*/ 15 h 30"/>
                <a:gd name="T16" fmla="*/ 0 w 2593"/>
                <a:gd name="T17" fmla="*/ 15 h 30"/>
                <a:gd name="T18" fmla="*/ 0 w 2593"/>
                <a:gd name="T19" fmla="*/ 15 h 30"/>
                <a:gd name="T20" fmla="*/ 0 w 2593"/>
                <a:gd name="T21" fmla="*/ 22 h 30"/>
                <a:gd name="T22" fmla="*/ 0 w 2593"/>
                <a:gd name="T23" fmla="*/ 22 h 30"/>
                <a:gd name="T24" fmla="*/ 0 w 2593"/>
                <a:gd name="T25" fmla="*/ 22 h 30"/>
                <a:gd name="T26" fmla="*/ 8 w 2593"/>
                <a:gd name="T27" fmla="*/ 22 h 30"/>
                <a:gd name="T28" fmla="*/ 8 w 2593"/>
                <a:gd name="T29" fmla="*/ 30 h 30"/>
                <a:gd name="T30" fmla="*/ 2578 w 2593"/>
                <a:gd name="T31" fmla="*/ 30 h 30"/>
                <a:gd name="T32" fmla="*/ 2586 w 2593"/>
                <a:gd name="T33" fmla="*/ 22 h 30"/>
                <a:gd name="T34" fmla="*/ 2586 w 2593"/>
                <a:gd name="T35" fmla="*/ 22 h 30"/>
                <a:gd name="T36" fmla="*/ 2586 w 2593"/>
                <a:gd name="T37" fmla="*/ 22 h 30"/>
                <a:gd name="T38" fmla="*/ 2586 w 2593"/>
                <a:gd name="T39" fmla="*/ 22 h 30"/>
                <a:gd name="T40" fmla="*/ 2586 w 2593"/>
                <a:gd name="T41" fmla="*/ 15 h 30"/>
                <a:gd name="T42" fmla="*/ 2593 w 2593"/>
                <a:gd name="T43" fmla="*/ 15 h 30"/>
                <a:gd name="T44" fmla="*/ 2593 w 2593"/>
                <a:gd name="T45" fmla="*/ 15 h 30"/>
                <a:gd name="T46" fmla="*/ 2586 w 2593"/>
                <a:gd name="T47" fmla="*/ 7 h 30"/>
                <a:gd name="T48" fmla="*/ 2586 w 2593"/>
                <a:gd name="T49" fmla="*/ 7 h 30"/>
                <a:gd name="T50" fmla="*/ 2586 w 2593"/>
                <a:gd name="T51" fmla="*/ 7 h 30"/>
                <a:gd name="T52" fmla="*/ 2586 w 2593"/>
                <a:gd name="T53" fmla="*/ 7 h 30"/>
                <a:gd name="T54" fmla="*/ 2586 w 2593"/>
                <a:gd name="T55" fmla="*/ 7 h 30"/>
                <a:gd name="T56" fmla="*/ 2578 w 2593"/>
                <a:gd name="T57" fmla="*/ 0 h 30"/>
                <a:gd name="T58" fmla="*/ 2578 w 2593"/>
                <a:gd name="T59" fmla="*/ 0 h 30"/>
                <a:gd name="T60" fmla="*/ 15 w 2593"/>
                <a:gd name="T61" fmla="*/ 0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3"/>
                <a:gd name="T94" fmla="*/ 0 h 30"/>
                <a:gd name="T95" fmla="*/ 2593 w 2593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3" h="30">
                  <a:moveTo>
                    <a:pt x="15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0"/>
                  </a:lnTo>
                  <a:lnTo>
                    <a:pt x="2578" y="30"/>
                  </a:lnTo>
                  <a:lnTo>
                    <a:pt x="2586" y="22"/>
                  </a:lnTo>
                  <a:lnTo>
                    <a:pt x="2586" y="15"/>
                  </a:lnTo>
                  <a:lnTo>
                    <a:pt x="2593" y="15"/>
                  </a:lnTo>
                  <a:lnTo>
                    <a:pt x="2586" y="7"/>
                  </a:lnTo>
                  <a:lnTo>
                    <a:pt x="257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5" name="Freeform 21">
              <a:extLst>
                <a:ext uri="{FF2B5EF4-FFF2-40B4-BE49-F238E27FC236}">
                  <a16:creationId xmlns:a16="http://schemas.microsoft.com/office/drawing/2014/main" id="{459E275D-45FB-0746-8BB0-7969289C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885"/>
              <a:ext cx="2593" cy="22"/>
            </a:xfrm>
            <a:custGeom>
              <a:avLst/>
              <a:gdLst>
                <a:gd name="T0" fmla="*/ 15 w 2593"/>
                <a:gd name="T1" fmla="*/ 0 h 22"/>
                <a:gd name="T2" fmla="*/ 8 w 2593"/>
                <a:gd name="T3" fmla="*/ 0 h 22"/>
                <a:gd name="T4" fmla="*/ 8 w 2593"/>
                <a:gd name="T5" fmla="*/ 0 h 22"/>
                <a:gd name="T6" fmla="*/ 0 w 2593"/>
                <a:gd name="T7" fmla="*/ 0 h 22"/>
                <a:gd name="T8" fmla="*/ 0 w 2593"/>
                <a:gd name="T9" fmla="*/ 0 h 22"/>
                <a:gd name="T10" fmla="*/ 0 w 2593"/>
                <a:gd name="T11" fmla="*/ 0 h 22"/>
                <a:gd name="T12" fmla="*/ 0 w 2593"/>
                <a:gd name="T13" fmla="*/ 7 h 22"/>
                <a:gd name="T14" fmla="*/ 0 w 2593"/>
                <a:gd name="T15" fmla="*/ 7 h 22"/>
                <a:gd name="T16" fmla="*/ 0 w 2593"/>
                <a:gd name="T17" fmla="*/ 15 h 22"/>
                <a:gd name="T18" fmla="*/ 0 w 2593"/>
                <a:gd name="T19" fmla="*/ 15 h 22"/>
                <a:gd name="T20" fmla="*/ 0 w 2593"/>
                <a:gd name="T21" fmla="*/ 15 h 22"/>
                <a:gd name="T22" fmla="*/ 0 w 2593"/>
                <a:gd name="T23" fmla="*/ 22 h 22"/>
                <a:gd name="T24" fmla="*/ 0 w 2593"/>
                <a:gd name="T25" fmla="*/ 22 h 22"/>
                <a:gd name="T26" fmla="*/ 8 w 2593"/>
                <a:gd name="T27" fmla="*/ 22 h 22"/>
                <a:gd name="T28" fmla="*/ 8 w 2593"/>
                <a:gd name="T29" fmla="*/ 22 h 22"/>
                <a:gd name="T30" fmla="*/ 2578 w 2593"/>
                <a:gd name="T31" fmla="*/ 22 h 22"/>
                <a:gd name="T32" fmla="*/ 2586 w 2593"/>
                <a:gd name="T33" fmla="*/ 22 h 22"/>
                <a:gd name="T34" fmla="*/ 2586 w 2593"/>
                <a:gd name="T35" fmla="*/ 22 h 22"/>
                <a:gd name="T36" fmla="*/ 2586 w 2593"/>
                <a:gd name="T37" fmla="*/ 22 h 22"/>
                <a:gd name="T38" fmla="*/ 2586 w 2593"/>
                <a:gd name="T39" fmla="*/ 15 h 22"/>
                <a:gd name="T40" fmla="*/ 2586 w 2593"/>
                <a:gd name="T41" fmla="*/ 15 h 22"/>
                <a:gd name="T42" fmla="*/ 2593 w 2593"/>
                <a:gd name="T43" fmla="*/ 15 h 22"/>
                <a:gd name="T44" fmla="*/ 2593 w 2593"/>
                <a:gd name="T45" fmla="*/ 7 h 22"/>
                <a:gd name="T46" fmla="*/ 2586 w 2593"/>
                <a:gd name="T47" fmla="*/ 7 h 22"/>
                <a:gd name="T48" fmla="*/ 2586 w 2593"/>
                <a:gd name="T49" fmla="*/ 0 h 22"/>
                <a:gd name="T50" fmla="*/ 2586 w 2593"/>
                <a:gd name="T51" fmla="*/ 0 h 22"/>
                <a:gd name="T52" fmla="*/ 2586 w 2593"/>
                <a:gd name="T53" fmla="*/ 0 h 22"/>
                <a:gd name="T54" fmla="*/ 2586 w 2593"/>
                <a:gd name="T55" fmla="*/ 0 h 22"/>
                <a:gd name="T56" fmla="*/ 2578 w 2593"/>
                <a:gd name="T57" fmla="*/ 0 h 22"/>
                <a:gd name="T58" fmla="*/ 2578 w 2593"/>
                <a:gd name="T59" fmla="*/ 0 h 22"/>
                <a:gd name="T60" fmla="*/ 15 w 2593"/>
                <a:gd name="T61" fmla="*/ 0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3"/>
                <a:gd name="T94" fmla="*/ 0 h 22"/>
                <a:gd name="T95" fmla="*/ 2593 w 2593"/>
                <a:gd name="T96" fmla="*/ 22 h 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3" h="22">
                  <a:moveTo>
                    <a:pt x="15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2578" y="22"/>
                  </a:lnTo>
                  <a:lnTo>
                    <a:pt x="2586" y="22"/>
                  </a:lnTo>
                  <a:lnTo>
                    <a:pt x="2586" y="15"/>
                  </a:lnTo>
                  <a:lnTo>
                    <a:pt x="2593" y="15"/>
                  </a:lnTo>
                  <a:lnTo>
                    <a:pt x="2593" y="7"/>
                  </a:lnTo>
                  <a:lnTo>
                    <a:pt x="2586" y="7"/>
                  </a:lnTo>
                  <a:lnTo>
                    <a:pt x="2586" y="0"/>
                  </a:lnTo>
                  <a:lnTo>
                    <a:pt x="257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6" name="Freeform 22">
              <a:extLst>
                <a:ext uri="{FF2B5EF4-FFF2-40B4-BE49-F238E27FC236}">
                  <a16:creationId xmlns:a16="http://schemas.microsoft.com/office/drawing/2014/main" id="{53B4899A-B50F-2646-859C-AE31123A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366"/>
              <a:ext cx="15" cy="103"/>
            </a:xfrm>
            <a:custGeom>
              <a:avLst/>
              <a:gdLst>
                <a:gd name="T0" fmla="*/ 15 w 15"/>
                <a:gd name="T1" fmla="*/ 7 h 103"/>
                <a:gd name="T2" fmla="*/ 15 w 15"/>
                <a:gd name="T3" fmla="*/ 0 h 103"/>
                <a:gd name="T4" fmla="*/ 7 w 15"/>
                <a:gd name="T5" fmla="*/ 0 h 103"/>
                <a:gd name="T6" fmla="*/ 7 w 15"/>
                <a:gd name="T7" fmla="*/ 0 h 103"/>
                <a:gd name="T8" fmla="*/ 7 w 15"/>
                <a:gd name="T9" fmla="*/ 0 h 103"/>
                <a:gd name="T10" fmla="*/ 7 w 15"/>
                <a:gd name="T11" fmla="*/ 0 h 103"/>
                <a:gd name="T12" fmla="*/ 0 w 15"/>
                <a:gd name="T13" fmla="*/ 0 h 103"/>
                <a:gd name="T14" fmla="*/ 0 w 15"/>
                <a:gd name="T15" fmla="*/ 7 h 103"/>
                <a:gd name="T16" fmla="*/ 0 w 15"/>
                <a:gd name="T17" fmla="*/ 7 h 103"/>
                <a:gd name="T18" fmla="*/ 0 w 15"/>
                <a:gd name="T19" fmla="*/ 96 h 103"/>
                <a:gd name="T20" fmla="*/ 0 w 15"/>
                <a:gd name="T21" fmla="*/ 96 h 103"/>
                <a:gd name="T22" fmla="*/ 0 w 15"/>
                <a:gd name="T23" fmla="*/ 96 h 103"/>
                <a:gd name="T24" fmla="*/ 7 w 15"/>
                <a:gd name="T25" fmla="*/ 96 h 103"/>
                <a:gd name="T26" fmla="*/ 7 w 15"/>
                <a:gd name="T27" fmla="*/ 103 h 103"/>
                <a:gd name="T28" fmla="*/ 7 w 15"/>
                <a:gd name="T29" fmla="*/ 103 h 103"/>
                <a:gd name="T30" fmla="*/ 7 w 15"/>
                <a:gd name="T31" fmla="*/ 96 h 103"/>
                <a:gd name="T32" fmla="*/ 15 w 15"/>
                <a:gd name="T33" fmla="*/ 96 h 103"/>
                <a:gd name="T34" fmla="*/ 15 w 15"/>
                <a:gd name="T35" fmla="*/ 96 h 103"/>
                <a:gd name="T36" fmla="*/ 15 w 15"/>
                <a:gd name="T37" fmla="*/ 7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03"/>
                <a:gd name="T59" fmla="*/ 15 w 15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03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6"/>
                  </a:lnTo>
                  <a:lnTo>
                    <a:pt x="7" y="96"/>
                  </a:lnTo>
                  <a:lnTo>
                    <a:pt x="7" y="103"/>
                  </a:lnTo>
                  <a:lnTo>
                    <a:pt x="7" y="96"/>
                  </a:lnTo>
                  <a:lnTo>
                    <a:pt x="15" y="96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7" name="Freeform 23">
              <a:extLst>
                <a:ext uri="{FF2B5EF4-FFF2-40B4-BE49-F238E27FC236}">
                  <a16:creationId xmlns:a16="http://schemas.microsoft.com/office/drawing/2014/main" id="{CE18B853-8893-B84A-911D-7138956C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73"/>
              <a:ext cx="7" cy="104"/>
            </a:xfrm>
            <a:custGeom>
              <a:avLst/>
              <a:gdLst>
                <a:gd name="T0" fmla="*/ 7 w 7"/>
                <a:gd name="T1" fmla="*/ 8 h 104"/>
                <a:gd name="T2" fmla="*/ 7 w 7"/>
                <a:gd name="T3" fmla="*/ 0 h 104"/>
                <a:gd name="T4" fmla="*/ 7 w 7"/>
                <a:gd name="T5" fmla="*/ 0 h 104"/>
                <a:gd name="T6" fmla="*/ 7 w 7"/>
                <a:gd name="T7" fmla="*/ 0 h 104"/>
                <a:gd name="T8" fmla="*/ 0 w 7"/>
                <a:gd name="T9" fmla="*/ 0 h 104"/>
                <a:gd name="T10" fmla="*/ 0 w 7"/>
                <a:gd name="T11" fmla="*/ 0 h 104"/>
                <a:gd name="T12" fmla="*/ 0 w 7"/>
                <a:gd name="T13" fmla="*/ 0 h 104"/>
                <a:gd name="T14" fmla="*/ 0 w 7"/>
                <a:gd name="T15" fmla="*/ 8 h 104"/>
                <a:gd name="T16" fmla="*/ 0 w 7"/>
                <a:gd name="T17" fmla="*/ 8 h 104"/>
                <a:gd name="T18" fmla="*/ 0 w 7"/>
                <a:gd name="T19" fmla="*/ 96 h 104"/>
                <a:gd name="T20" fmla="*/ 0 w 7"/>
                <a:gd name="T21" fmla="*/ 96 h 104"/>
                <a:gd name="T22" fmla="*/ 0 w 7"/>
                <a:gd name="T23" fmla="*/ 104 h 104"/>
                <a:gd name="T24" fmla="*/ 0 w 7"/>
                <a:gd name="T25" fmla="*/ 104 h 104"/>
                <a:gd name="T26" fmla="*/ 0 w 7"/>
                <a:gd name="T27" fmla="*/ 104 h 104"/>
                <a:gd name="T28" fmla="*/ 7 w 7"/>
                <a:gd name="T29" fmla="*/ 104 h 104"/>
                <a:gd name="T30" fmla="*/ 7 w 7"/>
                <a:gd name="T31" fmla="*/ 104 h 104"/>
                <a:gd name="T32" fmla="*/ 7 w 7"/>
                <a:gd name="T33" fmla="*/ 104 h 104"/>
                <a:gd name="T34" fmla="*/ 7 w 7"/>
                <a:gd name="T35" fmla="*/ 96 h 104"/>
                <a:gd name="T36" fmla="*/ 7 w 7"/>
                <a:gd name="T37" fmla="*/ 8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04"/>
                <a:gd name="T59" fmla="*/ 7 w 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04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7" y="9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8" name="Freeform 24">
              <a:extLst>
                <a:ext uri="{FF2B5EF4-FFF2-40B4-BE49-F238E27FC236}">
                  <a16:creationId xmlns:a16="http://schemas.microsoft.com/office/drawing/2014/main" id="{7695C12A-DCA1-9B49-9977-692A5C437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502" cy="15"/>
            </a:xfrm>
            <a:custGeom>
              <a:avLst/>
              <a:gdLst>
                <a:gd name="T0" fmla="*/ 495 w 502"/>
                <a:gd name="T1" fmla="*/ 15 h 15"/>
                <a:gd name="T2" fmla="*/ 495 w 502"/>
                <a:gd name="T3" fmla="*/ 15 h 15"/>
                <a:gd name="T4" fmla="*/ 495 w 502"/>
                <a:gd name="T5" fmla="*/ 15 h 15"/>
                <a:gd name="T6" fmla="*/ 502 w 502"/>
                <a:gd name="T7" fmla="*/ 15 h 15"/>
                <a:gd name="T8" fmla="*/ 502 w 502"/>
                <a:gd name="T9" fmla="*/ 7 h 15"/>
                <a:gd name="T10" fmla="*/ 495 w 502"/>
                <a:gd name="T11" fmla="*/ 7 h 15"/>
                <a:gd name="T12" fmla="*/ 495 w 502"/>
                <a:gd name="T13" fmla="*/ 7 h 15"/>
                <a:gd name="T14" fmla="*/ 495 w 502"/>
                <a:gd name="T15" fmla="*/ 7 h 15"/>
                <a:gd name="T16" fmla="*/ 495 w 502"/>
                <a:gd name="T17" fmla="*/ 0 h 15"/>
                <a:gd name="T18" fmla="*/ 0 w 502"/>
                <a:gd name="T19" fmla="*/ 0 h 15"/>
                <a:gd name="T20" fmla="*/ 0 w 502"/>
                <a:gd name="T21" fmla="*/ 7 h 15"/>
                <a:gd name="T22" fmla="*/ 0 w 502"/>
                <a:gd name="T23" fmla="*/ 7 h 15"/>
                <a:gd name="T24" fmla="*/ 0 w 502"/>
                <a:gd name="T25" fmla="*/ 7 h 15"/>
                <a:gd name="T26" fmla="*/ 0 w 502"/>
                <a:gd name="T27" fmla="*/ 7 h 15"/>
                <a:gd name="T28" fmla="*/ 0 w 502"/>
                <a:gd name="T29" fmla="*/ 15 h 15"/>
                <a:gd name="T30" fmla="*/ 0 w 502"/>
                <a:gd name="T31" fmla="*/ 15 h 15"/>
                <a:gd name="T32" fmla="*/ 0 w 502"/>
                <a:gd name="T33" fmla="*/ 15 h 15"/>
                <a:gd name="T34" fmla="*/ 7 w 502"/>
                <a:gd name="T35" fmla="*/ 15 h 15"/>
                <a:gd name="T36" fmla="*/ 495 w 502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2"/>
                <a:gd name="T58" fmla="*/ 0 h 15"/>
                <a:gd name="T59" fmla="*/ 502 w 50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2" h="15">
                  <a:moveTo>
                    <a:pt x="495" y="15"/>
                  </a:moveTo>
                  <a:lnTo>
                    <a:pt x="495" y="15"/>
                  </a:lnTo>
                  <a:lnTo>
                    <a:pt x="502" y="15"/>
                  </a:lnTo>
                  <a:lnTo>
                    <a:pt x="502" y="7"/>
                  </a:lnTo>
                  <a:lnTo>
                    <a:pt x="495" y="7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49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9" name="Freeform 25">
              <a:extLst>
                <a:ext uri="{FF2B5EF4-FFF2-40B4-BE49-F238E27FC236}">
                  <a16:creationId xmlns:a16="http://schemas.microsoft.com/office/drawing/2014/main" id="{0719E1BC-DEC6-F848-A04E-6C8B5B31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7 w 15"/>
                <a:gd name="T5" fmla="*/ 0 h 947"/>
                <a:gd name="T6" fmla="*/ 7 w 15"/>
                <a:gd name="T7" fmla="*/ 0 h 947"/>
                <a:gd name="T8" fmla="*/ 7 w 15"/>
                <a:gd name="T9" fmla="*/ 0 h 947"/>
                <a:gd name="T10" fmla="*/ 7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7 w 15"/>
                <a:gd name="T25" fmla="*/ 947 h 947"/>
                <a:gd name="T26" fmla="*/ 7 w 15"/>
                <a:gd name="T27" fmla="*/ 947 h 947"/>
                <a:gd name="T28" fmla="*/ 7 w 15"/>
                <a:gd name="T29" fmla="*/ 947 h 947"/>
                <a:gd name="T30" fmla="*/ 7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7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0" name="Freeform 26">
              <a:extLst>
                <a:ext uri="{FF2B5EF4-FFF2-40B4-BE49-F238E27FC236}">
                  <a16:creationId xmlns:a16="http://schemas.microsoft.com/office/drawing/2014/main" id="{AFFB7D68-9475-604B-8970-2DBCB34B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8"/>
              <a:ext cx="281" cy="7"/>
            </a:xfrm>
            <a:custGeom>
              <a:avLst/>
              <a:gdLst>
                <a:gd name="T0" fmla="*/ 274 w 281"/>
                <a:gd name="T1" fmla="*/ 7 h 7"/>
                <a:gd name="T2" fmla="*/ 274 w 281"/>
                <a:gd name="T3" fmla="*/ 7 h 7"/>
                <a:gd name="T4" fmla="*/ 274 w 281"/>
                <a:gd name="T5" fmla="*/ 7 h 7"/>
                <a:gd name="T6" fmla="*/ 281 w 281"/>
                <a:gd name="T7" fmla="*/ 7 h 7"/>
                <a:gd name="T8" fmla="*/ 281 w 281"/>
                <a:gd name="T9" fmla="*/ 0 h 7"/>
                <a:gd name="T10" fmla="*/ 274 w 281"/>
                <a:gd name="T11" fmla="*/ 0 h 7"/>
                <a:gd name="T12" fmla="*/ 274 w 281"/>
                <a:gd name="T13" fmla="*/ 0 h 7"/>
                <a:gd name="T14" fmla="*/ 274 w 281"/>
                <a:gd name="T15" fmla="*/ 0 h 7"/>
                <a:gd name="T16" fmla="*/ 274 w 281"/>
                <a:gd name="T17" fmla="*/ 0 h 7"/>
                <a:gd name="T18" fmla="*/ 8 w 281"/>
                <a:gd name="T19" fmla="*/ 0 h 7"/>
                <a:gd name="T20" fmla="*/ 8 w 281"/>
                <a:gd name="T21" fmla="*/ 0 h 7"/>
                <a:gd name="T22" fmla="*/ 0 w 281"/>
                <a:gd name="T23" fmla="*/ 0 h 7"/>
                <a:gd name="T24" fmla="*/ 0 w 281"/>
                <a:gd name="T25" fmla="*/ 0 h 7"/>
                <a:gd name="T26" fmla="*/ 0 w 281"/>
                <a:gd name="T27" fmla="*/ 0 h 7"/>
                <a:gd name="T28" fmla="*/ 0 w 281"/>
                <a:gd name="T29" fmla="*/ 7 h 7"/>
                <a:gd name="T30" fmla="*/ 0 w 281"/>
                <a:gd name="T31" fmla="*/ 7 h 7"/>
                <a:gd name="T32" fmla="*/ 0 w 281"/>
                <a:gd name="T33" fmla="*/ 7 h 7"/>
                <a:gd name="T34" fmla="*/ 8 w 281"/>
                <a:gd name="T35" fmla="*/ 7 h 7"/>
                <a:gd name="T36" fmla="*/ 274 w 281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7"/>
                <a:gd name="T59" fmla="*/ 281 w 281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7">
                  <a:moveTo>
                    <a:pt x="274" y="7"/>
                  </a:moveTo>
                  <a:lnTo>
                    <a:pt x="274" y="7"/>
                  </a:lnTo>
                  <a:lnTo>
                    <a:pt x="281" y="7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27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1" name="Freeform 27">
              <a:extLst>
                <a:ext uri="{FF2B5EF4-FFF2-40B4-BE49-F238E27FC236}">
                  <a16:creationId xmlns:a16="http://schemas.microsoft.com/office/drawing/2014/main" id="{47E13856-13CB-6040-A0E6-A0FB2DB03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15 w 15"/>
                <a:gd name="T5" fmla="*/ 8 h 770"/>
                <a:gd name="T6" fmla="*/ 15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15 w 15"/>
                <a:gd name="T29" fmla="*/ 770 h 770"/>
                <a:gd name="T30" fmla="*/ 15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2" name="Freeform 28">
              <a:extLst>
                <a:ext uri="{FF2B5EF4-FFF2-40B4-BE49-F238E27FC236}">
                  <a16:creationId xmlns:a16="http://schemas.microsoft.com/office/drawing/2014/main" id="{578D0133-3CE0-BC41-B3AF-7F044733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315"/>
              <a:ext cx="2592" cy="23"/>
            </a:xfrm>
            <a:custGeom>
              <a:avLst/>
              <a:gdLst>
                <a:gd name="T0" fmla="*/ 14 w 2592"/>
                <a:gd name="T1" fmla="*/ 0 h 23"/>
                <a:gd name="T2" fmla="*/ 7 w 2592"/>
                <a:gd name="T3" fmla="*/ 0 h 23"/>
                <a:gd name="T4" fmla="*/ 7 w 2592"/>
                <a:gd name="T5" fmla="*/ 0 h 23"/>
                <a:gd name="T6" fmla="*/ 0 w 2592"/>
                <a:gd name="T7" fmla="*/ 0 h 23"/>
                <a:gd name="T8" fmla="*/ 0 w 2592"/>
                <a:gd name="T9" fmla="*/ 0 h 23"/>
                <a:gd name="T10" fmla="*/ 0 w 2592"/>
                <a:gd name="T11" fmla="*/ 0 h 23"/>
                <a:gd name="T12" fmla="*/ 0 w 2592"/>
                <a:gd name="T13" fmla="*/ 0 h 23"/>
                <a:gd name="T14" fmla="*/ 0 w 2592"/>
                <a:gd name="T15" fmla="*/ 8 h 23"/>
                <a:gd name="T16" fmla="*/ 0 w 2592"/>
                <a:gd name="T17" fmla="*/ 8 h 23"/>
                <a:gd name="T18" fmla="*/ 0 w 2592"/>
                <a:gd name="T19" fmla="*/ 8 h 23"/>
                <a:gd name="T20" fmla="*/ 0 w 2592"/>
                <a:gd name="T21" fmla="*/ 15 h 23"/>
                <a:gd name="T22" fmla="*/ 0 w 2592"/>
                <a:gd name="T23" fmla="*/ 15 h 23"/>
                <a:gd name="T24" fmla="*/ 0 w 2592"/>
                <a:gd name="T25" fmla="*/ 23 h 23"/>
                <a:gd name="T26" fmla="*/ 7 w 2592"/>
                <a:gd name="T27" fmla="*/ 23 h 23"/>
                <a:gd name="T28" fmla="*/ 7 w 2592"/>
                <a:gd name="T29" fmla="*/ 23 h 23"/>
                <a:gd name="T30" fmla="*/ 2578 w 2592"/>
                <a:gd name="T31" fmla="*/ 23 h 23"/>
                <a:gd name="T32" fmla="*/ 2585 w 2592"/>
                <a:gd name="T33" fmla="*/ 23 h 23"/>
                <a:gd name="T34" fmla="*/ 2585 w 2592"/>
                <a:gd name="T35" fmla="*/ 23 h 23"/>
                <a:gd name="T36" fmla="*/ 2585 w 2592"/>
                <a:gd name="T37" fmla="*/ 15 h 23"/>
                <a:gd name="T38" fmla="*/ 2585 w 2592"/>
                <a:gd name="T39" fmla="*/ 15 h 23"/>
                <a:gd name="T40" fmla="*/ 2585 w 2592"/>
                <a:gd name="T41" fmla="*/ 8 h 23"/>
                <a:gd name="T42" fmla="*/ 2592 w 2592"/>
                <a:gd name="T43" fmla="*/ 8 h 23"/>
                <a:gd name="T44" fmla="*/ 2592 w 2592"/>
                <a:gd name="T45" fmla="*/ 8 h 23"/>
                <a:gd name="T46" fmla="*/ 2585 w 2592"/>
                <a:gd name="T47" fmla="*/ 0 h 23"/>
                <a:gd name="T48" fmla="*/ 2585 w 2592"/>
                <a:gd name="T49" fmla="*/ 0 h 23"/>
                <a:gd name="T50" fmla="*/ 2585 w 2592"/>
                <a:gd name="T51" fmla="*/ 0 h 23"/>
                <a:gd name="T52" fmla="*/ 2585 w 2592"/>
                <a:gd name="T53" fmla="*/ 0 h 23"/>
                <a:gd name="T54" fmla="*/ 2585 w 2592"/>
                <a:gd name="T55" fmla="*/ 0 h 23"/>
                <a:gd name="T56" fmla="*/ 2578 w 2592"/>
                <a:gd name="T57" fmla="*/ 0 h 23"/>
                <a:gd name="T58" fmla="*/ 2578 w 2592"/>
                <a:gd name="T59" fmla="*/ 0 h 23"/>
                <a:gd name="T60" fmla="*/ 14 w 2592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92"/>
                <a:gd name="T94" fmla="*/ 0 h 23"/>
                <a:gd name="T95" fmla="*/ 2592 w 2592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92" h="23">
                  <a:moveTo>
                    <a:pt x="14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2578" y="23"/>
                  </a:lnTo>
                  <a:lnTo>
                    <a:pt x="2585" y="23"/>
                  </a:lnTo>
                  <a:lnTo>
                    <a:pt x="2585" y="15"/>
                  </a:lnTo>
                  <a:lnTo>
                    <a:pt x="2585" y="8"/>
                  </a:lnTo>
                  <a:lnTo>
                    <a:pt x="2592" y="8"/>
                  </a:lnTo>
                  <a:lnTo>
                    <a:pt x="2585" y="0"/>
                  </a:lnTo>
                  <a:lnTo>
                    <a:pt x="257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3" name="Rectangle 29">
              <a:extLst>
                <a:ext uri="{FF2B5EF4-FFF2-40B4-BE49-F238E27FC236}">
                  <a16:creationId xmlns:a16="http://schemas.microsoft.com/office/drawing/2014/main" id="{999BCF96-DADB-5C47-B6DE-A2920680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30"/>
              <a:ext cx="5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N-wire line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64" name="Freeform 30">
              <a:extLst>
                <a:ext uri="{FF2B5EF4-FFF2-40B4-BE49-F238E27FC236}">
                  <a16:creationId xmlns:a16="http://schemas.microsoft.com/office/drawing/2014/main" id="{B6123F10-FB1A-8541-9827-DF5F6FEE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892"/>
              <a:ext cx="103" cy="15"/>
            </a:xfrm>
            <a:custGeom>
              <a:avLst/>
              <a:gdLst>
                <a:gd name="T0" fmla="*/ 7 w 103"/>
                <a:gd name="T1" fmla="*/ 0 h 15"/>
                <a:gd name="T2" fmla="*/ 0 w 103"/>
                <a:gd name="T3" fmla="*/ 0 h 15"/>
                <a:gd name="T4" fmla="*/ 0 w 103"/>
                <a:gd name="T5" fmla="*/ 0 h 15"/>
                <a:gd name="T6" fmla="*/ 0 w 103"/>
                <a:gd name="T7" fmla="*/ 0 h 15"/>
                <a:gd name="T8" fmla="*/ 0 w 103"/>
                <a:gd name="T9" fmla="*/ 8 h 15"/>
                <a:gd name="T10" fmla="*/ 0 w 103"/>
                <a:gd name="T11" fmla="*/ 8 h 15"/>
                <a:gd name="T12" fmla="*/ 0 w 103"/>
                <a:gd name="T13" fmla="*/ 8 h 15"/>
                <a:gd name="T14" fmla="*/ 0 w 103"/>
                <a:gd name="T15" fmla="*/ 8 h 15"/>
                <a:gd name="T16" fmla="*/ 0 w 103"/>
                <a:gd name="T17" fmla="*/ 15 h 15"/>
                <a:gd name="T18" fmla="*/ 96 w 103"/>
                <a:gd name="T19" fmla="*/ 15 h 15"/>
                <a:gd name="T20" fmla="*/ 96 w 103"/>
                <a:gd name="T21" fmla="*/ 8 h 15"/>
                <a:gd name="T22" fmla="*/ 103 w 103"/>
                <a:gd name="T23" fmla="*/ 8 h 15"/>
                <a:gd name="T24" fmla="*/ 103 w 103"/>
                <a:gd name="T25" fmla="*/ 8 h 15"/>
                <a:gd name="T26" fmla="*/ 103 w 103"/>
                <a:gd name="T27" fmla="*/ 8 h 15"/>
                <a:gd name="T28" fmla="*/ 103 w 103"/>
                <a:gd name="T29" fmla="*/ 0 h 15"/>
                <a:gd name="T30" fmla="*/ 103 w 103"/>
                <a:gd name="T31" fmla="*/ 0 h 15"/>
                <a:gd name="T32" fmla="*/ 103 w 103"/>
                <a:gd name="T33" fmla="*/ 0 h 15"/>
                <a:gd name="T34" fmla="*/ 96 w 103"/>
                <a:gd name="T35" fmla="*/ 0 h 15"/>
                <a:gd name="T36" fmla="*/ 7 w 103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5"/>
                <a:gd name="T59" fmla="*/ 103 w 10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96" y="15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5" name="Freeform 31">
              <a:extLst>
                <a:ext uri="{FF2B5EF4-FFF2-40B4-BE49-F238E27FC236}">
                  <a16:creationId xmlns:a16="http://schemas.microsoft.com/office/drawing/2014/main" id="{EBE433F6-54FA-DB4C-B14C-416563AE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892"/>
              <a:ext cx="15" cy="548"/>
            </a:xfrm>
            <a:custGeom>
              <a:avLst/>
              <a:gdLst>
                <a:gd name="T0" fmla="*/ 15 w 15"/>
                <a:gd name="T1" fmla="*/ 8 h 548"/>
                <a:gd name="T2" fmla="*/ 15 w 15"/>
                <a:gd name="T3" fmla="*/ 0 h 548"/>
                <a:gd name="T4" fmla="*/ 15 w 15"/>
                <a:gd name="T5" fmla="*/ 0 h 548"/>
                <a:gd name="T6" fmla="*/ 15 w 15"/>
                <a:gd name="T7" fmla="*/ 0 h 548"/>
                <a:gd name="T8" fmla="*/ 8 w 15"/>
                <a:gd name="T9" fmla="*/ 0 h 548"/>
                <a:gd name="T10" fmla="*/ 8 w 15"/>
                <a:gd name="T11" fmla="*/ 0 h 548"/>
                <a:gd name="T12" fmla="*/ 8 w 15"/>
                <a:gd name="T13" fmla="*/ 0 h 548"/>
                <a:gd name="T14" fmla="*/ 8 w 15"/>
                <a:gd name="T15" fmla="*/ 8 h 548"/>
                <a:gd name="T16" fmla="*/ 0 w 15"/>
                <a:gd name="T17" fmla="*/ 8 h 548"/>
                <a:gd name="T18" fmla="*/ 0 w 15"/>
                <a:gd name="T19" fmla="*/ 540 h 548"/>
                <a:gd name="T20" fmla="*/ 8 w 15"/>
                <a:gd name="T21" fmla="*/ 540 h 548"/>
                <a:gd name="T22" fmla="*/ 8 w 15"/>
                <a:gd name="T23" fmla="*/ 548 h 548"/>
                <a:gd name="T24" fmla="*/ 8 w 15"/>
                <a:gd name="T25" fmla="*/ 548 h 548"/>
                <a:gd name="T26" fmla="*/ 8 w 15"/>
                <a:gd name="T27" fmla="*/ 548 h 548"/>
                <a:gd name="T28" fmla="*/ 15 w 15"/>
                <a:gd name="T29" fmla="*/ 548 h 548"/>
                <a:gd name="T30" fmla="*/ 15 w 15"/>
                <a:gd name="T31" fmla="*/ 548 h 548"/>
                <a:gd name="T32" fmla="*/ 15 w 15"/>
                <a:gd name="T33" fmla="*/ 548 h 548"/>
                <a:gd name="T34" fmla="*/ 15 w 15"/>
                <a:gd name="T35" fmla="*/ 540 h 548"/>
                <a:gd name="T36" fmla="*/ 15 w 15"/>
                <a:gd name="T37" fmla="*/ 8 h 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548"/>
                <a:gd name="T59" fmla="*/ 15 w 15"/>
                <a:gd name="T60" fmla="*/ 548 h 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548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540"/>
                  </a:lnTo>
                  <a:lnTo>
                    <a:pt x="8" y="540"/>
                  </a:lnTo>
                  <a:lnTo>
                    <a:pt x="8" y="548"/>
                  </a:lnTo>
                  <a:lnTo>
                    <a:pt x="15" y="548"/>
                  </a:lnTo>
                  <a:lnTo>
                    <a:pt x="15" y="54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6" name="Freeform 32">
              <a:extLst>
                <a:ext uri="{FF2B5EF4-FFF2-40B4-BE49-F238E27FC236}">
                  <a16:creationId xmlns:a16="http://schemas.microsoft.com/office/drawing/2014/main" id="{2F7D67BC-B089-4D4B-8EBC-810B6D7B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670"/>
              <a:ext cx="236" cy="15"/>
            </a:xfrm>
            <a:custGeom>
              <a:avLst/>
              <a:gdLst>
                <a:gd name="T0" fmla="*/ 7 w 236"/>
                <a:gd name="T1" fmla="*/ 0 h 15"/>
                <a:gd name="T2" fmla="*/ 0 w 236"/>
                <a:gd name="T3" fmla="*/ 0 h 15"/>
                <a:gd name="T4" fmla="*/ 0 w 236"/>
                <a:gd name="T5" fmla="*/ 8 h 15"/>
                <a:gd name="T6" fmla="*/ 0 w 236"/>
                <a:gd name="T7" fmla="*/ 8 h 15"/>
                <a:gd name="T8" fmla="*/ 0 w 236"/>
                <a:gd name="T9" fmla="*/ 8 h 15"/>
                <a:gd name="T10" fmla="*/ 0 w 236"/>
                <a:gd name="T11" fmla="*/ 8 h 15"/>
                <a:gd name="T12" fmla="*/ 0 w 236"/>
                <a:gd name="T13" fmla="*/ 8 h 15"/>
                <a:gd name="T14" fmla="*/ 0 w 236"/>
                <a:gd name="T15" fmla="*/ 8 h 15"/>
                <a:gd name="T16" fmla="*/ 0 w 236"/>
                <a:gd name="T17" fmla="*/ 15 h 15"/>
                <a:gd name="T18" fmla="*/ 229 w 236"/>
                <a:gd name="T19" fmla="*/ 15 h 15"/>
                <a:gd name="T20" fmla="*/ 229 w 236"/>
                <a:gd name="T21" fmla="*/ 8 h 15"/>
                <a:gd name="T22" fmla="*/ 229 w 236"/>
                <a:gd name="T23" fmla="*/ 8 h 15"/>
                <a:gd name="T24" fmla="*/ 229 w 236"/>
                <a:gd name="T25" fmla="*/ 8 h 15"/>
                <a:gd name="T26" fmla="*/ 236 w 236"/>
                <a:gd name="T27" fmla="*/ 8 h 15"/>
                <a:gd name="T28" fmla="*/ 236 w 236"/>
                <a:gd name="T29" fmla="*/ 8 h 15"/>
                <a:gd name="T30" fmla="*/ 229 w 236"/>
                <a:gd name="T31" fmla="*/ 8 h 15"/>
                <a:gd name="T32" fmla="*/ 229 w 236"/>
                <a:gd name="T33" fmla="*/ 0 h 15"/>
                <a:gd name="T34" fmla="*/ 229 w 236"/>
                <a:gd name="T35" fmla="*/ 0 h 15"/>
                <a:gd name="T36" fmla="*/ 7 w 236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5"/>
                <a:gd name="T59" fmla="*/ 236 w 236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29" y="15"/>
                  </a:lnTo>
                  <a:lnTo>
                    <a:pt x="229" y="8"/>
                  </a:lnTo>
                  <a:lnTo>
                    <a:pt x="236" y="8"/>
                  </a:lnTo>
                  <a:lnTo>
                    <a:pt x="229" y="8"/>
                  </a:lnTo>
                  <a:lnTo>
                    <a:pt x="22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7" name="Freeform 33">
              <a:extLst>
                <a:ext uri="{FF2B5EF4-FFF2-40B4-BE49-F238E27FC236}">
                  <a16:creationId xmlns:a16="http://schemas.microsoft.com/office/drawing/2014/main" id="{304F342C-0E58-C34C-B5C0-AEE02B70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8 w 15"/>
                <a:gd name="T5" fmla="*/ 8 h 770"/>
                <a:gd name="T6" fmla="*/ 8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8 w 15"/>
                <a:gd name="T29" fmla="*/ 770 h 770"/>
                <a:gd name="T30" fmla="*/ 8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8" name="Freeform 34">
              <a:extLst>
                <a:ext uri="{FF2B5EF4-FFF2-40B4-BE49-F238E27FC236}">
                  <a16:creationId xmlns:a16="http://schemas.microsoft.com/office/drawing/2014/main" id="{73F4D561-D568-634E-8636-5A5A8EFFF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493"/>
              <a:ext cx="369" cy="15"/>
            </a:xfrm>
            <a:custGeom>
              <a:avLst/>
              <a:gdLst>
                <a:gd name="T0" fmla="*/ 7 w 369"/>
                <a:gd name="T1" fmla="*/ 0 h 15"/>
                <a:gd name="T2" fmla="*/ 0 w 369"/>
                <a:gd name="T3" fmla="*/ 0 h 15"/>
                <a:gd name="T4" fmla="*/ 0 w 369"/>
                <a:gd name="T5" fmla="*/ 0 h 15"/>
                <a:gd name="T6" fmla="*/ 0 w 369"/>
                <a:gd name="T7" fmla="*/ 0 h 15"/>
                <a:gd name="T8" fmla="*/ 0 w 369"/>
                <a:gd name="T9" fmla="*/ 7 h 15"/>
                <a:gd name="T10" fmla="*/ 0 w 369"/>
                <a:gd name="T11" fmla="*/ 7 h 15"/>
                <a:gd name="T12" fmla="*/ 0 w 369"/>
                <a:gd name="T13" fmla="*/ 7 h 15"/>
                <a:gd name="T14" fmla="*/ 0 w 369"/>
                <a:gd name="T15" fmla="*/ 7 h 15"/>
                <a:gd name="T16" fmla="*/ 0 w 369"/>
                <a:gd name="T17" fmla="*/ 15 h 15"/>
                <a:gd name="T18" fmla="*/ 362 w 369"/>
                <a:gd name="T19" fmla="*/ 15 h 15"/>
                <a:gd name="T20" fmla="*/ 362 w 369"/>
                <a:gd name="T21" fmla="*/ 7 h 15"/>
                <a:gd name="T22" fmla="*/ 362 w 369"/>
                <a:gd name="T23" fmla="*/ 7 h 15"/>
                <a:gd name="T24" fmla="*/ 362 w 369"/>
                <a:gd name="T25" fmla="*/ 7 h 15"/>
                <a:gd name="T26" fmla="*/ 369 w 369"/>
                <a:gd name="T27" fmla="*/ 7 h 15"/>
                <a:gd name="T28" fmla="*/ 369 w 369"/>
                <a:gd name="T29" fmla="*/ 0 h 15"/>
                <a:gd name="T30" fmla="*/ 362 w 369"/>
                <a:gd name="T31" fmla="*/ 0 h 15"/>
                <a:gd name="T32" fmla="*/ 362 w 369"/>
                <a:gd name="T33" fmla="*/ 0 h 15"/>
                <a:gd name="T34" fmla="*/ 362 w 369"/>
                <a:gd name="T35" fmla="*/ 0 h 15"/>
                <a:gd name="T36" fmla="*/ 7 w 369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15"/>
                <a:gd name="T59" fmla="*/ 369 w 369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15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62" y="15"/>
                  </a:lnTo>
                  <a:lnTo>
                    <a:pt x="362" y="7"/>
                  </a:lnTo>
                  <a:lnTo>
                    <a:pt x="369" y="7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9" name="Freeform 35">
              <a:extLst>
                <a:ext uri="{FF2B5EF4-FFF2-40B4-BE49-F238E27FC236}">
                  <a16:creationId xmlns:a16="http://schemas.microsoft.com/office/drawing/2014/main" id="{3B81E2DB-67BE-5042-9366-B3E86A56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8 w 15"/>
                <a:gd name="T5" fmla="*/ 0 h 947"/>
                <a:gd name="T6" fmla="*/ 8 w 15"/>
                <a:gd name="T7" fmla="*/ 0 h 947"/>
                <a:gd name="T8" fmla="*/ 8 w 15"/>
                <a:gd name="T9" fmla="*/ 0 h 947"/>
                <a:gd name="T10" fmla="*/ 8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8 w 15"/>
                <a:gd name="T25" fmla="*/ 947 h 947"/>
                <a:gd name="T26" fmla="*/ 8 w 15"/>
                <a:gd name="T27" fmla="*/ 947 h 947"/>
                <a:gd name="T28" fmla="*/ 8 w 15"/>
                <a:gd name="T29" fmla="*/ 947 h 947"/>
                <a:gd name="T30" fmla="*/ 8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8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70" name="Freeform 36">
              <a:extLst>
                <a:ext uri="{FF2B5EF4-FFF2-40B4-BE49-F238E27FC236}">
                  <a16:creationId xmlns:a16="http://schemas.microsoft.com/office/drawing/2014/main" id="{62321E9C-3710-7349-9B29-5C3A1686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315"/>
              <a:ext cx="458" cy="15"/>
            </a:xfrm>
            <a:custGeom>
              <a:avLst/>
              <a:gdLst>
                <a:gd name="T0" fmla="*/ 7 w 458"/>
                <a:gd name="T1" fmla="*/ 0 h 15"/>
                <a:gd name="T2" fmla="*/ 0 w 458"/>
                <a:gd name="T3" fmla="*/ 0 h 15"/>
                <a:gd name="T4" fmla="*/ 0 w 458"/>
                <a:gd name="T5" fmla="*/ 0 h 15"/>
                <a:gd name="T6" fmla="*/ 0 w 458"/>
                <a:gd name="T7" fmla="*/ 0 h 15"/>
                <a:gd name="T8" fmla="*/ 0 w 458"/>
                <a:gd name="T9" fmla="*/ 8 h 15"/>
                <a:gd name="T10" fmla="*/ 0 w 458"/>
                <a:gd name="T11" fmla="*/ 8 h 15"/>
                <a:gd name="T12" fmla="*/ 0 w 458"/>
                <a:gd name="T13" fmla="*/ 8 h 15"/>
                <a:gd name="T14" fmla="*/ 7 w 458"/>
                <a:gd name="T15" fmla="*/ 8 h 15"/>
                <a:gd name="T16" fmla="*/ 7 w 458"/>
                <a:gd name="T17" fmla="*/ 15 h 15"/>
                <a:gd name="T18" fmla="*/ 451 w 458"/>
                <a:gd name="T19" fmla="*/ 15 h 15"/>
                <a:gd name="T20" fmla="*/ 451 w 458"/>
                <a:gd name="T21" fmla="*/ 8 h 15"/>
                <a:gd name="T22" fmla="*/ 451 w 458"/>
                <a:gd name="T23" fmla="*/ 8 h 15"/>
                <a:gd name="T24" fmla="*/ 451 w 458"/>
                <a:gd name="T25" fmla="*/ 8 h 15"/>
                <a:gd name="T26" fmla="*/ 458 w 458"/>
                <a:gd name="T27" fmla="*/ 8 h 15"/>
                <a:gd name="T28" fmla="*/ 458 w 458"/>
                <a:gd name="T29" fmla="*/ 0 h 15"/>
                <a:gd name="T30" fmla="*/ 451 w 458"/>
                <a:gd name="T31" fmla="*/ 0 h 15"/>
                <a:gd name="T32" fmla="*/ 451 w 458"/>
                <a:gd name="T33" fmla="*/ 0 h 15"/>
                <a:gd name="T34" fmla="*/ 451 w 458"/>
                <a:gd name="T35" fmla="*/ 0 h 15"/>
                <a:gd name="T36" fmla="*/ 7 w 458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5"/>
                <a:gd name="T59" fmla="*/ 458 w 45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51" y="15"/>
                  </a:lnTo>
                  <a:lnTo>
                    <a:pt x="451" y="8"/>
                  </a:lnTo>
                  <a:lnTo>
                    <a:pt x="458" y="8"/>
                  </a:lnTo>
                  <a:lnTo>
                    <a:pt x="458" y="0"/>
                  </a:lnTo>
                  <a:lnTo>
                    <a:pt x="4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71" name="Freeform 37">
              <a:extLst>
                <a:ext uri="{FF2B5EF4-FFF2-40B4-BE49-F238E27FC236}">
                  <a16:creationId xmlns:a16="http://schemas.microsoft.com/office/drawing/2014/main" id="{8E46A11B-F170-1E44-A5D8-8C0BECDA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315"/>
              <a:ext cx="15" cy="1125"/>
            </a:xfrm>
            <a:custGeom>
              <a:avLst/>
              <a:gdLst>
                <a:gd name="T0" fmla="*/ 15 w 15"/>
                <a:gd name="T1" fmla="*/ 8 h 1125"/>
                <a:gd name="T2" fmla="*/ 15 w 15"/>
                <a:gd name="T3" fmla="*/ 0 h 1125"/>
                <a:gd name="T4" fmla="*/ 8 w 15"/>
                <a:gd name="T5" fmla="*/ 0 h 1125"/>
                <a:gd name="T6" fmla="*/ 8 w 15"/>
                <a:gd name="T7" fmla="*/ 0 h 1125"/>
                <a:gd name="T8" fmla="*/ 8 w 15"/>
                <a:gd name="T9" fmla="*/ 0 h 1125"/>
                <a:gd name="T10" fmla="*/ 8 w 15"/>
                <a:gd name="T11" fmla="*/ 0 h 1125"/>
                <a:gd name="T12" fmla="*/ 0 w 15"/>
                <a:gd name="T13" fmla="*/ 0 h 1125"/>
                <a:gd name="T14" fmla="*/ 0 w 15"/>
                <a:gd name="T15" fmla="*/ 8 h 1125"/>
                <a:gd name="T16" fmla="*/ 0 w 15"/>
                <a:gd name="T17" fmla="*/ 8 h 1125"/>
                <a:gd name="T18" fmla="*/ 0 w 15"/>
                <a:gd name="T19" fmla="*/ 1117 h 1125"/>
                <a:gd name="T20" fmla="*/ 0 w 15"/>
                <a:gd name="T21" fmla="*/ 1117 h 1125"/>
                <a:gd name="T22" fmla="*/ 0 w 15"/>
                <a:gd name="T23" fmla="*/ 1125 h 1125"/>
                <a:gd name="T24" fmla="*/ 8 w 15"/>
                <a:gd name="T25" fmla="*/ 1125 h 1125"/>
                <a:gd name="T26" fmla="*/ 8 w 15"/>
                <a:gd name="T27" fmla="*/ 1125 h 1125"/>
                <a:gd name="T28" fmla="*/ 8 w 15"/>
                <a:gd name="T29" fmla="*/ 1125 h 1125"/>
                <a:gd name="T30" fmla="*/ 8 w 15"/>
                <a:gd name="T31" fmla="*/ 1125 h 1125"/>
                <a:gd name="T32" fmla="*/ 15 w 15"/>
                <a:gd name="T33" fmla="*/ 1125 h 1125"/>
                <a:gd name="T34" fmla="*/ 15 w 15"/>
                <a:gd name="T35" fmla="*/ 1117 h 1125"/>
                <a:gd name="T36" fmla="*/ 15 w 15"/>
                <a:gd name="T37" fmla="*/ 8 h 1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125"/>
                <a:gd name="T59" fmla="*/ 15 w 15"/>
                <a:gd name="T60" fmla="*/ 1125 h 1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125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17"/>
                  </a:lnTo>
                  <a:lnTo>
                    <a:pt x="0" y="1125"/>
                  </a:lnTo>
                  <a:lnTo>
                    <a:pt x="8" y="1125"/>
                  </a:lnTo>
                  <a:lnTo>
                    <a:pt x="15" y="1125"/>
                  </a:lnTo>
                  <a:lnTo>
                    <a:pt x="15" y="111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72" name="Freeform 38">
              <a:extLst>
                <a:ext uri="{FF2B5EF4-FFF2-40B4-BE49-F238E27FC236}">
                  <a16:creationId xmlns:a16="http://schemas.microsoft.com/office/drawing/2014/main" id="{BAB86ECC-7CAB-5348-897C-7F288308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8 h 178"/>
                <a:gd name="T4" fmla="*/ 52 w 177"/>
                <a:gd name="T5" fmla="*/ 8 h 178"/>
                <a:gd name="T6" fmla="*/ 44 w 177"/>
                <a:gd name="T7" fmla="*/ 15 h 178"/>
                <a:gd name="T8" fmla="*/ 37 w 177"/>
                <a:gd name="T9" fmla="*/ 15 h 178"/>
                <a:gd name="T10" fmla="*/ 22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7 w 177"/>
                <a:gd name="T19" fmla="*/ 52 h 178"/>
                <a:gd name="T20" fmla="*/ 7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7 w 177"/>
                <a:gd name="T27" fmla="*/ 119 h 178"/>
                <a:gd name="T28" fmla="*/ 7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56 h 178"/>
                <a:gd name="T36" fmla="*/ 30 w 177"/>
                <a:gd name="T37" fmla="*/ 156 h 178"/>
                <a:gd name="T38" fmla="*/ 37 w 177"/>
                <a:gd name="T39" fmla="*/ 163 h 178"/>
                <a:gd name="T40" fmla="*/ 44 w 177"/>
                <a:gd name="T41" fmla="*/ 170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3 w 177"/>
                <a:gd name="T49" fmla="*/ 178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70 h 178"/>
                <a:gd name="T56" fmla="*/ 140 w 177"/>
                <a:gd name="T57" fmla="*/ 163 h 178"/>
                <a:gd name="T58" fmla="*/ 148 w 177"/>
                <a:gd name="T59" fmla="*/ 156 h 178"/>
                <a:gd name="T60" fmla="*/ 155 w 177"/>
                <a:gd name="T61" fmla="*/ 148 h 178"/>
                <a:gd name="T62" fmla="*/ 162 w 177"/>
                <a:gd name="T63" fmla="*/ 141 h 178"/>
                <a:gd name="T64" fmla="*/ 162 w 177"/>
                <a:gd name="T65" fmla="*/ 133 h 178"/>
                <a:gd name="T66" fmla="*/ 170 w 177"/>
                <a:gd name="T67" fmla="*/ 126 h 178"/>
                <a:gd name="T68" fmla="*/ 170 w 177"/>
                <a:gd name="T69" fmla="*/ 119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60 h 178"/>
                <a:gd name="T76" fmla="*/ 170 w 177"/>
                <a:gd name="T77" fmla="*/ 52 h 178"/>
                <a:gd name="T78" fmla="*/ 162 w 177"/>
                <a:gd name="T79" fmla="*/ 45 h 178"/>
                <a:gd name="T80" fmla="*/ 162 w 177"/>
                <a:gd name="T81" fmla="*/ 37 h 178"/>
                <a:gd name="T82" fmla="*/ 155 w 177"/>
                <a:gd name="T83" fmla="*/ 30 h 178"/>
                <a:gd name="T84" fmla="*/ 148 w 177"/>
                <a:gd name="T85" fmla="*/ 23 h 178"/>
                <a:gd name="T86" fmla="*/ 140 w 177"/>
                <a:gd name="T87" fmla="*/ 15 h 178"/>
                <a:gd name="T88" fmla="*/ 133 w 177"/>
                <a:gd name="T89" fmla="*/ 15 h 178"/>
                <a:gd name="T90" fmla="*/ 126 w 177"/>
                <a:gd name="T91" fmla="*/ 8 h 178"/>
                <a:gd name="T92" fmla="*/ 118 w 177"/>
                <a:gd name="T93" fmla="*/ 8 h 178"/>
                <a:gd name="T94" fmla="*/ 103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7" y="119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22" y="156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78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3" y="178"/>
                  </a:lnTo>
                  <a:lnTo>
                    <a:pt x="111" y="178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0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2" y="141"/>
                  </a:lnTo>
                  <a:lnTo>
                    <a:pt x="162" y="133"/>
                  </a:lnTo>
                  <a:lnTo>
                    <a:pt x="170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7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2" y="45"/>
                  </a:lnTo>
                  <a:lnTo>
                    <a:pt x="162" y="37"/>
                  </a:lnTo>
                  <a:lnTo>
                    <a:pt x="155" y="30"/>
                  </a:lnTo>
                  <a:lnTo>
                    <a:pt x="148" y="30"/>
                  </a:lnTo>
                  <a:lnTo>
                    <a:pt x="148" y="23"/>
                  </a:lnTo>
                  <a:lnTo>
                    <a:pt x="140" y="15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8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3" name="Freeform 39">
              <a:extLst>
                <a:ext uri="{FF2B5EF4-FFF2-40B4-BE49-F238E27FC236}">
                  <a16:creationId xmlns:a16="http://schemas.microsoft.com/office/drawing/2014/main" id="{E9BA4606-5DAD-C94F-B3AD-0493BA79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922"/>
              <a:ext cx="125" cy="192"/>
            </a:xfrm>
            <a:custGeom>
              <a:avLst/>
              <a:gdLst>
                <a:gd name="T0" fmla="*/ 73 w 125"/>
                <a:gd name="T1" fmla="*/ 7 h 192"/>
                <a:gd name="T2" fmla="*/ 59 w 125"/>
                <a:gd name="T3" fmla="*/ 7 h 192"/>
                <a:gd name="T4" fmla="*/ 59 w 125"/>
                <a:gd name="T5" fmla="*/ 15 h 192"/>
                <a:gd name="T6" fmla="*/ 44 w 125"/>
                <a:gd name="T7" fmla="*/ 15 h 192"/>
                <a:gd name="T8" fmla="*/ 37 w 125"/>
                <a:gd name="T9" fmla="*/ 22 h 192"/>
                <a:gd name="T10" fmla="*/ 29 w 125"/>
                <a:gd name="T11" fmla="*/ 30 h 192"/>
                <a:gd name="T12" fmla="*/ 22 w 125"/>
                <a:gd name="T13" fmla="*/ 30 h 192"/>
                <a:gd name="T14" fmla="*/ 22 w 125"/>
                <a:gd name="T15" fmla="*/ 44 h 192"/>
                <a:gd name="T16" fmla="*/ 14 w 125"/>
                <a:gd name="T17" fmla="*/ 52 h 192"/>
                <a:gd name="T18" fmla="*/ 14 w 125"/>
                <a:gd name="T19" fmla="*/ 52 h 192"/>
                <a:gd name="T20" fmla="*/ 7 w 125"/>
                <a:gd name="T21" fmla="*/ 67 h 192"/>
                <a:gd name="T22" fmla="*/ 7 w 125"/>
                <a:gd name="T23" fmla="*/ 81 h 192"/>
                <a:gd name="T24" fmla="*/ 7 w 125"/>
                <a:gd name="T25" fmla="*/ 118 h 192"/>
                <a:gd name="T26" fmla="*/ 7 w 125"/>
                <a:gd name="T27" fmla="*/ 133 h 192"/>
                <a:gd name="T28" fmla="*/ 14 w 125"/>
                <a:gd name="T29" fmla="*/ 133 h 192"/>
                <a:gd name="T30" fmla="*/ 14 w 125"/>
                <a:gd name="T31" fmla="*/ 148 h 192"/>
                <a:gd name="T32" fmla="*/ 22 w 125"/>
                <a:gd name="T33" fmla="*/ 155 h 192"/>
                <a:gd name="T34" fmla="*/ 29 w 125"/>
                <a:gd name="T35" fmla="*/ 163 h 192"/>
                <a:gd name="T36" fmla="*/ 29 w 125"/>
                <a:gd name="T37" fmla="*/ 170 h 192"/>
                <a:gd name="T38" fmla="*/ 37 w 125"/>
                <a:gd name="T39" fmla="*/ 170 h 192"/>
                <a:gd name="T40" fmla="*/ 44 w 125"/>
                <a:gd name="T41" fmla="*/ 177 h 192"/>
                <a:gd name="T42" fmla="*/ 51 w 125"/>
                <a:gd name="T43" fmla="*/ 177 h 192"/>
                <a:gd name="T44" fmla="*/ 66 w 125"/>
                <a:gd name="T45" fmla="*/ 185 h 192"/>
                <a:gd name="T46" fmla="*/ 81 w 125"/>
                <a:gd name="T47" fmla="*/ 185 h 192"/>
                <a:gd name="T48" fmla="*/ 118 w 125"/>
                <a:gd name="T49" fmla="*/ 185 h 192"/>
                <a:gd name="T50" fmla="*/ 118 w 125"/>
                <a:gd name="T51" fmla="*/ 177 h 192"/>
                <a:gd name="T52" fmla="*/ 103 w 125"/>
                <a:gd name="T53" fmla="*/ 177 h 192"/>
                <a:gd name="T54" fmla="*/ 88 w 125"/>
                <a:gd name="T55" fmla="*/ 177 h 192"/>
                <a:gd name="T56" fmla="*/ 66 w 125"/>
                <a:gd name="T57" fmla="*/ 177 h 192"/>
                <a:gd name="T58" fmla="*/ 59 w 125"/>
                <a:gd name="T59" fmla="*/ 170 h 192"/>
                <a:gd name="T60" fmla="*/ 51 w 125"/>
                <a:gd name="T61" fmla="*/ 163 h 192"/>
                <a:gd name="T62" fmla="*/ 51 w 125"/>
                <a:gd name="T63" fmla="*/ 163 h 192"/>
                <a:gd name="T64" fmla="*/ 37 w 125"/>
                <a:gd name="T65" fmla="*/ 163 h 192"/>
                <a:gd name="T66" fmla="*/ 37 w 125"/>
                <a:gd name="T67" fmla="*/ 163 h 192"/>
                <a:gd name="T68" fmla="*/ 29 w 125"/>
                <a:gd name="T69" fmla="*/ 140 h 192"/>
                <a:gd name="T70" fmla="*/ 22 w 125"/>
                <a:gd name="T71" fmla="*/ 140 h 192"/>
                <a:gd name="T72" fmla="*/ 22 w 125"/>
                <a:gd name="T73" fmla="*/ 126 h 192"/>
                <a:gd name="T74" fmla="*/ 22 w 125"/>
                <a:gd name="T75" fmla="*/ 118 h 192"/>
                <a:gd name="T76" fmla="*/ 7 w 125"/>
                <a:gd name="T77" fmla="*/ 104 h 192"/>
                <a:gd name="T78" fmla="*/ 14 w 125"/>
                <a:gd name="T79" fmla="*/ 89 h 192"/>
                <a:gd name="T80" fmla="*/ 22 w 125"/>
                <a:gd name="T81" fmla="*/ 67 h 192"/>
                <a:gd name="T82" fmla="*/ 22 w 125"/>
                <a:gd name="T83" fmla="*/ 59 h 192"/>
                <a:gd name="T84" fmla="*/ 29 w 125"/>
                <a:gd name="T85" fmla="*/ 44 h 192"/>
                <a:gd name="T86" fmla="*/ 29 w 125"/>
                <a:gd name="T87" fmla="*/ 44 h 192"/>
                <a:gd name="T88" fmla="*/ 37 w 125"/>
                <a:gd name="T89" fmla="*/ 44 h 192"/>
                <a:gd name="T90" fmla="*/ 37 w 125"/>
                <a:gd name="T91" fmla="*/ 37 h 192"/>
                <a:gd name="T92" fmla="*/ 51 w 125"/>
                <a:gd name="T93" fmla="*/ 30 h 192"/>
                <a:gd name="T94" fmla="*/ 59 w 125"/>
                <a:gd name="T95" fmla="*/ 30 h 192"/>
                <a:gd name="T96" fmla="*/ 66 w 125"/>
                <a:gd name="T97" fmla="*/ 15 h 192"/>
                <a:gd name="T98" fmla="*/ 73 w 125"/>
                <a:gd name="T99" fmla="*/ 15 h 192"/>
                <a:gd name="T100" fmla="*/ 81 w 125"/>
                <a:gd name="T101" fmla="*/ 15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92"/>
                <a:gd name="T155" fmla="*/ 125 w 125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92">
                  <a:moveTo>
                    <a:pt x="96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51" y="15"/>
                  </a:lnTo>
                  <a:lnTo>
                    <a:pt x="59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29" y="37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7" y="140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40"/>
                  </a:lnTo>
                  <a:lnTo>
                    <a:pt x="14" y="148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29" y="170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9" y="177"/>
                  </a:lnTo>
                  <a:lnTo>
                    <a:pt x="51" y="177"/>
                  </a:lnTo>
                  <a:lnTo>
                    <a:pt x="51" y="185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3" y="185"/>
                  </a:lnTo>
                  <a:lnTo>
                    <a:pt x="81" y="185"/>
                  </a:lnTo>
                  <a:lnTo>
                    <a:pt x="81" y="192"/>
                  </a:lnTo>
                  <a:lnTo>
                    <a:pt x="110" y="192"/>
                  </a:lnTo>
                  <a:lnTo>
                    <a:pt x="110" y="185"/>
                  </a:lnTo>
                  <a:lnTo>
                    <a:pt x="118" y="185"/>
                  </a:lnTo>
                  <a:lnTo>
                    <a:pt x="110" y="185"/>
                  </a:lnTo>
                  <a:lnTo>
                    <a:pt x="125" y="185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0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81" y="177"/>
                  </a:lnTo>
                  <a:lnTo>
                    <a:pt x="73" y="177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14" y="111"/>
                  </a:lnTo>
                  <a:lnTo>
                    <a:pt x="14" y="81"/>
                  </a:lnTo>
                  <a:lnTo>
                    <a:pt x="7" y="89"/>
                  </a:lnTo>
                  <a:lnTo>
                    <a:pt x="14" y="89"/>
                  </a:lnTo>
                  <a:lnTo>
                    <a:pt x="14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14" y="67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73" y="22"/>
                  </a:lnTo>
                  <a:lnTo>
                    <a:pt x="73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4" name="Freeform 40">
              <a:extLst>
                <a:ext uri="{FF2B5EF4-FFF2-40B4-BE49-F238E27FC236}">
                  <a16:creationId xmlns:a16="http://schemas.microsoft.com/office/drawing/2014/main" id="{73A0AF7A-B5CC-8247-84E6-BFACF388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922"/>
              <a:ext cx="96" cy="185"/>
            </a:xfrm>
            <a:custGeom>
              <a:avLst/>
              <a:gdLst>
                <a:gd name="T0" fmla="*/ 44 w 96"/>
                <a:gd name="T1" fmla="*/ 185 h 185"/>
                <a:gd name="T2" fmla="*/ 37 w 96"/>
                <a:gd name="T3" fmla="*/ 177 h 185"/>
                <a:gd name="T4" fmla="*/ 44 w 96"/>
                <a:gd name="T5" fmla="*/ 177 h 185"/>
                <a:gd name="T6" fmla="*/ 51 w 96"/>
                <a:gd name="T7" fmla="*/ 170 h 185"/>
                <a:gd name="T8" fmla="*/ 59 w 96"/>
                <a:gd name="T9" fmla="*/ 170 h 185"/>
                <a:gd name="T10" fmla="*/ 66 w 96"/>
                <a:gd name="T11" fmla="*/ 163 h 185"/>
                <a:gd name="T12" fmla="*/ 66 w 96"/>
                <a:gd name="T13" fmla="*/ 163 h 185"/>
                <a:gd name="T14" fmla="*/ 73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40 h 185"/>
                <a:gd name="T22" fmla="*/ 88 w 96"/>
                <a:gd name="T23" fmla="*/ 126 h 185"/>
                <a:gd name="T24" fmla="*/ 88 w 96"/>
                <a:gd name="T25" fmla="*/ 118 h 185"/>
                <a:gd name="T26" fmla="*/ 88 w 96"/>
                <a:gd name="T27" fmla="*/ 81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9 h 185"/>
                <a:gd name="T34" fmla="*/ 81 w 96"/>
                <a:gd name="T35" fmla="*/ 52 h 185"/>
                <a:gd name="T36" fmla="*/ 73 w 96"/>
                <a:gd name="T37" fmla="*/ 44 h 185"/>
                <a:gd name="T38" fmla="*/ 66 w 96"/>
                <a:gd name="T39" fmla="*/ 37 h 185"/>
                <a:gd name="T40" fmla="*/ 59 w 96"/>
                <a:gd name="T41" fmla="*/ 30 h 185"/>
                <a:gd name="T42" fmla="*/ 66 w 96"/>
                <a:gd name="T43" fmla="*/ 30 h 185"/>
                <a:gd name="T44" fmla="*/ 51 w 96"/>
                <a:gd name="T45" fmla="*/ 22 h 185"/>
                <a:gd name="T46" fmla="*/ 51 w 96"/>
                <a:gd name="T47" fmla="*/ 15 h 185"/>
                <a:gd name="T48" fmla="*/ 44 w 96"/>
                <a:gd name="T49" fmla="*/ 15 h 185"/>
                <a:gd name="T50" fmla="*/ 44 w 96"/>
                <a:gd name="T51" fmla="*/ 15 h 185"/>
                <a:gd name="T52" fmla="*/ 29 w 96"/>
                <a:gd name="T53" fmla="*/ 7 h 185"/>
                <a:gd name="T54" fmla="*/ 22 w 96"/>
                <a:gd name="T55" fmla="*/ 7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22 h 185"/>
                <a:gd name="T62" fmla="*/ 29 w 96"/>
                <a:gd name="T63" fmla="*/ 15 h 185"/>
                <a:gd name="T64" fmla="*/ 37 w 96"/>
                <a:gd name="T65" fmla="*/ 22 h 185"/>
                <a:gd name="T66" fmla="*/ 51 w 96"/>
                <a:gd name="T67" fmla="*/ 30 h 185"/>
                <a:gd name="T68" fmla="*/ 44 w 96"/>
                <a:gd name="T69" fmla="*/ 30 h 185"/>
                <a:gd name="T70" fmla="*/ 59 w 96"/>
                <a:gd name="T71" fmla="*/ 37 h 185"/>
                <a:gd name="T72" fmla="*/ 59 w 96"/>
                <a:gd name="T73" fmla="*/ 44 h 185"/>
                <a:gd name="T74" fmla="*/ 59 w 96"/>
                <a:gd name="T75" fmla="*/ 44 h 185"/>
                <a:gd name="T76" fmla="*/ 66 w 96"/>
                <a:gd name="T77" fmla="*/ 52 h 185"/>
                <a:gd name="T78" fmla="*/ 66 w 96"/>
                <a:gd name="T79" fmla="*/ 52 h 185"/>
                <a:gd name="T80" fmla="*/ 73 w 96"/>
                <a:gd name="T81" fmla="*/ 59 h 185"/>
                <a:gd name="T82" fmla="*/ 73 w 96"/>
                <a:gd name="T83" fmla="*/ 67 h 185"/>
                <a:gd name="T84" fmla="*/ 81 w 96"/>
                <a:gd name="T85" fmla="*/ 89 h 185"/>
                <a:gd name="T86" fmla="*/ 81 w 96"/>
                <a:gd name="T87" fmla="*/ 81 h 185"/>
                <a:gd name="T88" fmla="*/ 81 w 96"/>
                <a:gd name="T89" fmla="*/ 111 h 185"/>
                <a:gd name="T90" fmla="*/ 73 w 96"/>
                <a:gd name="T91" fmla="*/ 126 h 185"/>
                <a:gd name="T92" fmla="*/ 73 w 96"/>
                <a:gd name="T93" fmla="*/ 126 h 185"/>
                <a:gd name="T94" fmla="*/ 66 w 96"/>
                <a:gd name="T95" fmla="*/ 133 h 185"/>
                <a:gd name="T96" fmla="*/ 73 w 96"/>
                <a:gd name="T97" fmla="*/ 140 h 185"/>
                <a:gd name="T98" fmla="*/ 66 w 96"/>
                <a:gd name="T99" fmla="*/ 148 h 185"/>
                <a:gd name="T100" fmla="*/ 66 w 96"/>
                <a:gd name="T101" fmla="*/ 155 h 185"/>
                <a:gd name="T102" fmla="*/ 51 w 96"/>
                <a:gd name="T103" fmla="*/ 163 h 185"/>
                <a:gd name="T104" fmla="*/ 51 w 96"/>
                <a:gd name="T105" fmla="*/ 163 h 185"/>
                <a:gd name="T106" fmla="*/ 44 w 96"/>
                <a:gd name="T107" fmla="*/ 170 h 185"/>
                <a:gd name="T108" fmla="*/ 37 w 96"/>
                <a:gd name="T109" fmla="*/ 170 h 185"/>
                <a:gd name="T110" fmla="*/ 29 w 96"/>
                <a:gd name="T111" fmla="*/ 170 h 185"/>
                <a:gd name="T112" fmla="*/ 29 w 96"/>
                <a:gd name="T113" fmla="*/ 177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44" y="185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63"/>
                  </a:lnTo>
                  <a:lnTo>
                    <a:pt x="59" y="163"/>
                  </a:lnTo>
                  <a:lnTo>
                    <a:pt x="66" y="163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8" y="140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1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81"/>
                  </a:lnTo>
                  <a:lnTo>
                    <a:pt x="88" y="8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59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51" y="22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2" y="22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66" y="59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73" y="74"/>
                  </a:lnTo>
                  <a:lnTo>
                    <a:pt x="81" y="74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1"/>
                  </a:lnTo>
                  <a:lnTo>
                    <a:pt x="81" y="118"/>
                  </a:lnTo>
                  <a:lnTo>
                    <a:pt x="73" y="118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3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22" y="177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5" name="Rectangle 41">
              <a:extLst>
                <a:ext uri="{FF2B5EF4-FFF2-40B4-BE49-F238E27FC236}">
                  <a16:creationId xmlns:a16="http://schemas.microsoft.com/office/drawing/2014/main" id="{FB070F3D-B3F2-5D4B-8069-ED74687C4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79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76" name="Rectangle 42">
              <a:extLst>
                <a:ext uri="{FF2B5EF4-FFF2-40B4-BE49-F238E27FC236}">
                  <a16:creationId xmlns:a16="http://schemas.microsoft.com/office/drawing/2014/main" id="{EB6C3E1C-83E2-3041-9B44-17E3F097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804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77" name="Rectangle 43">
              <a:extLst>
                <a:ext uri="{FF2B5EF4-FFF2-40B4-BE49-F238E27FC236}">
                  <a16:creationId xmlns:a16="http://schemas.microsoft.com/office/drawing/2014/main" id="{4550D136-6023-EA4E-AB3D-A926BC65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6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78" name="Rectangle 44">
              <a:extLst>
                <a:ext uri="{FF2B5EF4-FFF2-40B4-BE49-F238E27FC236}">
                  <a16:creationId xmlns:a16="http://schemas.microsoft.com/office/drawing/2014/main" id="{B2F934E0-9AA7-FA41-8ACD-4B9C01BE6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74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CH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79" name="Rectangle 45">
              <a:extLst>
                <a:ext uri="{FF2B5EF4-FFF2-40B4-BE49-F238E27FC236}">
                  <a16:creationId xmlns:a16="http://schemas.microsoft.com/office/drawing/2014/main" id="{2DBFD715-8534-C243-A5AE-A74F8026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507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Wire j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80" name="Rectangle 46">
              <a:extLst>
                <a:ext uri="{FF2B5EF4-FFF2-40B4-BE49-F238E27FC236}">
                  <a16:creationId xmlns:a16="http://schemas.microsoft.com/office/drawing/2014/main" id="{3009C568-6533-2947-8B43-92F441B79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60"/>
              <a:ext cx="6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81" name="Rectangle 47">
              <a:extLst>
                <a:ext uri="{FF2B5EF4-FFF2-40B4-BE49-F238E27FC236}">
                  <a16:creationId xmlns:a16="http://schemas.microsoft.com/office/drawing/2014/main" id="{0B7DC660-0380-3541-8B97-B981F40F4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22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Wire 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82" name="Freeform 48">
              <a:extLst>
                <a:ext uri="{FF2B5EF4-FFF2-40B4-BE49-F238E27FC236}">
                  <a16:creationId xmlns:a16="http://schemas.microsoft.com/office/drawing/2014/main" id="{0F174DBF-E4E0-E24F-9C5C-E34FDC41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0 h 178"/>
                <a:gd name="T4" fmla="*/ 52 w 177"/>
                <a:gd name="T5" fmla="*/ 8 h 178"/>
                <a:gd name="T6" fmla="*/ 45 w 177"/>
                <a:gd name="T7" fmla="*/ 8 h 178"/>
                <a:gd name="T8" fmla="*/ 37 w 177"/>
                <a:gd name="T9" fmla="*/ 15 h 178"/>
                <a:gd name="T10" fmla="*/ 30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8 w 177"/>
                <a:gd name="T19" fmla="*/ 45 h 178"/>
                <a:gd name="T20" fmla="*/ 8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8 w 177"/>
                <a:gd name="T27" fmla="*/ 119 h 178"/>
                <a:gd name="T28" fmla="*/ 8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48 h 178"/>
                <a:gd name="T36" fmla="*/ 30 w 177"/>
                <a:gd name="T37" fmla="*/ 156 h 178"/>
                <a:gd name="T38" fmla="*/ 37 w 177"/>
                <a:gd name="T39" fmla="*/ 163 h 178"/>
                <a:gd name="T40" fmla="*/ 45 w 177"/>
                <a:gd name="T41" fmla="*/ 163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4 w 177"/>
                <a:gd name="T49" fmla="*/ 170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63 h 178"/>
                <a:gd name="T56" fmla="*/ 141 w 177"/>
                <a:gd name="T57" fmla="*/ 163 h 178"/>
                <a:gd name="T58" fmla="*/ 155 w 177"/>
                <a:gd name="T59" fmla="*/ 156 h 178"/>
                <a:gd name="T60" fmla="*/ 155 w 177"/>
                <a:gd name="T61" fmla="*/ 148 h 178"/>
                <a:gd name="T62" fmla="*/ 163 w 177"/>
                <a:gd name="T63" fmla="*/ 141 h 178"/>
                <a:gd name="T64" fmla="*/ 163 w 177"/>
                <a:gd name="T65" fmla="*/ 133 h 178"/>
                <a:gd name="T66" fmla="*/ 170 w 177"/>
                <a:gd name="T67" fmla="*/ 126 h 178"/>
                <a:gd name="T68" fmla="*/ 170 w 177"/>
                <a:gd name="T69" fmla="*/ 111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52 h 178"/>
                <a:gd name="T76" fmla="*/ 170 w 177"/>
                <a:gd name="T77" fmla="*/ 45 h 178"/>
                <a:gd name="T78" fmla="*/ 163 w 177"/>
                <a:gd name="T79" fmla="*/ 45 h 178"/>
                <a:gd name="T80" fmla="*/ 163 w 177"/>
                <a:gd name="T81" fmla="*/ 37 h 178"/>
                <a:gd name="T82" fmla="*/ 155 w 177"/>
                <a:gd name="T83" fmla="*/ 23 h 178"/>
                <a:gd name="T84" fmla="*/ 148 w 177"/>
                <a:gd name="T85" fmla="*/ 23 h 178"/>
                <a:gd name="T86" fmla="*/ 141 w 177"/>
                <a:gd name="T87" fmla="*/ 15 h 178"/>
                <a:gd name="T88" fmla="*/ 133 w 177"/>
                <a:gd name="T89" fmla="*/ 8 h 178"/>
                <a:gd name="T90" fmla="*/ 126 w 177"/>
                <a:gd name="T91" fmla="*/ 8 h 178"/>
                <a:gd name="T92" fmla="*/ 118 w 177"/>
                <a:gd name="T93" fmla="*/ 0 h 178"/>
                <a:gd name="T94" fmla="*/ 104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45" y="8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8" y="111"/>
                  </a:lnTo>
                  <a:lnTo>
                    <a:pt x="8" y="119"/>
                  </a:lnTo>
                  <a:lnTo>
                    <a:pt x="8" y="126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30" y="148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5" y="163"/>
                  </a:lnTo>
                  <a:lnTo>
                    <a:pt x="45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7" y="170"/>
                  </a:lnTo>
                  <a:lnTo>
                    <a:pt x="74" y="170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4" y="178"/>
                  </a:lnTo>
                  <a:lnTo>
                    <a:pt x="104" y="170"/>
                  </a:lnTo>
                  <a:lnTo>
                    <a:pt x="111" y="170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1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3" y="141"/>
                  </a:lnTo>
                  <a:lnTo>
                    <a:pt x="163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0" y="111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0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3" y="45"/>
                  </a:lnTo>
                  <a:lnTo>
                    <a:pt x="163" y="37"/>
                  </a:lnTo>
                  <a:lnTo>
                    <a:pt x="155" y="30"/>
                  </a:lnTo>
                  <a:lnTo>
                    <a:pt x="155" y="23"/>
                  </a:lnTo>
                  <a:lnTo>
                    <a:pt x="148" y="23"/>
                  </a:lnTo>
                  <a:lnTo>
                    <a:pt x="141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83" name="Freeform 49">
              <a:extLst>
                <a:ext uri="{FF2B5EF4-FFF2-40B4-BE49-F238E27FC236}">
                  <a16:creationId xmlns:a16="http://schemas.microsoft.com/office/drawing/2014/main" id="{0E4366A5-77D4-C741-AC89-1A686413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922"/>
              <a:ext cx="125" cy="185"/>
            </a:xfrm>
            <a:custGeom>
              <a:avLst/>
              <a:gdLst>
                <a:gd name="T0" fmla="*/ 74 w 125"/>
                <a:gd name="T1" fmla="*/ 7 h 185"/>
                <a:gd name="T2" fmla="*/ 59 w 125"/>
                <a:gd name="T3" fmla="*/ 7 h 185"/>
                <a:gd name="T4" fmla="*/ 59 w 125"/>
                <a:gd name="T5" fmla="*/ 7 h 185"/>
                <a:gd name="T6" fmla="*/ 44 w 125"/>
                <a:gd name="T7" fmla="*/ 15 h 185"/>
                <a:gd name="T8" fmla="*/ 44 w 125"/>
                <a:gd name="T9" fmla="*/ 15 h 185"/>
                <a:gd name="T10" fmla="*/ 29 w 125"/>
                <a:gd name="T11" fmla="*/ 30 h 185"/>
                <a:gd name="T12" fmla="*/ 29 w 125"/>
                <a:gd name="T13" fmla="*/ 30 h 185"/>
                <a:gd name="T14" fmla="*/ 22 w 125"/>
                <a:gd name="T15" fmla="*/ 37 h 185"/>
                <a:gd name="T16" fmla="*/ 15 w 125"/>
                <a:gd name="T17" fmla="*/ 44 h 185"/>
                <a:gd name="T18" fmla="*/ 15 w 125"/>
                <a:gd name="T19" fmla="*/ 52 h 185"/>
                <a:gd name="T20" fmla="*/ 7 w 125"/>
                <a:gd name="T21" fmla="*/ 67 h 185"/>
                <a:gd name="T22" fmla="*/ 7 w 125"/>
                <a:gd name="T23" fmla="*/ 74 h 185"/>
                <a:gd name="T24" fmla="*/ 7 w 125"/>
                <a:gd name="T25" fmla="*/ 111 h 185"/>
                <a:gd name="T26" fmla="*/ 7 w 125"/>
                <a:gd name="T27" fmla="*/ 126 h 185"/>
                <a:gd name="T28" fmla="*/ 15 w 125"/>
                <a:gd name="T29" fmla="*/ 133 h 185"/>
                <a:gd name="T30" fmla="*/ 15 w 125"/>
                <a:gd name="T31" fmla="*/ 148 h 185"/>
                <a:gd name="T32" fmla="*/ 22 w 125"/>
                <a:gd name="T33" fmla="*/ 148 h 185"/>
                <a:gd name="T34" fmla="*/ 29 w 125"/>
                <a:gd name="T35" fmla="*/ 163 h 185"/>
                <a:gd name="T36" fmla="*/ 29 w 125"/>
                <a:gd name="T37" fmla="*/ 163 h 185"/>
                <a:gd name="T38" fmla="*/ 44 w 125"/>
                <a:gd name="T39" fmla="*/ 170 h 185"/>
                <a:gd name="T40" fmla="*/ 44 w 125"/>
                <a:gd name="T41" fmla="*/ 177 h 185"/>
                <a:gd name="T42" fmla="*/ 52 w 125"/>
                <a:gd name="T43" fmla="*/ 177 h 185"/>
                <a:gd name="T44" fmla="*/ 66 w 125"/>
                <a:gd name="T45" fmla="*/ 185 h 185"/>
                <a:gd name="T46" fmla="*/ 81 w 125"/>
                <a:gd name="T47" fmla="*/ 185 h 185"/>
                <a:gd name="T48" fmla="*/ 118 w 125"/>
                <a:gd name="T49" fmla="*/ 177 h 185"/>
                <a:gd name="T50" fmla="*/ 118 w 125"/>
                <a:gd name="T51" fmla="*/ 170 h 185"/>
                <a:gd name="T52" fmla="*/ 103 w 125"/>
                <a:gd name="T53" fmla="*/ 177 h 185"/>
                <a:gd name="T54" fmla="*/ 88 w 125"/>
                <a:gd name="T55" fmla="*/ 177 h 185"/>
                <a:gd name="T56" fmla="*/ 66 w 125"/>
                <a:gd name="T57" fmla="*/ 170 h 185"/>
                <a:gd name="T58" fmla="*/ 59 w 125"/>
                <a:gd name="T59" fmla="*/ 170 h 185"/>
                <a:gd name="T60" fmla="*/ 52 w 125"/>
                <a:gd name="T61" fmla="*/ 163 h 185"/>
                <a:gd name="T62" fmla="*/ 52 w 125"/>
                <a:gd name="T63" fmla="*/ 163 h 185"/>
                <a:gd name="T64" fmla="*/ 44 w 125"/>
                <a:gd name="T65" fmla="*/ 163 h 185"/>
                <a:gd name="T66" fmla="*/ 37 w 125"/>
                <a:gd name="T67" fmla="*/ 155 h 185"/>
                <a:gd name="T68" fmla="*/ 29 w 125"/>
                <a:gd name="T69" fmla="*/ 140 h 185"/>
                <a:gd name="T70" fmla="*/ 29 w 125"/>
                <a:gd name="T71" fmla="*/ 140 h 185"/>
                <a:gd name="T72" fmla="*/ 22 w 125"/>
                <a:gd name="T73" fmla="*/ 126 h 185"/>
                <a:gd name="T74" fmla="*/ 22 w 125"/>
                <a:gd name="T75" fmla="*/ 118 h 185"/>
                <a:gd name="T76" fmla="*/ 7 w 125"/>
                <a:gd name="T77" fmla="*/ 104 h 185"/>
                <a:gd name="T78" fmla="*/ 15 w 125"/>
                <a:gd name="T79" fmla="*/ 81 h 185"/>
                <a:gd name="T80" fmla="*/ 22 w 125"/>
                <a:gd name="T81" fmla="*/ 67 h 185"/>
                <a:gd name="T82" fmla="*/ 22 w 125"/>
                <a:gd name="T83" fmla="*/ 59 h 185"/>
                <a:gd name="T84" fmla="*/ 29 w 125"/>
                <a:gd name="T85" fmla="*/ 44 h 185"/>
                <a:gd name="T86" fmla="*/ 29 w 125"/>
                <a:gd name="T87" fmla="*/ 44 h 185"/>
                <a:gd name="T88" fmla="*/ 37 w 125"/>
                <a:gd name="T89" fmla="*/ 37 h 185"/>
                <a:gd name="T90" fmla="*/ 44 w 125"/>
                <a:gd name="T91" fmla="*/ 37 h 185"/>
                <a:gd name="T92" fmla="*/ 52 w 125"/>
                <a:gd name="T93" fmla="*/ 30 h 185"/>
                <a:gd name="T94" fmla="*/ 59 w 125"/>
                <a:gd name="T95" fmla="*/ 22 h 185"/>
                <a:gd name="T96" fmla="*/ 66 w 125"/>
                <a:gd name="T97" fmla="*/ 15 h 185"/>
                <a:gd name="T98" fmla="*/ 74 w 125"/>
                <a:gd name="T99" fmla="*/ 15 h 185"/>
                <a:gd name="T100" fmla="*/ 81 w 125"/>
                <a:gd name="T101" fmla="*/ 15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85"/>
                <a:gd name="T155" fmla="*/ 125 w 125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85">
                  <a:moveTo>
                    <a:pt x="96" y="0"/>
                  </a:moveTo>
                  <a:lnTo>
                    <a:pt x="8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22"/>
                  </a:lnTo>
                  <a:lnTo>
                    <a:pt x="29" y="30"/>
                  </a:lnTo>
                  <a:lnTo>
                    <a:pt x="37" y="30"/>
                  </a:lnTo>
                  <a:lnTo>
                    <a:pt x="29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48"/>
                  </a:lnTo>
                  <a:lnTo>
                    <a:pt x="22" y="148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4" y="177"/>
                  </a:lnTo>
                  <a:lnTo>
                    <a:pt x="74" y="185"/>
                  </a:lnTo>
                  <a:lnTo>
                    <a:pt x="81" y="185"/>
                  </a:lnTo>
                  <a:lnTo>
                    <a:pt x="111" y="185"/>
                  </a:lnTo>
                  <a:lnTo>
                    <a:pt x="118" y="185"/>
                  </a:lnTo>
                  <a:lnTo>
                    <a:pt x="118" y="177"/>
                  </a:lnTo>
                  <a:lnTo>
                    <a:pt x="111" y="185"/>
                  </a:lnTo>
                  <a:lnTo>
                    <a:pt x="125" y="185"/>
                  </a:lnTo>
                  <a:lnTo>
                    <a:pt x="118" y="170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1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74" y="177"/>
                  </a:lnTo>
                  <a:lnTo>
                    <a:pt x="74" y="170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52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9" y="133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5" y="118"/>
                  </a:lnTo>
                  <a:lnTo>
                    <a:pt x="15" y="104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15" y="81"/>
                  </a:lnTo>
                  <a:lnTo>
                    <a:pt x="7" y="89"/>
                  </a:lnTo>
                  <a:lnTo>
                    <a:pt x="15" y="89"/>
                  </a:lnTo>
                  <a:lnTo>
                    <a:pt x="15" y="81"/>
                  </a:lnTo>
                  <a:lnTo>
                    <a:pt x="15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2"/>
                  </a:lnTo>
                  <a:lnTo>
                    <a:pt x="15" y="59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84" name="Freeform 50">
              <a:extLst>
                <a:ext uri="{FF2B5EF4-FFF2-40B4-BE49-F238E27FC236}">
                  <a16:creationId xmlns:a16="http://schemas.microsoft.com/office/drawing/2014/main" id="{A73B2D93-C279-8E42-8B7C-C96140282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922"/>
              <a:ext cx="96" cy="185"/>
            </a:xfrm>
            <a:custGeom>
              <a:avLst/>
              <a:gdLst>
                <a:gd name="T0" fmla="*/ 44 w 96"/>
                <a:gd name="T1" fmla="*/ 177 h 185"/>
                <a:gd name="T2" fmla="*/ 37 w 96"/>
                <a:gd name="T3" fmla="*/ 177 h 185"/>
                <a:gd name="T4" fmla="*/ 52 w 96"/>
                <a:gd name="T5" fmla="*/ 177 h 185"/>
                <a:gd name="T6" fmla="*/ 59 w 96"/>
                <a:gd name="T7" fmla="*/ 170 h 185"/>
                <a:gd name="T8" fmla="*/ 66 w 96"/>
                <a:gd name="T9" fmla="*/ 163 h 185"/>
                <a:gd name="T10" fmla="*/ 66 w 96"/>
                <a:gd name="T11" fmla="*/ 155 h 185"/>
                <a:gd name="T12" fmla="*/ 66 w 96"/>
                <a:gd name="T13" fmla="*/ 163 h 185"/>
                <a:gd name="T14" fmla="*/ 74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33 h 185"/>
                <a:gd name="T22" fmla="*/ 88 w 96"/>
                <a:gd name="T23" fmla="*/ 118 h 185"/>
                <a:gd name="T24" fmla="*/ 88 w 96"/>
                <a:gd name="T25" fmla="*/ 111 h 185"/>
                <a:gd name="T26" fmla="*/ 88 w 96"/>
                <a:gd name="T27" fmla="*/ 74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2 h 185"/>
                <a:gd name="T34" fmla="*/ 81 w 96"/>
                <a:gd name="T35" fmla="*/ 44 h 185"/>
                <a:gd name="T36" fmla="*/ 74 w 96"/>
                <a:gd name="T37" fmla="*/ 37 h 185"/>
                <a:gd name="T38" fmla="*/ 66 w 96"/>
                <a:gd name="T39" fmla="*/ 30 h 185"/>
                <a:gd name="T40" fmla="*/ 66 w 96"/>
                <a:gd name="T41" fmla="*/ 30 h 185"/>
                <a:gd name="T42" fmla="*/ 66 w 96"/>
                <a:gd name="T43" fmla="*/ 22 h 185"/>
                <a:gd name="T44" fmla="*/ 52 w 96"/>
                <a:gd name="T45" fmla="*/ 15 h 185"/>
                <a:gd name="T46" fmla="*/ 52 w 96"/>
                <a:gd name="T47" fmla="*/ 15 h 185"/>
                <a:gd name="T48" fmla="*/ 44 w 96"/>
                <a:gd name="T49" fmla="*/ 7 h 185"/>
                <a:gd name="T50" fmla="*/ 44 w 96"/>
                <a:gd name="T51" fmla="*/ 7 h 185"/>
                <a:gd name="T52" fmla="*/ 29 w 96"/>
                <a:gd name="T53" fmla="*/ 7 h 185"/>
                <a:gd name="T54" fmla="*/ 22 w 96"/>
                <a:gd name="T55" fmla="*/ 0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15 h 185"/>
                <a:gd name="T62" fmla="*/ 29 w 96"/>
                <a:gd name="T63" fmla="*/ 15 h 185"/>
                <a:gd name="T64" fmla="*/ 37 w 96"/>
                <a:gd name="T65" fmla="*/ 22 h 185"/>
                <a:gd name="T66" fmla="*/ 52 w 96"/>
                <a:gd name="T67" fmla="*/ 30 h 185"/>
                <a:gd name="T68" fmla="*/ 44 w 96"/>
                <a:gd name="T69" fmla="*/ 30 h 185"/>
                <a:gd name="T70" fmla="*/ 66 w 96"/>
                <a:gd name="T71" fmla="*/ 37 h 185"/>
                <a:gd name="T72" fmla="*/ 59 w 96"/>
                <a:gd name="T73" fmla="*/ 37 h 185"/>
                <a:gd name="T74" fmla="*/ 59 w 96"/>
                <a:gd name="T75" fmla="*/ 37 h 185"/>
                <a:gd name="T76" fmla="*/ 66 w 96"/>
                <a:gd name="T77" fmla="*/ 52 h 185"/>
                <a:gd name="T78" fmla="*/ 66 w 96"/>
                <a:gd name="T79" fmla="*/ 52 h 185"/>
                <a:gd name="T80" fmla="*/ 74 w 96"/>
                <a:gd name="T81" fmla="*/ 59 h 185"/>
                <a:gd name="T82" fmla="*/ 74 w 96"/>
                <a:gd name="T83" fmla="*/ 67 h 185"/>
                <a:gd name="T84" fmla="*/ 81 w 96"/>
                <a:gd name="T85" fmla="*/ 81 h 185"/>
                <a:gd name="T86" fmla="*/ 81 w 96"/>
                <a:gd name="T87" fmla="*/ 81 h 185"/>
                <a:gd name="T88" fmla="*/ 81 w 96"/>
                <a:gd name="T89" fmla="*/ 104 h 185"/>
                <a:gd name="T90" fmla="*/ 74 w 96"/>
                <a:gd name="T91" fmla="*/ 126 h 185"/>
                <a:gd name="T92" fmla="*/ 74 w 96"/>
                <a:gd name="T93" fmla="*/ 126 h 185"/>
                <a:gd name="T94" fmla="*/ 66 w 96"/>
                <a:gd name="T95" fmla="*/ 133 h 185"/>
                <a:gd name="T96" fmla="*/ 74 w 96"/>
                <a:gd name="T97" fmla="*/ 140 h 185"/>
                <a:gd name="T98" fmla="*/ 66 w 96"/>
                <a:gd name="T99" fmla="*/ 148 h 185"/>
                <a:gd name="T100" fmla="*/ 66 w 96"/>
                <a:gd name="T101" fmla="*/ 148 h 185"/>
                <a:gd name="T102" fmla="*/ 59 w 96"/>
                <a:gd name="T103" fmla="*/ 163 h 185"/>
                <a:gd name="T104" fmla="*/ 52 w 96"/>
                <a:gd name="T105" fmla="*/ 163 h 185"/>
                <a:gd name="T106" fmla="*/ 44 w 96"/>
                <a:gd name="T107" fmla="*/ 170 h 185"/>
                <a:gd name="T108" fmla="*/ 37 w 96"/>
                <a:gd name="T109" fmla="*/ 163 h 185"/>
                <a:gd name="T110" fmla="*/ 29 w 96"/>
                <a:gd name="T111" fmla="*/ 170 h 185"/>
                <a:gd name="T112" fmla="*/ 29 w 96"/>
                <a:gd name="T113" fmla="*/ 170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74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74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4" y="52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81" y="74"/>
                  </a:lnTo>
                  <a:lnTo>
                    <a:pt x="81" y="81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8"/>
                  </a:lnTo>
                  <a:lnTo>
                    <a:pt x="74" y="118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4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37" y="163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2" y="170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85" name="Rectangle 51">
              <a:extLst>
                <a:ext uri="{FF2B5EF4-FFF2-40B4-BE49-F238E27FC236}">
                  <a16:creationId xmlns:a16="http://schemas.microsoft.com/office/drawing/2014/main" id="{3CD5C88C-8607-6440-8DD4-66B03684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52"/>
              <a:ext cx="1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86" name="Rectangle 52">
              <a:extLst>
                <a:ext uri="{FF2B5EF4-FFF2-40B4-BE49-F238E27FC236}">
                  <a16:creationId xmlns:a16="http://schemas.microsoft.com/office/drawing/2014/main" id="{E341753C-DA9F-CF47-ADCE-369DA6CA4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6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87" name="Freeform 53">
              <a:extLst>
                <a:ext uri="{FF2B5EF4-FFF2-40B4-BE49-F238E27FC236}">
                  <a16:creationId xmlns:a16="http://schemas.microsoft.com/office/drawing/2014/main" id="{933C9DC9-E8EF-5A4C-A4CF-CCDF8A24E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170" cy="74"/>
            </a:xfrm>
            <a:custGeom>
              <a:avLst/>
              <a:gdLst>
                <a:gd name="T0" fmla="*/ 170 w 170"/>
                <a:gd name="T1" fmla="*/ 74 h 74"/>
                <a:gd name="T2" fmla="*/ 0 w 170"/>
                <a:gd name="T3" fmla="*/ 0 h 74"/>
                <a:gd name="T4" fmla="*/ 0 w 170"/>
                <a:gd name="T5" fmla="*/ 0 h 74"/>
                <a:gd name="T6" fmla="*/ 0 60000 65536"/>
                <a:gd name="T7" fmla="*/ 0 60000 65536"/>
                <a:gd name="T8" fmla="*/ 0 60000 65536"/>
                <a:gd name="T9" fmla="*/ 0 w 170"/>
                <a:gd name="T10" fmla="*/ 0 h 74"/>
                <a:gd name="T11" fmla="*/ 170 w 1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74">
                  <a:moveTo>
                    <a:pt x="170" y="74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88" name="Freeform 54">
              <a:extLst>
                <a:ext uri="{FF2B5EF4-FFF2-40B4-BE49-F238E27FC236}">
                  <a16:creationId xmlns:a16="http://schemas.microsoft.com/office/drawing/2014/main" id="{17DD6818-DFDA-B845-9971-2BCC0FF9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74" cy="59"/>
            </a:xfrm>
            <a:custGeom>
              <a:avLst/>
              <a:gdLst>
                <a:gd name="T0" fmla="*/ 45 w 74"/>
                <a:gd name="T1" fmla="*/ 59 h 59"/>
                <a:gd name="T2" fmla="*/ 0 w 74"/>
                <a:gd name="T3" fmla="*/ 0 h 59"/>
                <a:gd name="T4" fmla="*/ 74 w 74"/>
                <a:gd name="T5" fmla="*/ 0 h 59"/>
                <a:gd name="T6" fmla="*/ 30 w 74"/>
                <a:gd name="T7" fmla="*/ 14 h 59"/>
                <a:gd name="T8" fmla="*/ 45 w 74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9"/>
                <a:gd name="T17" fmla="*/ 74 w 7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9">
                  <a:moveTo>
                    <a:pt x="45" y="59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30" y="14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9" name="Rectangle 55">
              <a:extLst>
                <a:ext uri="{FF2B5EF4-FFF2-40B4-BE49-F238E27FC236}">
                  <a16:creationId xmlns:a16="http://schemas.microsoft.com/office/drawing/2014/main" id="{D060C64A-AAC3-1347-AFEE-04161FC1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89"/>
              <a:ext cx="3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90" name="Rectangle 56">
              <a:extLst>
                <a:ext uri="{FF2B5EF4-FFF2-40B4-BE49-F238E27FC236}">
                  <a16:creationId xmlns:a16="http://schemas.microsoft.com/office/drawing/2014/main" id="{ACB14764-A6CF-9F40-802B-EBE9D5B4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96"/>
              <a:ext cx="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91" name="Rectangle 57">
              <a:extLst>
                <a:ext uri="{FF2B5EF4-FFF2-40B4-BE49-F238E27FC236}">
                  <a16:creationId xmlns:a16="http://schemas.microsoft.com/office/drawing/2014/main" id="{6B626835-9D7A-3342-A079-6FCE80908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2107"/>
              <a:ext cx="153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92" name="Rectangle 58">
              <a:extLst>
                <a:ext uri="{FF2B5EF4-FFF2-40B4-BE49-F238E27FC236}">
                  <a16:creationId xmlns:a16="http://schemas.microsoft.com/office/drawing/2014/main" id="{C174C114-6E3E-DF4F-88DD-81D7DED3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46"/>
              <a:ext cx="9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High impedance voltage meter</a:t>
              </a:r>
            </a:p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measuring U</a:t>
              </a:r>
              <a:r>
                <a:rPr lang="en-US" altLang="en-US" sz="15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j</a:t>
              </a:r>
              <a:endParaRPr lang="en-US" altLang="en-US" baseline="-25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93" name="Rectangle 59">
              <a:extLst>
                <a:ext uri="{FF2B5EF4-FFF2-40B4-BE49-F238E27FC236}">
                  <a16:creationId xmlns:a16="http://schemas.microsoft.com/office/drawing/2014/main" id="{34DD13FC-8EE0-624E-9B81-2F953E522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84"/>
              <a:ext cx="3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94" name="Rectangle 60">
              <a:extLst>
                <a:ext uri="{FF2B5EF4-FFF2-40B4-BE49-F238E27FC236}">
                  <a16:creationId xmlns:a16="http://schemas.microsoft.com/office/drawing/2014/main" id="{367AC6E6-28DD-5249-AD81-368047E7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2544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x =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95" name="Rectangle 61">
              <a:extLst>
                <a:ext uri="{FF2B5EF4-FFF2-40B4-BE49-F238E27FC236}">
                  <a16:creationId xmlns:a16="http://schemas.microsoft.com/office/drawing/2014/main" id="{61EBBFEF-E940-6D4A-B6A3-6E64B10E2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254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596" name="Rectangle 62">
              <a:extLst>
                <a:ext uri="{FF2B5EF4-FFF2-40B4-BE49-F238E27FC236}">
                  <a16:creationId xmlns:a16="http://schemas.microsoft.com/office/drawing/2014/main" id="{DF9FCA58-B59D-E949-BA47-1654CA38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38"/>
              <a:ext cx="14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Conductors short-circuited</a:t>
              </a:r>
            </a:p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at x=L</a:t>
              </a:r>
            </a:p>
          </p:txBody>
        </p:sp>
        <p:sp>
          <p:nvSpPr>
            <p:cNvPr id="65597" name="Freeform 63">
              <a:extLst>
                <a:ext uri="{FF2B5EF4-FFF2-40B4-BE49-F238E27FC236}">
                  <a16:creationId xmlns:a16="http://schemas.microsoft.com/office/drawing/2014/main" id="{1FC3EDC1-1DAD-9249-9A27-E9C7B91B5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425"/>
              <a:ext cx="3767" cy="15"/>
            </a:xfrm>
            <a:custGeom>
              <a:avLst/>
              <a:gdLst>
                <a:gd name="T0" fmla="*/ 3760 w 3767"/>
                <a:gd name="T1" fmla="*/ 15 h 15"/>
                <a:gd name="T2" fmla="*/ 3767 w 3767"/>
                <a:gd name="T3" fmla="*/ 15 h 15"/>
                <a:gd name="T4" fmla="*/ 3767 w 3767"/>
                <a:gd name="T5" fmla="*/ 15 h 15"/>
                <a:gd name="T6" fmla="*/ 3767 w 3767"/>
                <a:gd name="T7" fmla="*/ 15 h 15"/>
                <a:gd name="T8" fmla="*/ 3767 w 3767"/>
                <a:gd name="T9" fmla="*/ 7 h 15"/>
                <a:gd name="T10" fmla="*/ 3767 w 3767"/>
                <a:gd name="T11" fmla="*/ 7 h 15"/>
                <a:gd name="T12" fmla="*/ 3767 w 3767"/>
                <a:gd name="T13" fmla="*/ 7 h 15"/>
                <a:gd name="T14" fmla="*/ 3767 w 3767"/>
                <a:gd name="T15" fmla="*/ 7 h 15"/>
                <a:gd name="T16" fmla="*/ 3767 w 3767"/>
                <a:gd name="T17" fmla="*/ 0 h 15"/>
                <a:gd name="T18" fmla="*/ 7 w 3767"/>
                <a:gd name="T19" fmla="*/ 0 h 15"/>
                <a:gd name="T20" fmla="*/ 7 w 3767"/>
                <a:gd name="T21" fmla="*/ 7 h 15"/>
                <a:gd name="T22" fmla="*/ 0 w 3767"/>
                <a:gd name="T23" fmla="*/ 7 h 15"/>
                <a:gd name="T24" fmla="*/ 0 w 3767"/>
                <a:gd name="T25" fmla="*/ 7 h 15"/>
                <a:gd name="T26" fmla="*/ 0 w 3767"/>
                <a:gd name="T27" fmla="*/ 7 h 15"/>
                <a:gd name="T28" fmla="*/ 0 w 3767"/>
                <a:gd name="T29" fmla="*/ 15 h 15"/>
                <a:gd name="T30" fmla="*/ 0 w 3767"/>
                <a:gd name="T31" fmla="*/ 15 h 15"/>
                <a:gd name="T32" fmla="*/ 0 w 3767"/>
                <a:gd name="T33" fmla="*/ 15 h 15"/>
                <a:gd name="T34" fmla="*/ 7 w 3767"/>
                <a:gd name="T35" fmla="*/ 15 h 15"/>
                <a:gd name="T36" fmla="*/ 3760 w 3767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7"/>
                <a:gd name="T58" fmla="*/ 0 h 15"/>
                <a:gd name="T59" fmla="*/ 3767 w 3767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7" h="15">
                  <a:moveTo>
                    <a:pt x="3760" y="15"/>
                  </a:moveTo>
                  <a:lnTo>
                    <a:pt x="3767" y="15"/>
                  </a:lnTo>
                  <a:lnTo>
                    <a:pt x="3767" y="7"/>
                  </a:lnTo>
                  <a:lnTo>
                    <a:pt x="376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3760" y="1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8" name="Rectangle 64">
              <a:extLst>
                <a:ext uri="{FF2B5EF4-FFF2-40B4-BE49-F238E27FC236}">
                  <a16:creationId xmlns:a16="http://schemas.microsoft.com/office/drawing/2014/main" id="{35817C70-EDCA-E843-BBAC-5F172574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84"/>
              <a:ext cx="1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99" name="Rectangle 65">
              <a:extLst>
                <a:ext uri="{FF2B5EF4-FFF2-40B4-BE49-F238E27FC236}">
                  <a16:creationId xmlns:a16="http://schemas.microsoft.com/office/drawing/2014/main" id="{A60C755A-2B9F-8A41-8CE1-A04AABDD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92"/>
              <a:ext cx="11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Reference conductor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00" name="Freeform 66">
              <a:extLst>
                <a:ext uri="{FF2B5EF4-FFF2-40B4-BE49-F238E27FC236}">
                  <a16:creationId xmlns:a16="http://schemas.microsoft.com/office/drawing/2014/main" id="{8123B009-152F-D649-B585-95035EC5C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366"/>
              <a:ext cx="15" cy="103"/>
            </a:xfrm>
            <a:custGeom>
              <a:avLst/>
              <a:gdLst>
                <a:gd name="T0" fmla="*/ 15 w 15"/>
                <a:gd name="T1" fmla="*/ 7 h 103"/>
                <a:gd name="T2" fmla="*/ 15 w 15"/>
                <a:gd name="T3" fmla="*/ 0 h 103"/>
                <a:gd name="T4" fmla="*/ 7 w 15"/>
                <a:gd name="T5" fmla="*/ 0 h 103"/>
                <a:gd name="T6" fmla="*/ 7 w 15"/>
                <a:gd name="T7" fmla="*/ 0 h 103"/>
                <a:gd name="T8" fmla="*/ 7 w 15"/>
                <a:gd name="T9" fmla="*/ 0 h 103"/>
                <a:gd name="T10" fmla="*/ 7 w 15"/>
                <a:gd name="T11" fmla="*/ 0 h 103"/>
                <a:gd name="T12" fmla="*/ 0 w 15"/>
                <a:gd name="T13" fmla="*/ 0 h 103"/>
                <a:gd name="T14" fmla="*/ 0 w 15"/>
                <a:gd name="T15" fmla="*/ 7 h 103"/>
                <a:gd name="T16" fmla="*/ 0 w 15"/>
                <a:gd name="T17" fmla="*/ 7 h 103"/>
                <a:gd name="T18" fmla="*/ 0 w 15"/>
                <a:gd name="T19" fmla="*/ 96 h 103"/>
                <a:gd name="T20" fmla="*/ 0 w 15"/>
                <a:gd name="T21" fmla="*/ 96 h 103"/>
                <a:gd name="T22" fmla="*/ 0 w 15"/>
                <a:gd name="T23" fmla="*/ 96 h 103"/>
                <a:gd name="T24" fmla="*/ 7 w 15"/>
                <a:gd name="T25" fmla="*/ 96 h 103"/>
                <a:gd name="T26" fmla="*/ 7 w 15"/>
                <a:gd name="T27" fmla="*/ 103 h 103"/>
                <a:gd name="T28" fmla="*/ 7 w 15"/>
                <a:gd name="T29" fmla="*/ 103 h 103"/>
                <a:gd name="T30" fmla="*/ 7 w 15"/>
                <a:gd name="T31" fmla="*/ 96 h 103"/>
                <a:gd name="T32" fmla="*/ 15 w 15"/>
                <a:gd name="T33" fmla="*/ 96 h 103"/>
                <a:gd name="T34" fmla="*/ 15 w 15"/>
                <a:gd name="T35" fmla="*/ 96 h 103"/>
                <a:gd name="T36" fmla="*/ 15 w 15"/>
                <a:gd name="T37" fmla="*/ 7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03"/>
                <a:gd name="T59" fmla="*/ 15 w 15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03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6"/>
                  </a:lnTo>
                  <a:lnTo>
                    <a:pt x="7" y="96"/>
                  </a:lnTo>
                  <a:lnTo>
                    <a:pt x="7" y="103"/>
                  </a:lnTo>
                  <a:lnTo>
                    <a:pt x="7" y="96"/>
                  </a:lnTo>
                  <a:lnTo>
                    <a:pt x="15" y="96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1" name="Freeform 67">
              <a:extLst>
                <a:ext uri="{FF2B5EF4-FFF2-40B4-BE49-F238E27FC236}">
                  <a16:creationId xmlns:a16="http://schemas.microsoft.com/office/drawing/2014/main" id="{9B3AC459-E0A7-7740-9131-77292DE25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73"/>
              <a:ext cx="7" cy="104"/>
            </a:xfrm>
            <a:custGeom>
              <a:avLst/>
              <a:gdLst>
                <a:gd name="T0" fmla="*/ 7 w 7"/>
                <a:gd name="T1" fmla="*/ 8 h 104"/>
                <a:gd name="T2" fmla="*/ 7 w 7"/>
                <a:gd name="T3" fmla="*/ 0 h 104"/>
                <a:gd name="T4" fmla="*/ 7 w 7"/>
                <a:gd name="T5" fmla="*/ 0 h 104"/>
                <a:gd name="T6" fmla="*/ 7 w 7"/>
                <a:gd name="T7" fmla="*/ 0 h 104"/>
                <a:gd name="T8" fmla="*/ 0 w 7"/>
                <a:gd name="T9" fmla="*/ 0 h 104"/>
                <a:gd name="T10" fmla="*/ 0 w 7"/>
                <a:gd name="T11" fmla="*/ 0 h 104"/>
                <a:gd name="T12" fmla="*/ 0 w 7"/>
                <a:gd name="T13" fmla="*/ 0 h 104"/>
                <a:gd name="T14" fmla="*/ 0 w 7"/>
                <a:gd name="T15" fmla="*/ 8 h 104"/>
                <a:gd name="T16" fmla="*/ 0 w 7"/>
                <a:gd name="T17" fmla="*/ 8 h 104"/>
                <a:gd name="T18" fmla="*/ 0 w 7"/>
                <a:gd name="T19" fmla="*/ 96 h 104"/>
                <a:gd name="T20" fmla="*/ 0 w 7"/>
                <a:gd name="T21" fmla="*/ 96 h 104"/>
                <a:gd name="T22" fmla="*/ 0 w 7"/>
                <a:gd name="T23" fmla="*/ 104 h 104"/>
                <a:gd name="T24" fmla="*/ 0 w 7"/>
                <a:gd name="T25" fmla="*/ 104 h 104"/>
                <a:gd name="T26" fmla="*/ 0 w 7"/>
                <a:gd name="T27" fmla="*/ 104 h 104"/>
                <a:gd name="T28" fmla="*/ 7 w 7"/>
                <a:gd name="T29" fmla="*/ 104 h 104"/>
                <a:gd name="T30" fmla="*/ 7 w 7"/>
                <a:gd name="T31" fmla="*/ 104 h 104"/>
                <a:gd name="T32" fmla="*/ 7 w 7"/>
                <a:gd name="T33" fmla="*/ 104 h 104"/>
                <a:gd name="T34" fmla="*/ 7 w 7"/>
                <a:gd name="T35" fmla="*/ 96 h 104"/>
                <a:gd name="T36" fmla="*/ 7 w 7"/>
                <a:gd name="T37" fmla="*/ 8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04"/>
                <a:gd name="T59" fmla="*/ 7 w 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04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7" y="9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2" name="Rectangle 68">
              <a:extLst>
                <a:ext uri="{FF2B5EF4-FFF2-40B4-BE49-F238E27FC236}">
                  <a16:creationId xmlns:a16="http://schemas.microsoft.com/office/drawing/2014/main" id="{6A359DE6-56A0-1941-A6F3-A1DA0F166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74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x =0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03" name="Freeform 69">
              <a:extLst>
                <a:ext uri="{FF2B5EF4-FFF2-40B4-BE49-F238E27FC236}">
                  <a16:creationId xmlns:a16="http://schemas.microsoft.com/office/drawing/2014/main" id="{8491CBF3-CD08-8149-AA21-AB6194F3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502" cy="15"/>
            </a:xfrm>
            <a:custGeom>
              <a:avLst/>
              <a:gdLst>
                <a:gd name="T0" fmla="*/ 495 w 502"/>
                <a:gd name="T1" fmla="*/ 15 h 15"/>
                <a:gd name="T2" fmla="*/ 495 w 502"/>
                <a:gd name="T3" fmla="*/ 15 h 15"/>
                <a:gd name="T4" fmla="*/ 495 w 502"/>
                <a:gd name="T5" fmla="*/ 15 h 15"/>
                <a:gd name="T6" fmla="*/ 502 w 502"/>
                <a:gd name="T7" fmla="*/ 15 h 15"/>
                <a:gd name="T8" fmla="*/ 502 w 502"/>
                <a:gd name="T9" fmla="*/ 7 h 15"/>
                <a:gd name="T10" fmla="*/ 495 w 502"/>
                <a:gd name="T11" fmla="*/ 7 h 15"/>
                <a:gd name="T12" fmla="*/ 495 w 502"/>
                <a:gd name="T13" fmla="*/ 7 h 15"/>
                <a:gd name="T14" fmla="*/ 495 w 502"/>
                <a:gd name="T15" fmla="*/ 7 h 15"/>
                <a:gd name="T16" fmla="*/ 495 w 502"/>
                <a:gd name="T17" fmla="*/ 0 h 15"/>
                <a:gd name="T18" fmla="*/ 0 w 502"/>
                <a:gd name="T19" fmla="*/ 0 h 15"/>
                <a:gd name="T20" fmla="*/ 0 w 502"/>
                <a:gd name="T21" fmla="*/ 7 h 15"/>
                <a:gd name="T22" fmla="*/ 0 w 502"/>
                <a:gd name="T23" fmla="*/ 7 h 15"/>
                <a:gd name="T24" fmla="*/ 0 w 502"/>
                <a:gd name="T25" fmla="*/ 7 h 15"/>
                <a:gd name="T26" fmla="*/ 0 w 502"/>
                <a:gd name="T27" fmla="*/ 7 h 15"/>
                <a:gd name="T28" fmla="*/ 0 w 502"/>
                <a:gd name="T29" fmla="*/ 15 h 15"/>
                <a:gd name="T30" fmla="*/ 0 w 502"/>
                <a:gd name="T31" fmla="*/ 15 h 15"/>
                <a:gd name="T32" fmla="*/ 0 w 502"/>
                <a:gd name="T33" fmla="*/ 15 h 15"/>
                <a:gd name="T34" fmla="*/ 7 w 502"/>
                <a:gd name="T35" fmla="*/ 15 h 15"/>
                <a:gd name="T36" fmla="*/ 495 w 502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2"/>
                <a:gd name="T58" fmla="*/ 0 h 15"/>
                <a:gd name="T59" fmla="*/ 502 w 50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2" h="15">
                  <a:moveTo>
                    <a:pt x="495" y="15"/>
                  </a:moveTo>
                  <a:lnTo>
                    <a:pt x="495" y="15"/>
                  </a:lnTo>
                  <a:lnTo>
                    <a:pt x="502" y="15"/>
                  </a:lnTo>
                  <a:lnTo>
                    <a:pt x="502" y="7"/>
                  </a:lnTo>
                  <a:lnTo>
                    <a:pt x="495" y="7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49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4" name="Freeform 70">
              <a:extLst>
                <a:ext uri="{FF2B5EF4-FFF2-40B4-BE49-F238E27FC236}">
                  <a16:creationId xmlns:a16="http://schemas.microsoft.com/office/drawing/2014/main" id="{3E23B77E-9759-0345-BD3B-594CB501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7 w 15"/>
                <a:gd name="T5" fmla="*/ 0 h 947"/>
                <a:gd name="T6" fmla="*/ 7 w 15"/>
                <a:gd name="T7" fmla="*/ 0 h 947"/>
                <a:gd name="T8" fmla="*/ 7 w 15"/>
                <a:gd name="T9" fmla="*/ 0 h 947"/>
                <a:gd name="T10" fmla="*/ 7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7 w 15"/>
                <a:gd name="T25" fmla="*/ 947 h 947"/>
                <a:gd name="T26" fmla="*/ 7 w 15"/>
                <a:gd name="T27" fmla="*/ 947 h 947"/>
                <a:gd name="T28" fmla="*/ 7 w 15"/>
                <a:gd name="T29" fmla="*/ 947 h 947"/>
                <a:gd name="T30" fmla="*/ 7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7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5" name="Freeform 71">
              <a:extLst>
                <a:ext uri="{FF2B5EF4-FFF2-40B4-BE49-F238E27FC236}">
                  <a16:creationId xmlns:a16="http://schemas.microsoft.com/office/drawing/2014/main" id="{9C053ACB-AC23-3449-8420-944BE6BDC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8"/>
              <a:ext cx="281" cy="7"/>
            </a:xfrm>
            <a:custGeom>
              <a:avLst/>
              <a:gdLst>
                <a:gd name="T0" fmla="*/ 274 w 281"/>
                <a:gd name="T1" fmla="*/ 7 h 7"/>
                <a:gd name="T2" fmla="*/ 274 w 281"/>
                <a:gd name="T3" fmla="*/ 7 h 7"/>
                <a:gd name="T4" fmla="*/ 274 w 281"/>
                <a:gd name="T5" fmla="*/ 7 h 7"/>
                <a:gd name="T6" fmla="*/ 281 w 281"/>
                <a:gd name="T7" fmla="*/ 7 h 7"/>
                <a:gd name="T8" fmla="*/ 281 w 281"/>
                <a:gd name="T9" fmla="*/ 0 h 7"/>
                <a:gd name="T10" fmla="*/ 274 w 281"/>
                <a:gd name="T11" fmla="*/ 0 h 7"/>
                <a:gd name="T12" fmla="*/ 274 w 281"/>
                <a:gd name="T13" fmla="*/ 0 h 7"/>
                <a:gd name="T14" fmla="*/ 274 w 281"/>
                <a:gd name="T15" fmla="*/ 0 h 7"/>
                <a:gd name="T16" fmla="*/ 274 w 281"/>
                <a:gd name="T17" fmla="*/ 0 h 7"/>
                <a:gd name="T18" fmla="*/ 8 w 281"/>
                <a:gd name="T19" fmla="*/ 0 h 7"/>
                <a:gd name="T20" fmla="*/ 8 w 281"/>
                <a:gd name="T21" fmla="*/ 0 h 7"/>
                <a:gd name="T22" fmla="*/ 0 w 281"/>
                <a:gd name="T23" fmla="*/ 0 h 7"/>
                <a:gd name="T24" fmla="*/ 0 w 281"/>
                <a:gd name="T25" fmla="*/ 0 h 7"/>
                <a:gd name="T26" fmla="*/ 0 w 281"/>
                <a:gd name="T27" fmla="*/ 0 h 7"/>
                <a:gd name="T28" fmla="*/ 0 w 281"/>
                <a:gd name="T29" fmla="*/ 7 h 7"/>
                <a:gd name="T30" fmla="*/ 0 w 281"/>
                <a:gd name="T31" fmla="*/ 7 h 7"/>
                <a:gd name="T32" fmla="*/ 0 w 281"/>
                <a:gd name="T33" fmla="*/ 7 h 7"/>
                <a:gd name="T34" fmla="*/ 8 w 281"/>
                <a:gd name="T35" fmla="*/ 7 h 7"/>
                <a:gd name="T36" fmla="*/ 274 w 281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7"/>
                <a:gd name="T59" fmla="*/ 281 w 281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7">
                  <a:moveTo>
                    <a:pt x="274" y="7"/>
                  </a:moveTo>
                  <a:lnTo>
                    <a:pt x="274" y="7"/>
                  </a:lnTo>
                  <a:lnTo>
                    <a:pt x="281" y="7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27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6" name="Freeform 72">
              <a:extLst>
                <a:ext uri="{FF2B5EF4-FFF2-40B4-BE49-F238E27FC236}">
                  <a16:creationId xmlns:a16="http://schemas.microsoft.com/office/drawing/2014/main" id="{D7892E22-546A-B244-B27C-7FF2CFB6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15 w 15"/>
                <a:gd name="T5" fmla="*/ 8 h 770"/>
                <a:gd name="T6" fmla="*/ 15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15 w 15"/>
                <a:gd name="T29" fmla="*/ 770 h 770"/>
                <a:gd name="T30" fmla="*/ 15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7" name="Freeform 73">
              <a:extLst>
                <a:ext uri="{FF2B5EF4-FFF2-40B4-BE49-F238E27FC236}">
                  <a16:creationId xmlns:a16="http://schemas.microsoft.com/office/drawing/2014/main" id="{2C4AAC29-F089-054C-90D1-E7A61C2A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892"/>
              <a:ext cx="103" cy="15"/>
            </a:xfrm>
            <a:custGeom>
              <a:avLst/>
              <a:gdLst>
                <a:gd name="T0" fmla="*/ 7 w 103"/>
                <a:gd name="T1" fmla="*/ 0 h 15"/>
                <a:gd name="T2" fmla="*/ 0 w 103"/>
                <a:gd name="T3" fmla="*/ 0 h 15"/>
                <a:gd name="T4" fmla="*/ 0 w 103"/>
                <a:gd name="T5" fmla="*/ 0 h 15"/>
                <a:gd name="T6" fmla="*/ 0 w 103"/>
                <a:gd name="T7" fmla="*/ 0 h 15"/>
                <a:gd name="T8" fmla="*/ 0 w 103"/>
                <a:gd name="T9" fmla="*/ 8 h 15"/>
                <a:gd name="T10" fmla="*/ 0 w 103"/>
                <a:gd name="T11" fmla="*/ 8 h 15"/>
                <a:gd name="T12" fmla="*/ 0 w 103"/>
                <a:gd name="T13" fmla="*/ 8 h 15"/>
                <a:gd name="T14" fmla="*/ 0 w 103"/>
                <a:gd name="T15" fmla="*/ 8 h 15"/>
                <a:gd name="T16" fmla="*/ 0 w 103"/>
                <a:gd name="T17" fmla="*/ 15 h 15"/>
                <a:gd name="T18" fmla="*/ 96 w 103"/>
                <a:gd name="T19" fmla="*/ 15 h 15"/>
                <a:gd name="T20" fmla="*/ 96 w 103"/>
                <a:gd name="T21" fmla="*/ 8 h 15"/>
                <a:gd name="T22" fmla="*/ 103 w 103"/>
                <a:gd name="T23" fmla="*/ 8 h 15"/>
                <a:gd name="T24" fmla="*/ 103 w 103"/>
                <a:gd name="T25" fmla="*/ 8 h 15"/>
                <a:gd name="T26" fmla="*/ 103 w 103"/>
                <a:gd name="T27" fmla="*/ 8 h 15"/>
                <a:gd name="T28" fmla="*/ 103 w 103"/>
                <a:gd name="T29" fmla="*/ 0 h 15"/>
                <a:gd name="T30" fmla="*/ 103 w 103"/>
                <a:gd name="T31" fmla="*/ 0 h 15"/>
                <a:gd name="T32" fmla="*/ 103 w 103"/>
                <a:gd name="T33" fmla="*/ 0 h 15"/>
                <a:gd name="T34" fmla="*/ 96 w 103"/>
                <a:gd name="T35" fmla="*/ 0 h 15"/>
                <a:gd name="T36" fmla="*/ 7 w 103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5"/>
                <a:gd name="T59" fmla="*/ 103 w 10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96" y="15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8" name="Freeform 74">
              <a:extLst>
                <a:ext uri="{FF2B5EF4-FFF2-40B4-BE49-F238E27FC236}">
                  <a16:creationId xmlns:a16="http://schemas.microsoft.com/office/drawing/2014/main" id="{D86942C9-FDA3-3240-B277-F97FCBF4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892"/>
              <a:ext cx="15" cy="548"/>
            </a:xfrm>
            <a:custGeom>
              <a:avLst/>
              <a:gdLst>
                <a:gd name="T0" fmla="*/ 15 w 15"/>
                <a:gd name="T1" fmla="*/ 8 h 548"/>
                <a:gd name="T2" fmla="*/ 15 w 15"/>
                <a:gd name="T3" fmla="*/ 0 h 548"/>
                <a:gd name="T4" fmla="*/ 15 w 15"/>
                <a:gd name="T5" fmla="*/ 0 h 548"/>
                <a:gd name="T6" fmla="*/ 15 w 15"/>
                <a:gd name="T7" fmla="*/ 0 h 548"/>
                <a:gd name="T8" fmla="*/ 8 w 15"/>
                <a:gd name="T9" fmla="*/ 0 h 548"/>
                <a:gd name="T10" fmla="*/ 8 w 15"/>
                <a:gd name="T11" fmla="*/ 0 h 548"/>
                <a:gd name="T12" fmla="*/ 8 w 15"/>
                <a:gd name="T13" fmla="*/ 0 h 548"/>
                <a:gd name="T14" fmla="*/ 8 w 15"/>
                <a:gd name="T15" fmla="*/ 8 h 548"/>
                <a:gd name="T16" fmla="*/ 0 w 15"/>
                <a:gd name="T17" fmla="*/ 8 h 548"/>
                <a:gd name="T18" fmla="*/ 0 w 15"/>
                <a:gd name="T19" fmla="*/ 540 h 548"/>
                <a:gd name="T20" fmla="*/ 8 w 15"/>
                <a:gd name="T21" fmla="*/ 540 h 548"/>
                <a:gd name="T22" fmla="*/ 8 w 15"/>
                <a:gd name="T23" fmla="*/ 548 h 548"/>
                <a:gd name="T24" fmla="*/ 8 w 15"/>
                <a:gd name="T25" fmla="*/ 548 h 548"/>
                <a:gd name="T26" fmla="*/ 8 w 15"/>
                <a:gd name="T27" fmla="*/ 548 h 548"/>
                <a:gd name="T28" fmla="*/ 15 w 15"/>
                <a:gd name="T29" fmla="*/ 548 h 548"/>
                <a:gd name="T30" fmla="*/ 15 w 15"/>
                <a:gd name="T31" fmla="*/ 548 h 548"/>
                <a:gd name="T32" fmla="*/ 15 w 15"/>
                <a:gd name="T33" fmla="*/ 548 h 548"/>
                <a:gd name="T34" fmla="*/ 15 w 15"/>
                <a:gd name="T35" fmla="*/ 540 h 548"/>
                <a:gd name="T36" fmla="*/ 15 w 15"/>
                <a:gd name="T37" fmla="*/ 8 h 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548"/>
                <a:gd name="T59" fmla="*/ 15 w 15"/>
                <a:gd name="T60" fmla="*/ 548 h 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548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540"/>
                  </a:lnTo>
                  <a:lnTo>
                    <a:pt x="8" y="540"/>
                  </a:lnTo>
                  <a:lnTo>
                    <a:pt x="8" y="548"/>
                  </a:lnTo>
                  <a:lnTo>
                    <a:pt x="15" y="548"/>
                  </a:lnTo>
                  <a:lnTo>
                    <a:pt x="15" y="54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09" name="Freeform 75">
              <a:extLst>
                <a:ext uri="{FF2B5EF4-FFF2-40B4-BE49-F238E27FC236}">
                  <a16:creationId xmlns:a16="http://schemas.microsoft.com/office/drawing/2014/main" id="{3D221E65-25B5-884C-908D-9DFAD47A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670"/>
              <a:ext cx="236" cy="15"/>
            </a:xfrm>
            <a:custGeom>
              <a:avLst/>
              <a:gdLst>
                <a:gd name="T0" fmla="*/ 7 w 236"/>
                <a:gd name="T1" fmla="*/ 0 h 15"/>
                <a:gd name="T2" fmla="*/ 0 w 236"/>
                <a:gd name="T3" fmla="*/ 0 h 15"/>
                <a:gd name="T4" fmla="*/ 0 w 236"/>
                <a:gd name="T5" fmla="*/ 8 h 15"/>
                <a:gd name="T6" fmla="*/ 0 w 236"/>
                <a:gd name="T7" fmla="*/ 8 h 15"/>
                <a:gd name="T8" fmla="*/ 0 w 236"/>
                <a:gd name="T9" fmla="*/ 8 h 15"/>
                <a:gd name="T10" fmla="*/ 0 w 236"/>
                <a:gd name="T11" fmla="*/ 8 h 15"/>
                <a:gd name="T12" fmla="*/ 0 w 236"/>
                <a:gd name="T13" fmla="*/ 8 h 15"/>
                <a:gd name="T14" fmla="*/ 0 w 236"/>
                <a:gd name="T15" fmla="*/ 8 h 15"/>
                <a:gd name="T16" fmla="*/ 0 w 236"/>
                <a:gd name="T17" fmla="*/ 15 h 15"/>
                <a:gd name="T18" fmla="*/ 229 w 236"/>
                <a:gd name="T19" fmla="*/ 15 h 15"/>
                <a:gd name="T20" fmla="*/ 229 w 236"/>
                <a:gd name="T21" fmla="*/ 8 h 15"/>
                <a:gd name="T22" fmla="*/ 229 w 236"/>
                <a:gd name="T23" fmla="*/ 8 h 15"/>
                <a:gd name="T24" fmla="*/ 229 w 236"/>
                <a:gd name="T25" fmla="*/ 8 h 15"/>
                <a:gd name="T26" fmla="*/ 236 w 236"/>
                <a:gd name="T27" fmla="*/ 8 h 15"/>
                <a:gd name="T28" fmla="*/ 236 w 236"/>
                <a:gd name="T29" fmla="*/ 8 h 15"/>
                <a:gd name="T30" fmla="*/ 229 w 236"/>
                <a:gd name="T31" fmla="*/ 8 h 15"/>
                <a:gd name="T32" fmla="*/ 229 w 236"/>
                <a:gd name="T33" fmla="*/ 0 h 15"/>
                <a:gd name="T34" fmla="*/ 229 w 236"/>
                <a:gd name="T35" fmla="*/ 0 h 15"/>
                <a:gd name="T36" fmla="*/ 7 w 236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5"/>
                <a:gd name="T59" fmla="*/ 236 w 236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29" y="15"/>
                  </a:lnTo>
                  <a:lnTo>
                    <a:pt x="229" y="8"/>
                  </a:lnTo>
                  <a:lnTo>
                    <a:pt x="236" y="8"/>
                  </a:lnTo>
                  <a:lnTo>
                    <a:pt x="229" y="8"/>
                  </a:lnTo>
                  <a:lnTo>
                    <a:pt x="22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0" name="Freeform 76">
              <a:extLst>
                <a:ext uri="{FF2B5EF4-FFF2-40B4-BE49-F238E27FC236}">
                  <a16:creationId xmlns:a16="http://schemas.microsoft.com/office/drawing/2014/main" id="{D5AF80DF-394C-1248-92D0-1D27554B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670"/>
              <a:ext cx="15" cy="770"/>
            </a:xfrm>
            <a:custGeom>
              <a:avLst/>
              <a:gdLst>
                <a:gd name="T0" fmla="*/ 15 w 15"/>
                <a:gd name="T1" fmla="*/ 8 h 770"/>
                <a:gd name="T2" fmla="*/ 15 w 15"/>
                <a:gd name="T3" fmla="*/ 8 h 770"/>
                <a:gd name="T4" fmla="*/ 8 w 15"/>
                <a:gd name="T5" fmla="*/ 8 h 770"/>
                <a:gd name="T6" fmla="*/ 8 w 15"/>
                <a:gd name="T7" fmla="*/ 0 h 770"/>
                <a:gd name="T8" fmla="*/ 8 w 15"/>
                <a:gd name="T9" fmla="*/ 0 h 770"/>
                <a:gd name="T10" fmla="*/ 8 w 15"/>
                <a:gd name="T11" fmla="*/ 8 h 770"/>
                <a:gd name="T12" fmla="*/ 8 w 15"/>
                <a:gd name="T13" fmla="*/ 8 h 770"/>
                <a:gd name="T14" fmla="*/ 8 w 15"/>
                <a:gd name="T15" fmla="*/ 8 h 770"/>
                <a:gd name="T16" fmla="*/ 0 w 15"/>
                <a:gd name="T17" fmla="*/ 8 h 770"/>
                <a:gd name="T18" fmla="*/ 0 w 15"/>
                <a:gd name="T19" fmla="*/ 762 h 770"/>
                <a:gd name="T20" fmla="*/ 8 w 15"/>
                <a:gd name="T21" fmla="*/ 762 h 770"/>
                <a:gd name="T22" fmla="*/ 8 w 15"/>
                <a:gd name="T23" fmla="*/ 770 h 770"/>
                <a:gd name="T24" fmla="*/ 8 w 15"/>
                <a:gd name="T25" fmla="*/ 770 h 770"/>
                <a:gd name="T26" fmla="*/ 8 w 15"/>
                <a:gd name="T27" fmla="*/ 770 h 770"/>
                <a:gd name="T28" fmla="*/ 8 w 15"/>
                <a:gd name="T29" fmla="*/ 770 h 770"/>
                <a:gd name="T30" fmla="*/ 8 w 15"/>
                <a:gd name="T31" fmla="*/ 770 h 770"/>
                <a:gd name="T32" fmla="*/ 15 w 15"/>
                <a:gd name="T33" fmla="*/ 770 h 770"/>
                <a:gd name="T34" fmla="*/ 15 w 15"/>
                <a:gd name="T35" fmla="*/ 762 h 770"/>
                <a:gd name="T36" fmla="*/ 15 w 15"/>
                <a:gd name="T37" fmla="*/ 8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770"/>
                <a:gd name="T59" fmla="*/ 15 w 1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770">
                  <a:moveTo>
                    <a:pt x="15" y="8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762"/>
                  </a:lnTo>
                  <a:lnTo>
                    <a:pt x="8" y="762"/>
                  </a:lnTo>
                  <a:lnTo>
                    <a:pt x="8" y="770"/>
                  </a:lnTo>
                  <a:lnTo>
                    <a:pt x="15" y="770"/>
                  </a:lnTo>
                  <a:lnTo>
                    <a:pt x="15" y="76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1" name="Freeform 77">
              <a:extLst>
                <a:ext uri="{FF2B5EF4-FFF2-40B4-BE49-F238E27FC236}">
                  <a16:creationId xmlns:a16="http://schemas.microsoft.com/office/drawing/2014/main" id="{C2B17A32-0BFC-8940-A405-DDCBCD78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493"/>
              <a:ext cx="369" cy="15"/>
            </a:xfrm>
            <a:custGeom>
              <a:avLst/>
              <a:gdLst>
                <a:gd name="T0" fmla="*/ 7 w 369"/>
                <a:gd name="T1" fmla="*/ 0 h 15"/>
                <a:gd name="T2" fmla="*/ 0 w 369"/>
                <a:gd name="T3" fmla="*/ 0 h 15"/>
                <a:gd name="T4" fmla="*/ 0 w 369"/>
                <a:gd name="T5" fmla="*/ 0 h 15"/>
                <a:gd name="T6" fmla="*/ 0 w 369"/>
                <a:gd name="T7" fmla="*/ 0 h 15"/>
                <a:gd name="T8" fmla="*/ 0 w 369"/>
                <a:gd name="T9" fmla="*/ 7 h 15"/>
                <a:gd name="T10" fmla="*/ 0 w 369"/>
                <a:gd name="T11" fmla="*/ 7 h 15"/>
                <a:gd name="T12" fmla="*/ 0 w 369"/>
                <a:gd name="T13" fmla="*/ 7 h 15"/>
                <a:gd name="T14" fmla="*/ 0 w 369"/>
                <a:gd name="T15" fmla="*/ 7 h 15"/>
                <a:gd name="T16" fmla="*/ 0 w 369"/>
                <a:gd name="T17" fmla="*/ 15 h 15"/>
                <a:gd name="T18" fmla="*/ 362 w 369"/>
                <a:gd name="T19" fmla="*/ 15 h 15"/>
                <a:gd name="T20" fmla="*/ 362 w 369"/>
                <a:gd name="T21" fmla="*/ 7 h 15"/>
                <a:gd name="T22" fmla="*/ 362 w 369"/>
                <a:gd name="T23" fmla="*/ 7 h 15"/>
                <a:gd name="T24" fmla="*/ 362 w 369"/>
                <a:gd name="T25" fmla="*/ 7 h 15"/>
                <a:gd name="T26" fmla="*/ 369 w 369"/>
                <a:gd name="T27" fmla="*/ 7 h 15"/>
                <a:gd name="T28" fmla="*/ 369 w 369"/>
                <a:gd name="T29" fmla="*/ 0 h 15"/>
                <a:gd name="T30" fmla="*/ 362 w 369"/>
                <a:gd name="T31" fmla="*/ 0 h 15"/>
                <a:gd name="T32" fmla="*/ 362 w 369"/>
                <a:gd name="T33" fmla="*/ 0 h 15"/>
                <a:gd name="T34" fmla="*/ 362 w 369"/>
                <a:gd name="T35" fmla="*/ 0 h 15"/>
                <a:gd name="T36" fmla="*/ 7 w 369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15"/>
                <a:gd name="T59" fmla="*/ 369 w 369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15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62" y="15"/>
                  </a:lnTo>
                  <a:lnTo>
                    <a:pt x="362" y="7"/>
                  </a:lnTo>
                  <a:lnTo>
                    <a:pt x="369" y="7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2" name="Freeform 78">
              <a:extLst>
                <a:ext uri="{FF2B5EF4-FFF2-40B4-BE49-F238E27FC236}">
                  <a16:creationId xmlns:a16="http://schemas.microsoft.com/office/drawing/2014/main" id="{1FC71E72-ABF5-B44F-8277-1889C8917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93"/>
              <a:ext cx="15" cy="947"/>
            </a:xfrm>
            <a:custGeom>
              <a:avLst/>
              <a:gdLst>
                <a:gd name="T0" fmla="*/ 15 w 15"/>
                <a:gd name="T1" fmla="*/ 7 h 947"/>
                <a:gd name="T2" fmla="*/ 15 w 15"/>
                <a:gd name="T3" fmla="*/ 0 h 947"/>
                <a:gd name="T4" fmla="*/ 8 w 15"/>
                <a:gd name="T5" fmla="*/ 0 h 947"/>
                <a:gd name="T6" fmla="*/ 8 w 15"/>
                <a:gd name="T7" fmla="*/ 0 h 947"/>
                <a:gd name="T8" fmla="*/ 8 w 15"/>
                <a:gd name="T9" fmla="*/ 0 h 947"/>
                <a:gd name="T10" fmla="*/ 8 w 15"/>
                <a:gd name="T11" fmla="*/ 0 h 947"/>
                <a:gd name="T12" fmla="*/ 0 w 15"/>
                <a:gd name="T13" fmla="*/ 0 h 947"/>
                <a:gd name="T14" fmla="*/ 0 w 15"/>
                <a:gd name="T15" fmla="*/ 7 h 947"/>
                <a:gd name="T16" fmla="*/ 0 w 15"/>
                <a:gd name="T17" fmla="*/ 7 h 947"/>
                <a:gd name="T18" fmla="*/ 0 w 15"/>
                <a:gd name="T19" fmla="*/ 939 h 947"/>
                <a:gd name="T20" fmla="*/ 0 w 15"/>
                <a:gd name="T21" fmla="*/ 939 h 947"/>
                <a:gd name="T22" fmla="*/ 0 w 15"/>
                <a:gd name="T23" fmla="*/ 947 h 947"/>
                <a:gd name="T24" fmla="*/ 8 w 15"/>
                <a:gd name="T25" fmla="*/ 947 h 947"/>
                <a:gd name="T26" fmla="*/ 8 w 15"/>
                <a:gd name="T27" fmla="*/ 947 h 947"/>
                <a:gd name="T28" fmla="*/ 8 w 15"/>
                <a:gd name="T29" fmla="*/ 947 h 947"/>
                <a:gd name="T30" fmla="*/ 8 w 15"/>
                <a:gd name="T31" fmla="*/ 947 h 947"/>
                <a:gd name="T32" fmla="*/ 15 w 15"/>
                <a:gd name="T33" fmla="*/ 947 h 947"/>
                <a:gd name="T34" fmla="*/ 15 w 15"/>
                <a:gd name="T35" fmla="*/ 939 h 947"/>
                <a:gd name="T36" fmla="*/ 15 w 15"/>
                <a:gd name="T37" fmla="*/ 7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947"/>
                <a:gd name="T59" fmla="*/ 15 w 15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947">
                  <a:moveTo>
                    <a:pt x="15" y="7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39"/>
                  </a:lnTo>
                  <a:lnTo>
                    <a:pt x="0" y="947"/>
                  </a:lnTo>
                  <a:lnTo>
                    <a:pt x="8" y="947"/>
                  </a:lnTo>
                  <a:lnTo>
                    <a:pt x="15" y="947"/>
                  </a:lnTo>
                  <a:lnTo>
                    <a:pt x="15" y="93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3" name="Freeform 79">
              <a:extLst>
                <a:ext uri="{FF2B5EF4-FFF2-40B4-BE49-F238E27FC236}">
                  <a16:creationId xmlns:a16="http://schemas.microsoft.com/office/drawing/2014/main" id="{66C489DA-E0FB-5D45-824C-F1855B7B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315"/>
              <a:ext cx="458" cy="15"/>
            </a:xfrm>
            <a:custGeom>
              <a:avLst/>
              <a:gdLst>
                <a:gd name="T0" fmla="*/ 7 w 458"/>
                <a:gd name="T1" fmla="*/ 0 h 15"/>
                <a:gd name="T2" fmla="*/ 0 w 458"/>
                <a:gd name="T3" fmla="*/ 0 h 15"/>
                <a:gd name="T4" fmla="*/ 0 w 458"/>
                <a:gd name="T5" fmla="*/ 0 h 15"/>
                <a:gd name="T6" fmla="*/ 0 w 458"/>
                <a:gd name="T7" fmla="*/ 0 h 15"/>
                <a:gd name="T8" fmla="*/ 0 w 458"/>
                <a:gd name="T9" fmla="*/ 8 h 15"/>
                <a:gd name="T10" fmla="*/ 0 w 458"/>
                <a:gd name="T11" fmla="*/ 8 h 15"/>
                <a:gd name="T12" fmla="*/ 0 w 458"/>
                <a:gd name="T13" fmla="*/ 8 h 15"/>
                <a:gd name="T14" fmla="*/ 7 w 458"/>
                <a:gd name="T15" fmla="*/ 8 h 15"/>
                <a:gd name="T16" fmla="*/ 7 w 458"/>
                <a:gd name="T17" fmla="*/ 15 h 15"/>
                <a:gd name="T18" fmla="*/ 451 w 458"/>
                <a:gd name="T19" fmla="*/ 15 h 15"/>
                <a:gd name="T20" fmla="*/ 451 w 458"/>
                <a:gd name="T21" fmla="*/ 8 h 15"/>
                <a:gd name="T22" fmla="*/ 451 w 458"/>
                <a:gd name="T23" fmla="*/ 8 h 15"/>
                <a:gd name="T24" fmla="*/ 451 w 458"/>
                <a:gd name="T25" fmla="*/ 8 h 15"/>
                <a:gd name="T26" fmla="*/ 458 w 458"/>
                <a:gd name="T27" fmla="*/ 8 h 15"/>
                <a:gd name="T28" fmla="*/ 458 w 458"/>
                <a:gd name="T29" fmla="*/ 0 h 15"/>
                <a:gd name="T30" fmla="*/ 451 w 458"/>
                <a:gd name="T31" fmla="*/ 0 h 15"/>
                <a:gd name="T32" fmla="*/ 451 w 458"/>
                <a:gd name="T33" fmla="*/ 0 h 15"/>
                <a:gd name="T34" fmla="*/ 451 w 458"/>
                <a:gd name="T35" fmla="*/ 0 h 15"/>
                <a:gd name="T36" fmla="*/ 7 w 458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5"/>
                <a:gd name="T59" fmla="*/ 458 w 45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5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51" y="15"/>
                  </a:lnTo>
                  <a:lnTo>
                    <a:pt x="451" y="8"/>
                  </a:lnTo>
                  <a:lnTo>
                    <a:pt x="458" y="8"/>
                  </a:lnTo>
                  <a:lnTo>
                    <a:pt x="458" y="0"/>
                  </a:lnTo>
                  <a:lnTo>
                    <a:pt x="4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4" name="Freeform 80">
              <a:extLst>
                <a:ext uri="{FF2B5EF4-FFF2-40B4-BE49-F238E27FC236}">
                  <a16:creationId xmlns:a16="http://schemas.microsoft.com/office/drawing/2014/main" id="{F6C569C9-A4E4-404E-9652-E14BFB620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315"/>
              <a:ext cx="15" cy="1125"/>
            </a:xfrm>
            <a:custGeom>
              <a:avLst/>
              <a:gdLst>
                <a:gd name="T0" fmla="*/ 15 w 15"/>
                <a:gd name="T1" fmla="*/ 8 h 1125"/>
                <a:gd name="T2" fmla="*/ 15 w 15"/>
                <a:gd name="T3" fmla="*/ 0 h 1125"/>
                <a:gd name="T4" fmla="*/ 8 w 15"/>
                <a:gd name="T5" fmla="*/ 0 h 1125"/>
                <a:gd name="T6" fmla="*/ 8 w 15"/>
                <a:gd name="T7" fmla="*/ 0 h 1125"/>
                <a:gd name="T8" fmla="*/ 8 w 15"/>
                <a:gd name="T9" fmla="*/ 0 h 1125"/>
                <a:gd name="T10" fmla="*/ 8 w 15"/>
                <a:gd name="T11" fmla="*/ 0 h 1125"/>
                <a:gd name="T12" fmla="*/ 0 w 15"/>
                <a:gd name="T13" fmla="*/ 0 h 1125"/>
                <a:gd name="T14" fmla="*/ 0 w 15"/>
                <a:gd name="T15" fmla="*/ 8 h 1125"/>
                <a:gd name="T16" fmla="*/ 0 w 15"/>
                <a:gd name="T17" fmla="*/ 8 h 1125"/>
                <a:gd name="T18" fmla="*/ 0 w 15"/>
                <a:gd name="T19" fmla="*/ 1117 h 1125"/>
                <a:gd name="T20" fmla="*/ 0 w 15"/>
                <a:gd name="T21" fmla="*/ 1117 h 1125"/>
                <a:gd name="T22" fmla="*/ 0 w 15"/>
                <a:gd name="T23" fmla="*/ 1125 h 1125"/>
                <a:gd name="T24" fmla="*/ 8 w 15"/>
                <a:gd name="T25" fmla="*/ 1125 h 1125"/>
                <a:gd name="T26" fmla="*/ 8 w 15"/>
                <a:gd name="T27" fmla="*/ 1125 h 1125"/>
                <a:gd name="T28" fmla="*/ 8 w 15"/>
                <a:gd name="T29" fmla="*/ 1125 h 1125"/>
                <a:gd name="T30" fmla="*/ 8 w 15"/>
                <a:gd name="T31" fmla="*/ 1125 h 1125"/>
                <a:gd name="T32" fmla="*/ 15 w 15"/>
                <a:gd name="T33" fmla="*/ 1125 h 1125"/>
                <a:gd name="T34" fmla="*/ 15 w 15"/>
                <a:gd name="T35" fmla="*/ 1117 h 1125"/>
                <a:gd name="T36" fmla="*/ 15 w 15"/>
                <a:gd name="T37" fmla="*/ 8 h 1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125"/>
                <a:gd name="T59" fmla="*/ 15 w 15"/>
                <a:gd name="T60" fmla="*/ 1125 h 1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125">
                  <a:moveTo>
                    <a:pt x="15" y="8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17"/>
                  </a:lnTo>
                  <a:lnTo>
                    <a:pt x="0" y="1125"/>
                  </a:lnTo>
                  <a:lnTo>
                    <a:pt x="8" y="1125"/>
                  </a:lnTo>
                  <a:lnTo>
                    <a:pt x="15" y="1125"/>
                  </a:lnTo>
                  <a:lnTo>
                    <a:pt x="15" y="111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15" name="Freeform 81">
              <a:extLst>
                <a:ext uri="{FF2B5EF4-FFF2-40B4-BE49-F238E27FC236}">
                  <a16:creationId xmlns:a16="http://schemas.microsoft.com/office/drawing/2014/main" id="{2EFC4363-163A-7246-8CF5-A0016C22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8 h 178"/>
                <a:gd name="T4" fmla="*/ 52 w 177"/>
                <a:gd name="T5" fmla="*/ 8 h 178"/>
                <a:gd name="T6" fmla="*/ 44 w 177"/>
                <a:gd name="T7" fmla="*/ 15 h 178"/>
                <a:gd name="T8" fmla="*/ 37 w 177"/>
                <a:gd name="T9" fmla="*/ 15 h 178"/>
                <a:gd name="T10" fmla="*/ 22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7 w 177"/>
                <a:gd name="T19" fmla="*/ 52 h 178"/>
                <a:gd name="T20" fmla="*/ 7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7 w 177"/>
                <a:gd name="T27" fmla="*/ 119 h 178"/>
                <a:gd name="T28" fmla="*/ 7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56 h 178"/>
                <a:gd name="T36" fmla="*/ 30 w 177"/>
                <a:gd name="T37" fmla="*/ 156 h 178"/>
                <a:gd name="T38" fmla="*/ 37 w 177"/>
                <a:gd name="T39" fmla="*/ 163 h 178"/>
                <a:gd name="T40" fmla="*/ 44 w 177"/>
                <a:gd name="T41" fmla="*/ 170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3 w 177"/>
                <a:gd name="T49" fmla="*/ 178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70 h 178"/>
                <a:gd name="T56" fmla="*/ 140 w 177"/>
                <a:gd name="T57" fmla="*/ 163 h 178"/>
                <a:gd name="T58" fmla="*/ 148 w 177"/>
                <a:gd name="T59" fmla="*/ 156 h 178"/>
                <a:gd name="T60" fmla="*/ 155 w 177"/>
                <a:gd name="T61" fmla="*/ 148 h 178"/>
                <a:gd name="T62" fmla="*/ 162 w 177"/>
                <a:gd name="T63" fmla="*/ 141 h 178"/>
                <a:gd name="T64" fmla="*/ 162 w 177"/>
                <a:gd name="T65" fmla="*/ 133 h 178"/>
                <a:gd name="T66" fmla="*/ 170 w 177"/>
                <a:gd name="T67" fmla="*/ 126 h 178"/>
                <a:gd name="T68" fmla="*/ 170 w 177"/>
                <a:gd name="T69" fmla="*/ 119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60 h 178"/>
                <a:gd name="T76" fmla="*/ 170 w 177"/>
                <a:gd name="T77" fmla="*/ 52 h 178"/>
                <a:gd name="T78" fmla="*/ 162 w 177"/>
                <a:gd name="T79" fmla="*/ 45 h 178"/>
                <a:gd name="T80" fmla="*/ 162 w 177"/>
                <a:gd name="T81" fmla="*/ 37 h 178"/>
                <a:gd name="T82" fmla="*/ 155 w 177"/>
                <a:gd name="T83" fmla="*/ 30 h 178"/>
                <a:gd name="T84" fmla="*/ 148 w 177"/>
                <a:gd name="T85" fmla="*/ 23 h 178"/>
                <a:gd name="T86" fmla="*/ 140 w 177"/>
                <a:gd name="T87" fmla="*/ 15 h 178"/>
                <a:gd name="T88" fmla="*/ 133 w 177"/>
                <a:gd name="T89" fmla="*/ 15 h 178"/>
                <a:gd name="T90" fmla="*/ 126 w 177"/>
                <a:gd name="T91" fmla="*/ 8 h 178"/>
                <a:gd name="T92" fmla="*/ 118 w 177"/>
                <a:gd name="T93" fmla="*/ 8 h 178"/>
                <a:gd name="T94" fmla="*/ 103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7" y="119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22" y="156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78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3" y="178"/>
                  </a:lnTo>
                  <a:lnTo>
                    <a:pt x="111" y="178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0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2" y="141"/>
                  </a:lnTo>
                  <a:lnTo>
                    <a:pt x="162" y="133"/>
                  </a:lnTo>
                  <a:lnTo>
                    <a:pt x="170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7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2" y="45"/>
                  </a:lnTo>
                  <a:lnTo>
                    <a:pt x="162" y="37"/>
                  </a:lnTo>
                  <a:lnTo>
                    <a:pt x="155" y="30"/>
                  </a:lnTo>
                  <a:lnTo>
                    <a:pt x="148" y="30"/>
                  </a:lnTo>
                  <a:lnTo>
                    <a:pt x="148" y="23"/>
                  </a:lnTo>
                  <a:lnTo>
                    <a:pt x="140" y="15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8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6" name="Freeform 82">
              <a:extLst>
                <a:ext uri="{FF2B5EF4-FFF2-40B4-BE49-F238E27FC236}">
                  <a16:creationId xmlns:a16="http://schemas.microsoft.com/office/drawing/2014/main" id="{6F003D60-C4A1-3143-A074-79193432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922"/>
              <a:ext cx="125" cy="192"/>
            </a:xfrm>
            <a:custGeom>
              <a:avLst/>
              <a:gdLst>
                <a:gd name="T0" fmla="*/ 73 w 125"/>
                <a:gd name="T1" fmla="*/ 7 h 192"/>
                <a:gd name="T2" fmla="*/ 59 w 125"/>
                <a:gd name="T3" fmla="*/ 7 h 192"/>
                <a:gd name="T4" fmla="*/ 59 w 125"/>
                <a:gd name="T5" fmla="*/ 15 h 192"/>
                <a:gd name="T6" fmla="*/ 44 w 125"/>
                <a:gd name="T7" fmla="*/ 15 h 192"/>
                <a:gd name="T8" fmla="*/ 37 w 125"/>
                <a:gd name="T9" fmla="*/ 22 h 192"/>
                <a:gd name="T10" fmla="*/ 29 w 125"/>
                <a:gd name="T11" fmla="*/ 30 h 192"/>
                <a:gd name="T12" fmla="*/ 22 w 125"/>
                <a:gd name="T13" fmla="*/ 30 h 192"/>
                <a:gd name="T14" fmla="*/ 22 w 125"/>
                <a:gd name="T15" fmla="*/ 44 h 192"/>
                <a:gd name="T16" fmla="*/ 14 w 125"/>
                <a:gd name="T17" fmla="*/ 52 h 192"/>
                <a:gd name="T18" fmla="*/ 14 w 125"/>
                <a:gd name="T19" fmla="*/ 52 h 192"/>
                <a:gd name="T20" fmla="*/ 7 w 125"/>
                <a:gd name="T21" fmla="*/ 67 h 192"/>
                <a:gd name="T22" fmla="*/ 7 w 125"/>
                <a:gd name="T23" fmla="*/ 81 h 192"/>
                <a:gd name="T24" fmla="*/ 7 w 125"/>
                <a:gd name="T25" fmla="*/ 118 h 192"/>
                <a:gd name="T26" fmla="*/ 7 w 125"/>
                <a:gd name="T27" fmla="*/ 133 h 192"/>
                <a:gd name="T28" fmla="*/ 14 w 125"/>
                <a:gd name="T29" fmla="*/ 133 h 192"/>
                <a:gd name="T30" fmla="*/ 14 w 125"/>
                <a:gd name="T31" fmla="*/ 148 h 192"/>
                <a:gd name="T32" fmla="*/ 22 w 125"/>
                <a:gd name="T33" fmla="*/ 155 h 192"/>
                <a:gd name="T34" fmla="*/ 29 w 125"/>
                <a:gd name="T35" fmla="*/ 163 h 192"/>
                <a:gd name="T36" fmla="*/ 29 w 125"/>
                <a:gd name="T37" fmla="*/ 170 h 192"/>
                <a:gd name="T38" fmla="*/ 37 w 125"/>
                <a:gd name="T39" fmla="*/ 170 h 192"/>
                <a:gd name="T40" fmla="*/ 44 w 125"/>
                <a:gd name="T41" fmla="*/ 177 h 192"/>
                <a:gd name="T42" fmla="*/ 51 w 125"/>
                <a:gd name="T43" fmla="*/ 177 h 192"/>
                <a:gd name="T44" fmla="*/ 66 w 125"/>
                <a:gd name="T45" fmla="*/ 185 h 192"/>
                <a:gd name="T46" fmla="*/ 81 w 125"/>
                <a:gd name="T47" fmla="*/ 185 h 192"/>
                <a:gd name="T48" fmla="*/ 118 w 125"/>
                <a:gd name="T49" fmla="*/ 185 h 192"/>
                <a:gd name="T50" fmla="*/ 118 w 125"/>
                <a:gd name="T51" fmla="*/ 177 h 192"/>
                <a:gd name="T52" fmla="*/ 103 w 125"/>
                <a:gd name="T53" fmla="*/ 177 h 192"/>
                <a:gd name="T54" fmla="*/ 88 w 125"/>
                <a:gd name="T55" fmla="*/ 177 h 192"/>
                <a:gd name="T56" fmla="*/ 66 w 125"/>
                <a:gd name="T57" fmla="*/ 177 h 192"/>
                <a:gd name="T58" fmla="*/ 59 w 125"/>
                <a:gd name="T59" fmla="*/ 170 h 192"/>
                <a:gd name="T60" fmla="*/ 51 w 125"/>
                <a:gd name="T61" fmla="*/ 163 h 192"/>
                <a:gd name="T62" fmla="*/ 51 w 125"/>
                <a:gd name="T63" fmla="*/ 163 h 192"/>
                <a:gd name="T64" fmla="*/ 37 w 125"/>
                <a:gd name="T65" fmla="*/ 163 h 192"/>
                <a:gd name="T66" fmla="*/ 37 w 125"/>
                <a:gd name="T67" fmla="*/ 163 h 192"/>
                <a:gd name="T68" fmla="*/ 29 w 125"/>
                <a:gd name="T69" fmla="*/ 140 h 192"/>
                <a:gd name="T70" fmla="*/ 22 w 125"/>
                <a:gd name="T71" fmla="*/ 140 h 192"/>
                <a:gd name="T72" fmla="*/ 22 w 125"/>
                <a:gd name="T73" fmla="*/ 126 h 192"/>
                <a:gd name="T74" fmla="*/ 22 w 125"/>
                <a:gd name="T75" fmla="*/ 118 h 192"/>
                <a:gd name="T76" fmla="*/ 7 w 125"/>
                <a:gd name="T77" fmla="*/ 104 h 192"/>
                <a:gd name="T78" fmla="*/ 14 w 125"/>
                <a:gd name="T79" fmla="*/ 89 h 192"/>
                <a:gd name="T80" fmla="*/ 22 w 125"/>
                <a:gd name="T81" fmla="*/ 67 h 192"/>
                <a:gd name="T82" fmla="*/ 22 w 125"/>
                <a:gd name="T83" fmla="*/ 59 h 192"/>
                <a:gd name="T84" fmla="*/ 29 w 125"/>
                <a:gd name="T85" fmla="*/ 44 h 192"/>
                <a:gd name="T86" fmla="*/ 29 w 125"/>
                <a:gd name="T87" fmla="*/ 44 h 192"/>
                <a:gd name="T88" fmla="*/ 37 w 125"/>
                <a:gd name="T89" fmla="*/ 44 h 192"/>
                <a:gd name="T90" fmla="*/ 37 w 125"/>
                <a:gd name="T91" fmla="*/ 37 h 192"/>
                <a:gd name="T92" fmla="*/ 51 w 125"/>
                <a:gd name="T93" fmla="*/ 30 h 192"/>
                <a:gd name="T94" fmla="*/ 59 w 125"/>
                <a:gd name="T95" fmla="*/ 30 h 192"/>
                <a:gd name="T96" fmla="*/ 66 w 125"/>
                <a:gd name="T97" fmla="*/ 15 h 192"/>
                <a:gd name="T98" fmla="*/ 73 w 125"/>
                <a:gd name="T99" fmla="*/ 15 h 192"/>
                <a:gd name="T100" fmla="*/ 81 w 125"/>
                <a:gd name="T101" fmla="*/ 15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92"/>
                <a:gd name="T155" fmla="*/ 125 w 125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92">
                  <a:moveTo>
                    <a:pt x="96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51" y="15"/>
                  </a:lnTo>
                  <a:lnTo>
                    <a:pt x="59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29" y="37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7" y="140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40"/>
                  </a:lnTo>
                  <a:lnTo>
                    <a:pt x="14" y="148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48"/>
                  </a:lnTo>
                  <a:lnTo>
                    <a:pt x="22" y="155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29" y="170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0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9" y="177"/>
                  </a:lnTo>
                  <a:lnTo>
                    <a:pt x="51" y="177"/>
                  </a:lnTo>
                  <a:lnTo>
                    <a:pt x="51" y="185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3" y="185"/>
                  </a:lnTo>
                  <a:lnTo>
                    <a:pt x="81" y="185"/>
                  </a:lnTo>
                  <a:lnTo>
                    <a:pt x="81" y="192"/>
                  </a:lnTo>
                  <a:lnTo>
                    <a:pt x="110" y="192"/>
                  </a:lnTo>
                  <a:lnTo>
                    <a:pt x="110" y="185"/>
                  </a:lnTo>
                  <a:lnTo>
                    <a:pt x="118" y="185"/>
                  </a:lnTo>
                  <a:lnTo>
                    <a:pt x="110" y="185"/>
                  </a:lnTo>
                  <a:lnTo>
                    <a:pt x="125" y="185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0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81" y="177"/>
                  </a:lnTo>
                  <a:lnTo>
                    <a:pt x="73" y="177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51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55"/>
                  </a:lnTo>
                  <a:lnTo>
                    <a:pt x="37" y="163"/>
                  </a:lnTo>
                  <a:lnTo>
                    <a:pt x="37" y="155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14" y="111"/>
                  </a:lnTo>
                  <a:lnTo>
                    <a:pt x="14" y="81"/>
                  </a:lnTo>
                  <a:lnTo>
                    <a:pt x="7" y="89"/>
                  </a:lnTo>
                  <a:lnTo>
                    <a:pt x="14" y="89"/>
                  </a:lnTo>
                  <a:lnTo>
                    <a:pt x="14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14" y="67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29" y="44"/>
                  </a:lnTo>
                  <a:lnTo>
                    <a:pt x="37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73" y="22"/>
                  </a:lnTo>
                  <a:lnTo>
                    <a:pt x="73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7" name="Freeform 83">
              <a:extLst>
                <a:ext uri="{FF2B5EF4-FFF2-40B4-BE49-F238E27FC236}">
                  <a16:creationId xmlns:a16="http://schemas.microsoft.com/office/drawing/2014/main" id="{2544E079-C456-894D-9ADF-AAA27769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922"/>
              <a:ext cx="96" cy="185"/>
            </a:xfrm>
            <a:custGeom>
              <a:avLst/>
              <a:gdLst>
                <a:gd name="T0" fmla="*/ 44 w 96"/>
                <a:gd name="T1" fmla="*/ 185 h 185"/>
                <a:gd name="T2" fmla="*/ 37 w 96"/>
                <a:gd name="T3" fmla="*/ 177 h 185"/>
                <a:gd name="T4" fmla="*/ 44 w 96"/>
                <a:gd name="T5" fmla="*/ 177 h 185"/>
                <a:gd name="T6" fmla="*/ 51 w 96"/>
                <a:gd name="T7" fmla="*/ 170 h 185"/>
                <a:gd name="T8" fmla="*/ 59 w 96"/>
                <a:gd name="T9" fmla="*/ 170 h 185"/>
                <a:gd name="T10" fmla="*/ 66 w 96"/>
                <a:gd name="T11" fmla="*/ 163 h 185"/>
                <a:gd name="T12" fmla="*/ 66 w 96"/>
                <a:gd name="T13" fmla="*/ 163 h 185"/>
                <a:gd name="T14" fmla="*/ 73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40 h 185"/>
                <a:gd name="T22" fmla="*/ 88 w 96"/>
                <a:gd name="T23" fmla="*/ 126 h 185"/>
                <a:gd name="T24" fmla="*/ 88 w 96"/>
                <a:gd name="T25" fmla="*/ 118 h 185"/>
                <a:gd name="T26" fmla="*/ 88 w 96"/>
                <a:gd name="T27" fmla="*/ 81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9 h 185"/>
                <a:gd name="T34" fmla="*/ 81 w 96"/>
                <a:gd name="T35" fmla="*/ 52 h 185"/>
                <a:gd name="T36" fmla="*/ 73 w 96"/>
                <a:gd name="T37" fmla="*/ 44 h 185"/>
                <a:gd name="T38" fmla="*/ 66 w 96"/>
                <a:gd name="T39" fmla="*/ 37 h 185"/>
                <a:gd name="T40" fmla="*/ 59 w 96"/>
                <a:gd name="T41" fmla="*/ 30 h 185"/>
                <a:gd name="T42" fmla="*/ 66 w 96"/>
                <a:gd name="T43" fmla="*/ 30 h 185"/>
                <a:gd name="T44" fmla="*/ 51 w 96"/>
                <a:gd name="T45" fmla="*/ 22 h 185"/>
                <a:gd name="T46" fmla="*/ 51 w 96"/>
                <a:gd name="T47" fmla="*/ 15 h 185"/>
                <a:gd name="T48" fmla="*/ 44 w 96"/>
                <a:gd name="T49" fmla="*/ 15 h 185"/>
                <a:gd name="T50" fmla="*/ 44 w 96"/>
                <a:gd name="T51" fmla="*/ 15 h 185"/>
                <a:gd name="T52" fmla="*/ 29 w 96"/>
                <a:gd name="T53" fmla="*/ 7 h 185"/>
                <a:gd name="T54" fmla="*/ 22 w 96"/>
                <a:gd name="T55" fmla="*/ 7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22 h 185"/>
                <a:gd name="T62" fmla="*/ 29 w 96"/>
                <a:gd name="T63" fmla="*/ 15 h 185"/>
                <a:gd name="T64" fmla="*/ 37 w 96"/>
                <a:gd name="T65" fmla="*/ 22 h 185"/>
                <a:gd name="T66" fmla="*/ 51 w 96"/>
                <a:gd name="T67" fmla="*/ 30 h 185"/>
                <a:gd name="T68" fmla="*/ 44 w 96"/>
                <a:gd name="T69" fmla="*/ 30 h 185"/>
                <a:gd name="T70" fmla="*/ 59 w 96"/>
                <a:gd name="T71" fmla="*/ 37 h 185"/>
                <a:gd name="T72" fmla="*/ 59 w 96"/>
                <a:gd name="T73" fmla="*/ 44 h 185"/>
                <a:gd name="T74" fmla="*/ 59 w 96"/>
                <a:gd name="T75" fmla="*/ 44 h 185"/>
                <a:gd name="T76" fmla="*/ 66 w 96"/>
                <a:gd name="T77" fmla="*/ 52 h 185"/>
                <a:gd name="T78" fmla="*/ 66 w 96"/>
                <a:gd name="T79" fmla="*/ 52 h 185"/>
                <a:gd name="T80" fmla="*/ 73 w 96"/>
                <a:gd name="T81" fmla="*/ 59 h 185"/>
                <a:gd name="T82" fmla="*/ 73 w 96"/>
                <a:gd name="T83" fmla="*/ 67 h 185"/>
                <a:gd name="T84" fmla="*/ 81 w 96"/>
                <a:gd name="T85" fmla="*/ 89 h 185"/>
                <a:gd name="T86" fmla="*/ 81 w 96"/>
                <a:gd name="T87" fmla="*/ 81 h 185"/>
                <a:gd name="T88" fmla="*/ 81 w 96"/>
                <a:gd name="T89" fmla="*/ 111 h 185"/>
                <a:gd name="T90" fmla="*/ 73 w 96"/>
                <a:gd name="T91" fmla="*/ 126 h 185"/>
                <a:gd name="T92" fmla="*/ 73 w 96"/>
                <a:gd name="T93" fmla="*/ 126 h 185"/>
                <a:gd name="T94" fmla="*/ 66 w 96"/>
                <a:gd name="T95" fmla="*/ 133 h 185"/>
                <a:gd name="T96" fmla="*/ 73 w 96"/>
                <a:gd name="T97" fmla="*/ 140 h 185"/>
                <a:gd name="T98" fmla="*/ 66 w 96"/>
                <a:gd name="T99" fmla="*/ 148 h 185"/>
                <a:gd name="T100" fmla="*/ 66 w 96"/>
                <a:gd name="T101" fmla="*/ 155 h 185"/>
                <a:gd name="T102" fmla="*/ 51 w 96"/>
                <a:gd name="T103" fmla="*/ 163 h 185"/>
                <a:gd name="T104" fmla="*/ 51 w 96"/>
                <a:gd name="T105" fmla="*/ 163 h 185"/>
                <a:gd name="T106" fmla="*/ 44 w 96"/>
                <a:gd name="T107" fmla="*/ 170 h 185"/>
                <a:gd name="T108" fmla="*/ 37 w 96"/>
                <a:gd name="T109" fmla="*/ 170 h 185"/>
                <a:gd name="T110" fmla="*/ 29 w 96"/>
                <a:gd name="T111" fmla="*/ 170 h 185"/>
                <a:gd name="T112" fmla="*/ 29 w 96"/>
                <a:gd name="T113" fmla="*/ 177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44" y="185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1" y="177"/>
                  </a:lnTo>
                  <a:lnTo>
                    <a:pt x="51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63"/>
                  </a:lnTo>
                  <a:lnTo>
                    <a:pt x="59" y="163"/>
                  </a:lnTo>
                  <a:lnTo>
                    <a:pt x="66" y="163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73" y="155"/>
                  </a:lnTo>
                  <a:lnTo>
                    <a:pt x="73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8" y="140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1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81"/>
                  </a:lnTo>
                  <a:lnTo>
                    <a:pt x="88" y="8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59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51" y="22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2" y="22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1" y="30"/>
                  </a:lnTo>
                  <a:lnTo>
                    <a:pt x="51" y="37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66" y="59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73" y="67"/>
                  </a:lnTo>
                  <a:lnTo>
                    <a:pt x="73" y="74"/>
                  </a:lnTo>
                  <a:lnTo>
                    <a:pt x="81" y="74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1"/>
                  </a:lnTo>
                  <a:lnTo>
                    <a:pt x="81" y="118"/>
                  </a:lnTo>
                  <a:lnTo>
                    <a:pt x="73" y="118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73" y="126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3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59" y="155"/>
                  </a:lnTo>
                  <a:lnTo>
                    <a:pt x="51" y="155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1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22" y="177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8" name="Rectangle 84">
              <a:extLst>
                <a:ext uri="{FF2B5EF4-FFF2-40B4-BE49-F238E27FC236}">
                  <a16:creationId xmlns:a16="http://schemas.microsoft.com/office/drawing/2014/main" id="{70B54613-0A20-1D4F-8429-7D7032ED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79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619" name="Rectangle 85">
              <a:extLst>
                <a:ext uri="{FF2B5EF4-FFF2-40B4-BE49-F238E27FC236}">
                  <a16:creationId xmlns:a16="http://schemas.microsoft.com/office/drawing/2014/main" id="{F4DFE42E-DCCB-9B48-8888-BD8C5A4E7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804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20" name="Rectangle 86">
              <a:extLst>
                <a:ext uri="{FF2B5EF4-FFF2-40B4-BE49-F238E27FC236}">
                  <a16:creationId xmlns:a16="http://schemas.microsoft.com/office/drawing/2014/main" id="{EB447D01-E899-B44E-9C76-FA25542D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66"/>
              <a:ext cx="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621" name="Rectangle 87">
              <a:extLst>
                <a:ext uri="{FF2B5EF4-FFF2-40B4-BE49-F238E27FC236}">
                  <a16:creationId xmlns:a16="http://schemas.microsoft.com/office/drawing/2014/main" id="{897DC53D-5EF3-7D48-971F-1E026AAD9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97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22" name="Rectangle 88">
              <a:extLst>
                <a:ext uri="{FF2B5EF4-FFF2-40B4-BE49-F238E27FC236}">
                  <a16:creationId xmlns:a16="http://schemas.microsoft.com/office/drawing/2014/main" id="{1D7814A4-7795-4840-843E-DDE3478C9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360"/>
              <a:ext cx="6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623" name="Rectangle 89">
              <a:extLst>
                <a:ext uri="{FF2B5EF4-FFF2-40B4-BE49-F238E27FC236}">
                  <a16:creationId xmlns:a16="http://schemas.microsoft.com/office/drawing/2014/main" id="{4893CD9B-384E-314F-BC74-47FB7C47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8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Voltage </a:t>
              </a:r>
            </a:p>
            <a:p>
              <a:pPr algn="ctr"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source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24" name="Freeform 90">
              <a:extLst>
                <a:ext uri="{FF2B5EF4-FFF2-40B4-BE49-F238E27FC236}">
                  <a16:creationId xmlns:a16="http://schemas.microsoft.com/office/drawing/2014/main" id="{C6A4291B-3109-E043-B2FA-A5EBE585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929"/>
              <a:ext cx="177" cy="178"/>
            </a:xfrm>
            <a:custGeom>
              <a:avLst/>
              <a:gdLst>
                <a:gd name="T0" fmla="*/ 74 w 177"/>
                <a:gd name="T1" fmla="*/ 0 h 178"/>
                <a:gd name="T2" fmla="*/ 59 w 177"/>
                <a:gd name="T3" fmla="*/ 0 h 178"/>
                <a:gd name="T4" fmla="*/ 52 w 177"/>
                <a:gd name="T5" fmla="*/ 8 h 178"/>
                <a:gd name="T6" fmla="*/ 45 w 177"/>
                <a:gd name="T7" fmla="*/ 8 h 178"/>
                <a:gd name="T8" fmla="*/ 37 w 177"/>
                <a:gd name="T9" fmla="*/ 15 h 178"/>
                <a:gd name="T10" fmla="*/ 30 w 177"/>
                <a:gd name="T11" fmla="*/ 23 h 178"/>
                <a:gd name="T12" fmla="*/ 22 w 177"/>
                <a:gd name="T13" fmla="*/ 30 h 178"/>
                <a:gd name="T14" fmla="*/ 15 w 177"/>
                <a:gd name="T15" fmla="*/ 37 h 178"/>
                <a:gd name="T16" fmla="*/ 15 w 177"/>
                <a:gd name="T17" fmla="*/ 45 h 178"/>
                <a:gd name="T18" fmla="*/ 8 w 177"/>
                <a:gd name="T19" fmla="*/ 45 h 178"/>
                <a:gd name="T20" fmla="*/ 8 w 177"/>
                <a:gd name="T21" fmla="*/ 60 h 178"/>
                <a:gd name="T22" fmla="*/ 0 w 177"/>
                <a:gd name="T23" fmla="*/ 74 h 178"/>
                <a:gd name="T24" fmla="*/ 0 w 177"/>
                <a:gd name="T25" fmla="*/ 104 h 178"/>
                <a:gd name="T26" fmla="*/ 8 w 177"/>
                <a:gd name="T27" fmla="*/ 119 h 178"/>
                <a:gd name="T28" fmla="*/ 8 w 177"/>
                <a:gd name="T29" fmla="*/ 126 h 178"/>
                <a:gd name="T30" fmla="*/ 15 w 177"/>
                <a:gd name="T31" fmla="*/ 133 h 178"/>
                <a:gd name="T32" fmla="*/ 15 w 177"/>
                <a:gd name="T33" fmla="*/ 141 h 178"/>
                <a:gd name="T34" fmla="*/ 22 w 177"/>
                <a:gd name="T35" fmla="*/ 148 h 178"/>
                <a:gd name="T36" fmla="*/ 30 w 177"/>
                <a:gd name="T37" fmla="*/ 156 h 178"/>
                <a:gd name="T38" fmla="*/ 37 w 177"/>
                <a:gd name="T39" fmla="*/ 163 h 178"/>
                <a:gd name="T40" fmla="*/ 45 w 177"/>
                <a:gd name="T41" fmla="*/ 163 h 178"/>
                <a:gd name="T42" fmla="*/ 52 w 177"/>
                <a:gd name="T43" fmla="*/ 170 h 178"/>
                <a:gd name="T44" fmla="*/ 59 w 177"/>
                <a:gd name="T45" fmla="*/ 170 h 178"/>
                <a:gd name="T46" fmla="*/ 74 w 177"/>
                <a:gd name="T47" fmla="*/ 178 h 178"/>
                <a:gd name="T48" fmla="*/ 104 w 177"/>
                <a:gd name="T49" fmla="*/ 170 h 178"/>
                <a:gd name="T50" fmla="*/ 118 w 177"/>
                <a:gd name="T51" fmla="*/ 170 h 178"/>
                <a:gd name="T52" fmla="*/ 126 w 177"/>
                <a:gd name="T53" fmla="*/ 170 h 178"/>
                <a:gd name="T54" fmla="*/ 133 w 177"/>
                <a:gd name="T55" fmla="*/ 163 h 178"/>
                <a:gd name="T56" fmla="*/ 141 w 177"/>
                <a:gd name="T57" fmla="*/ 163 h 178"/>
                <a:gd name="T58" fmla="*/ 155 w 177"/>
                <a:gd name="T59" fmla="*/ 156 h 178"/>
                <a:gd name="T60" fmla="*/ 155 w 177"/>
                <a:gd name="T61" fmla="*/ 148 h 178"/>
                <a:gd name="T62" fmla="*/ 163 w 177"/>
                <a:gd name="T63" fmla="*/ 141 h 178"/>
                <a:gd name="T64" fmla="*/ 163 w 177"/>
                <a:gd name="T65" fmla="*/ 133 h 178"/>
                <a:gd name="T66" fmla="*/ 170 w 177"/>
                <a:gd name="T67" fmla="*/ 126 h 178"/>
                <a:gd name="T68" fmla="*/ 170 w 177"/>
                <a:gd name="T69" fmla="*/ 111 h 178"/>
                <a:gd name="T70" fmla="*/ 177 w 177"/>
                <a:gd name="T71" fmla="*/ 104 h 178"/>
                <a:gd name="T72" fmla="*/ 177 w 177"/>
                <a:gd name="T73" fmla="*/ 74 h 178"/>
                <a:gd name="T74" fmla="*/ 170 w 177"/>
                <a:gd name="T75" fmla="*/ 52 h 178"/>
                <a:gd name="T76" fmla="*/ 170 w 177"/>
                <a:gd name="T77" fmla="*/ 45 h 178"/>
                <a:gd name="T78" fmla="*/ 163 w 177"/>
                <a:gd name="T79" fmla="*/ 45 h 178"/>
                <a:gd name="T80" fmla="*/ 163 w 177"/>
                <a:gd name="T81" fmla="*/ 37 h 178"/>
                <a:gd name="T82" fmla="*/ 155 w 177"/>
                <a:gd name="T83" fmla="*/ 23 h 178"/>
                <a:gd name="T84" fmla="*/ 148 w 177"/>
                <a:gd name="T85" fmla="*/ 23 h 178"/>
                <a:gd name="T86" fmla="*/ 141 w 177"/>
                <a:gd name="T87" fmla="*/ 15 h 178"/>
                <a:gd name="T88" fmla="*/ 133 w 177"/>
                <a:gd name="T89" fmla="*/ 8 h 178"/>
                <a:gd name="T90" fmla="*/ 126 w 177"/>
                <a:gd name="T91" fmla="*/ 8 h 178"/>
                <a:gd name="T92" fmla="*/ 118 w 177"/>
                <a:gd name="T93" fmla="*/ 0 h 178"/>
                <a:gd name="T94" fmla="*/ 104 w 177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78"/>
                <a:gd name="T146" fmla="*/ 177 w 177"/>
                <a:gd name="T147" fmla="*/ 178 h 1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78">
                  <a:moveTo>
                    <a:pt x="89" y="0"/>
                  </a:move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45" y="8"/>
                  </a:lnTo>
                  <a:lnTo>
                    <a:pt x="37" y="15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8" y="111"/>
                  </a:lnTo>
                  <a:lnTo>
                    <a:pt x="8" y="119"/>
                  </a:lnTo>
                  <a:lnTo>
                    <a:pt x="8" y="126"/>
                  </a:lnTo>
                  <a:lnTo>
                    <a:pt x="15" y="133"/>
                  </a:lnTo>
                  <a:lnTo>
                    <a:pt x="15" y="141"/>
                  </a:lnTo>
                  <a:lnTo>
                    <a:pt x="22" y="148"/>
                  </a:lnTo>
                  <a:lnTo>
                    <a:pt x="30" y="148"/>
                  </a:lnTo>
                  <a:lnTo>
                    <a:pt x="30" y="156"/>
                  </a:lnTo>
                  <a:lnTo>
                    <a:pt x="37" y="163"/>
                  </a:lnTo>
                  <a:lnTo>
                    <a:pt x="45" y="163"/>
                  </a:lnTo>
                  <a:lnTo>
                    <a:pt x="45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7" y="170"/>
                  </a:lnTo>
                  <a:lnTo>
                    <a:pt x="74" y="170"/>
                  </a:lnTo>
                  <a:lnTo>
                    <a:pt x="74" y="178"/>
                  </a:lnTo>
                  <a:lnTo>
                    <a:pt x="89" y="178"/>
                  </a:lnTo>
                  <a:lnTo>
                    <a:pt x="104" y="178"/>
                  </a:lnTo>
                  <a:lnTo>
                    <a:pt x="104" y="170"/>
                  </a:lnTo>
                  <a:lnTo>
                    <a:pt x="111" y="170"/>
                  </a:lnTo>
                  <a:lnTo>
                    <a:pt x="118" y="170"/>
                  </a:lnTo>
                  <a:lnTo>
                    <a:pt x="126" y="170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41" y="163"/>
                  </a:lnTo>
                  <a:lnTo>
                    <a:pt x="148" y="156"/>
                  </a:lnTo>
                  <a:lnTo>
                    <a:pt x="155" y="156"/>
                  </a:lnTo>
                  <a:lnTo>
                    <a:pt x="155" y="148"/>
                  </a:lnTo>
                  <a:lnTo>
                    <a:pt x="163" y="141"/>
                  </a:lnTo>
                  <a:lnTo>
                    <a:pt x="163" y="133"/>
                  </a:lnTo>
                  <a:lnTo>
                    <a:pt x="170" y="126"/>
                  </a:lnTo>
                  <a:lnTo>
                    <a:pt x="170" y="119"/>
                  </a:lnTo>
                  <a:lnTo>
                    <a:pt x="170" y="111"/>
                  </a:lnTo>
                  <a:lnTo>
                    <a:pt x="177" y="111"/>
                  </a:lnTo>
                  <a:lnTo>
                    <a:pt x="177" y="104"/>
                  </a:lnTo>
                  <a:lnTo>
                    <a:pt x="177" y="89"/>
                  </a:lnTo>
                  <a:lnTo>
                    <a:pt x="177" y="74"/>
                  </a:lnTo>
                  <a:lnTo>
                    <a:pt x="177" y="60"/>
                  </a:lnTo>
                  <a:lnTo>
                    <a:pt x="170" y="60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63" y="45"/>
                  </a:lnTo>
                  <a:lnTo>
                    <a:pt x="163" y="37"/>
                  </a:lnTo>
                  <a:lnTo>
                    <a:pt x="155" y="30"/>
                  </a:lnTo>
                  <a:lnTo>
                    <a:pt x="155" y="23"/>
                  </a:lnTo>
                  <a:lnTo>
                    <a:pt x="148" y="23"/>
                  </a:lnTo>
                  <a:lnTo>
                    <a:pt x="141" y="15"/>
                  </a:lnTo>
                  <a:lnTo>
                    <a:pt x="133" y="8"/>
                  </a:lnTo>
                  <a:lnTo>
                    <a:pt x="126" y="8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25" name="Freeform 91">
              <a:extLst>
                <a:ext uri="{FF2B5EF4-FFF2-40B4-BE49-F238E27FC236}">
                  <a16:creationId xmlns:a16="http://schemas.microsoft.com/office/drawing/2014/main" id="{21DC414E-D88A-994B-944D-FC9CDC760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922"/>
              <a:ext cx="125" cy="185"/>
            </a:xfrm>
            <a:custGeom>
              <a:avLst/>
              <a:gdLst>
                <a:gd name="T0" fmla="*/ 74 w 125"/>
                <a:gd name="T1" fmla="*/ 7 h 185"/>
                <a:gd name="T2" fmla="*/ 59 w 125"/>
                <a:gd name="T3" fmla="*/ 7 h 185"/>
                <a:gd name="T4" fmla="*/ 59 w 125"/>
                <a:gd name="T5" fmla="*/ 7 h 185"/>
                <a:gd name="T6" fmla="*/ 44 w 125"/>
                <a:gd name="T7" fmla="*/ 15 h 185"/>
                <a:gd name="T8" fmla="*/ 44 w 125"/>
                <a:gd name="T9" fmla="*/ 15 h 185"/>
                <a:gd name="T10" fmla="*/ 29 w 125"/>
                <a:gd name="T11" fmla="*/ 30 h 185"/>
                <a:gd name="T12" fmla="*/ 29 w 125"/>
                <a:gd name="T13" fmla="*/ 30 h 185"/>
                <a:gd name="T14" fmla="*/ 22 w 125"/>
                <a:gd name="T15" fmla="*/ 37 h 185"/>
                <a:gd name="T16" fmla="*/ 15 w 125"/>
                <a:gd name="T17" fmla="*/ 44 h 185"/>
                <a:gd name="T18" fmla="*/ 15 w 125"/>
                <a:gd name="T19" fmla="*/ 52 h 185"/>
                <a:gd name="T20" fmla="*/ 7 w 125"/>
                <a:gd name="T21" fmla="*/ 67 h 185"/>
                <a:gd name="T22" fmla="*/ 7 w 125"/>
                <a:gd name="T23" fmla="*/ 74 h 185"/>
                <a:gd name="T24" fmla="*/ 7 w 125"/>
                <a:gd name="T25" fmla="*/ 111 h 185"/>
                <a:gd name="T26" fmla="*/ 7 w 125"/>
                <a:gd name="T27" fmla="*/ 126 h 185"/>
                <a:gd name="T28" fmla="*/ 15 w 125"/>
                <a:gd name="T29" fmla="*/ 133 h 185"/>
                <a:gd name="T30" fmla="*/ 15 w 125"/>
                <a:gd name="T31" fmla="*/ 148 h 185"/>
                <a:gd name="T32" fmla="*/ 22 w 125"/>
                <a:gd name="T33" fmla="*/ 148 h 185"/>
                <a:gd name="T34" fmla="*/ 29 w 125"/>
                <a:gd name="T35" fmla="*/ 163 h 185"/>
                <a:gd name="T36" fmla="*/ 29 w 125"/>
                <a:gd name="T37" fmla="*/ 163 h 185"/>
                <a:gd name="T38" fmla="*/ 44 w 125"/>
                <a:gd name="T39" fmla="*/ 170 h 185"/>
                <a:gd name="T40" fmla="*/ 44 w 125"/>
                <a:gd name="T41" fmla="*/ 177 h 185"/>
                <a:gd name="T42" fmla="*/ 52 w 125"/>
                <a:gd name="T43" fmla="*/ 177 h 185"/>
                <a:gd name="T44" fmla="*/ 66 w 125"/>
                <a:gd name="T45" fmla="*/ 185 h 185"/>
                <a:gd name="T46" fmla="*/ 81 w 125"/>
                <a:gd name="T47" fmla="*/ 185 h 185"/>
                <a:gd name="T48" fmla="*/ 118 w 125"/>
                <a:gd name="T49" fmla="*/ 177 h 185"/>
                <a:gd name="T50" fmla="*/ 118 w 125"/>
                <a:gd name="T51" fmla="*/ 170 h 185"/>
                <a:gd name="T52" fmla="*/ 103 w 125"/>
                <a:gd name="T53" fmla="*/ 177 h 185"/>
                <a:gd name="T54" fmla="*/ 88 w 125"/>
                <a:gd name="T55" fmla="*/ 177 h 185"/>
                <a:gd name="T56" fmla="*/ 66 w 125"/>
                <a:gd name="T57" fmla="*/ 170 h 185"/>
                <a:gd name="T58" fmla="*/ 59 w 125"/>
                <a:gd name="T59" fmla="*/ 170 h 185"/>
                <a:gd name="T60" fmla="*/ 52 w 125"/>
                <a:gd name="T61" fmla="*/ 163 h 185"/>
                <a:gd name="T62" fmla="*/ 52 w 125"/>
                <a:gd name="T63" fmla="*/ 163 h 185"/>
                <a:gd name="T64" fmla="*/ 44 w 125"/>
                <a:gd name="T65" fmla="*/ 163 h 185"/>
                <a:gd name="T66" fmla="*/ 37 w 125"/>
                <a:gd name="T67" fmla="*/ 155 h 185"/>
                <a:gd name="T68" fmla="*/ 29 w 125"/>
                <a:gd name="T69" fmla="*/ 140 h 185"/>
                <a:gd name="T70" fmla="*/ 29 w 125"/>
                <a:gd name="T71" fmla="*/ 140 h 185"/>
                <a:gd name="T72" fmla="*/ 22 w 125"/>
                <a:gd name="T73" fmla="*/ 126 h 185"/>
                <a:gd name="T74" fmla="*/ 22 w 125"/>
                <a:gd name="T75" fmla="*/ 118 h 185"/>
                <a:gd name="T76" fmla="*/ 7 w 125"/>
                <a:gd name="T77" fmla="*/ 104 h 185"/>
                <a:gd name="T78" fmla="*/ 15 w 125"/>
                <a:gd name="T79" fmla="*/ 81 h 185"/>
                <a:gd name="T80" fmla="*/ 22 w 125"/>
                <a:gd name="T81" fmla="*/ 67 h 185"/>
                <a:gd name="T82" fmla="*/ 22 w 125"/>
                <a:gd name="T83" fmla="*/ 59 h 185"/>
                <a:gd name="T84" fmla="*/ 29 w 125"/>
                <a:gd name="T85" fmla="*/ 44 h 185"/>
                <a:gd name="T86" fmla="*/ 29 w 125"/>
                <a:gd name="T87" fmla="*/ 44 h 185"/>
                <a:gd name="T88" fmla="*/ 37 w 125"/>
                <a:gd name="T89" fmla="*/ 37 h 185"/>
                <a:gd name="T90" fmla="*/ 44 w 125"/>
                <a:gd name="T91" fmla="*/ 37 h 185"/>
                <a:gd name="T92" fmla="*/ 52 w 125"/>
                <a:gd name="T93" fmla="*/ 30 h 185"/>
                <a:gd name="T94" fmla="*/ 59 w 125"/>
                <a:gd name="T95" fmla="*/ 22 h 185"/>
                <a:gd name="T96" fmla="*/ 66 w 125"/>
                <a:gd name="T97" fmla="*/ 15 h 185"/>
                <a:gd name="T98" fmla="*/ 74 w 125"/>
                <a:gd name="T99" fmla="*/ 15 h 185"/>
                <a:gd name="T100" fmla="*/ 81 w 125"/>
                <a:gd name="T101" fmla="*/ 15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85"/>
                <a:gd name="T155" fmla="*/ 125 w 125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85">
                  <a:moveTo>
                    <a:pt x="96" y="0"/>
                  </a:moveTo>
                  <a:lnTo>
                    <a:pt x="8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22"/>
                  </a:lnTo>
                  <a:lnTo>
                    <a:pt x="29" y="30"/>
                  </a:lnTo>
                  <a:lnTo>
                    <a:pt x="37" y="30"/>
                  </a:lnTo>
                  <a:lnTo>
                    <a:pt x="29" y="30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22" y="37"/>
                  </a:lnTo>
                  <a:lnTo>
                    <a:pt x="22" y="44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7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7" y="118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33"/>
                  </a:lnTo>
                  <a:lnTo>
                    <a:pt x="15" y="140"/>
                  </a:lnTo>
                  <a:lnTo>
                    <a:pt x="15" y="148"/>
                  </a:lnTo>
                  <a:lnTo>
                    <a:pt x="22" y="148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29" y="155"/>
                  </a:lnTo>
                  <a:lnTo>
                    <a:pt x="29" y="163"/>
                  </a:lnTo>
                  <a:lnTo>
                    <a:pt x="37" y="163"/>
                  </a:lnTo>
                  <a:lnTo>
                    <a:pt x="44" y="170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59" y="177"/>
                  </a:lnTo>
                  <a:lnTo>
                    <a:pt x="59" y="185"/>
                  </a:lnTo>
                  <a:lnTo>
                    <a:pt x="66" y="185"/>
                  </a:lnTo>
                  <a:lnTo>
                    <a:pt x="81" y="185"/>
                  </a:lnTo>
                  <a:lnTo>
                    <a:pt x="74" y="177"/>
                  </a:lnTo>
                  <a:lnTo>
                    <a:pt x="74" y="185"/>
                  </a:lnTo>
                  <a:lnTo>
                    <a:pt x="81" y="185"/>
                  </a:lnTo>
                  <a:lnTo>
                    <a:pt x="111" y="185"/>
                  </a:lnTo>
                  <a:lnTo>
                    <a:pt x="118" y="185"/>
                  </a:lnTo>
                  <a:lnTo>
                    <a:pt x="118" y="177"/>
                  </a:lnTo>
                  <a:lnTo>
                    <a:pt x="111" y="185"/>
                  </a:lnTo>
                  <a:lnTo>
                    <a:pt x="125" y="185"/>
                  </a:lnTo>
                  <a:lnTo>
                    <a:pt x="118" y="170"/>
                  </a:lnTo>
                  <a:lnTo>
                    <a:pt x="118" y="177"/>
                  </a:lnTo>
                  <a:lnTo>
                    <a:pt x="103" y="177"/>
                  </a:lnTo>
                  <a:lnTo>
                    <a:pt x="103" y="185"/>
                  </a:lnTo>
                  <a:lnTo>
                    <a:pt x="111" y="177"/>
                  </a:lnTo>
                  <a:lnTo>
                    <a:pt x="81" y="177"/>
                  </a:lnTo>
                  <a:lnTo>
                    <a:pt x="88" y="185"/>
                  </a:lnTo>
                  <a:lnTo>
                    <a:pt x="88" y="177"/>
                  </a:lnTo>
                  <a:lnTo>
                    <a:pt x="74" y="177"/>
                  </a:lnTo>
                  <a:lnTo>
                    <a:pt x="74" y="170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59" y="170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52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44" y="163"/>
                  </a:lnTo>
                  <a:lnTo>
                    <a:pt x="44" y="155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37" y="155"/>
                  </a:lnTo>
                  <a:lnTo>
                    <a:pt x="37" y="148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2" y="140"/>
                  </a:lnTo>
                  <a:lnTo>
                    <a:pt x="29" y="148"/>
                  </a:lnTo>
                  <a:lnTo>
                    <a:pt x="29" y="140"/>
                  </a:lnTo>
                  <a:lnTo>
                    <a:pt x="29" y="133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22" y="133"/>
                  </a:lnTo>
                  <a:lnTo>
                    <a:pt x="22" y="126"/>
                  </a:lnTo>
                  <a:lnTo>
                    <a:pt x="22" y="118"/>
                  </a:lnTo>
                  <a:lnTo>
                    <a:pt x="15" y="118"/>
                  </a:lnTo>
                  <a:lnTo>
                    <a:pt x="15" y="104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15" y="81"/>
                  </a:lnTo>
                  <a:lnTo>
                    <a:pt x="7" y="89"/>
                  </a:lnTo>
                  <a:lnTo>
                    <a:pt x="15" y="89"/>
                  </a:lnTo>
                  <a:lnTo>
                    <a:pt x="15" y="81"/>
                  </a:lnTo>
                  <a:lnTo>
                    <a:pt x="15" y="74"/>
                  </a:lnTo>
                  <a:lnTo>
                    <a:pt x="22" y="74"/>
                  </a:lnTo>
                  <a:lnTo>
                    <a:pt x="22" y="67"/>
                  </a:lnTo>
                  <a:lnTo>
                    <a:pt x="22" y="52"/>
                  </a:lnTo>
                  <a:lnTo>
                    <a:pt x="15" y="59"/>
                  </a:lnTo>
                  <a:lnTo>
                    <a:pt x="22" y="59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29" y="44"/>
                  </a:lnTo>
                  <a:lnTo>
                    <a:pt x="37" y="37"/>
                  </a:lnTo>
                  <a:lnTo>
                    <a:pt x="37" y="30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37" y="37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66" y="22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26" name="Freeform 92">
              <a:extLst>
                <a:ext uri="{FF2B5EF4-FFF2-40B4-BE49-F238E27FC236}">
                  <a16:creationId xmlns:a16="http://schemas.microsoft.com/office/drawing/2014/main" id="{EEDF31E3-26F4-B145-92ED-7C5A92D3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922"/>
              <a:ext cx="96" cy="185"/>
            </a:xfrm>
            <a:custGeom>
              <a:avLst/>
              <a:gdLst>
                <a:gd name="T0" fmla="*/ 44 w 96"/>
                <a:gd name="T1" fmla="*/ 177 h 185"/>
                <a:gd name="T2" fmla="*/ 37 w 96"/>
                <a:gd name="T3" fmla="*/ 177 h 185"/>
                <a:gd name="T4" fmla="*/ 52 w 96"/>
                <a:gd name="T5" fmla="*/ 177 h 185"/>
                <a:gd name="T6" fmla="*/ 59 w 96"/>
                <a:gd name="T7" fmla="*/ 170 h 185"/>
                <a:gd name="T8" fmla="*/ 66 w 96"/>
                <a:gd name="T9" fmla="*/ 163 h 185"/>
                <a:gd name="T10" fmla="*/ 66 w 96"/>
                <a:gd name="T11" fmla="*/ 155 h 185"/>
                <a:gd name="T12" fmla="*/ 66 w 96"/>
                <a:gd name="T13" fmla="*/ 163 h 185"/>
                <a:gd name="T14" fmla="*/ 74 w 96"/>
                <a:gd name="T15" fmla="*/ 148 h 185"/>
                <a:gd name="T16" fmla="*/ 81 w 96"/>
                <a:gd name="T17" fmla="*/ 148 h 185"/>
                <a:gd name="T18" fmla="*/ 81 w 96"/>
                <a:gd name="T19" fmla="*/ 140 h 185"/>
                <a:gd name="T20" fmla="*/ 81 w 96"/>
                <a:gd name="T21" fmla="*/ 133 h 185"/>
                <a:gd name="T22" fmla="*/ 88 w 96"/>
                <a:gd name="T23" fmla="*/ 118 h 185"/>
                <a:gd name="T24" fmla="*/ 88 w 96"/>
                <a:gd name="T25" fmla="*/ 111 h 185"/>
                <a:gd name="T26" fmla="*/ 88 w 96"/>
                <a:gd name="T27" fmla="*/ 74 h 185"/>
                <a:gd name="T28" fmla="*/ 88 w 96"/>
                <a:gd name="T29" fmla="*/ 67 h 185"/>
                <a:gd name="T30" fmla="*/ 88 w 96"/>
                <a:gd name="T31" fmla="*/ 52 h 185"/>
                <a:gd name="T32" fmla="*/ 81 w 96"/>
                <a:gd name="T33" fmla="*/ 52 h 185"/>
                <a:gd name="T34" fmla="*/ 81 w 96"/>
                <a:gd name="T35" fmla="*/ 44 h 185"/>
                <a:gd name="T36" fmla="*/ 74 w 96"/>
                <a:gd name="T37" fmla="*/ 37 h 185"/>
                <a:gd name="T38" fmla="*/ 66 w 96"/>
                <a:gd name="T39" fmla="*/ 30 h 185"/>
                <a:gd name="T40" fmla="*/ 66 w 96"/>
                <a:gd name="T41" fmla="*/ 30 h 185"/>
                <a:gd name="T42" fmla="*/ 66 w 96"/>
                <a:gd name="T43" fmla="*/ 22 h 185"/>
                <a:gd name="T44" fmla="*/ 52 w 96"/>
                <a:gd name="T45" fmla="*/ 15 h 185"/>
                <a:gd name="T46" fmla="*/ 52 w 96"/>
                <a:gd name="T47" fmla="*/ 15 h 185"/>
                <a:gd name="T48" fmla="*/ 44 w 96"/>
                <a:gd name="T49" fmla="*/ 7 h 185"/>
                <a:gd name="T50" fmla="*/ 44 w 96"/>
                <a:gd name="T51" fmla="*/ 7 h 185"/>
                <a:gd name="T52" fmla="*/ 29 w 96"/>
                <a:gd name="T53" fmla="*/ 7 h 185"/>
                <a:gd name="T54" fmla="*/ 22 w 96"/>
                <a:gd name="T55" fmla="*/ 0 h 185"/>
                <a:gd name="T56" fmla="*/ 0 w 96"/>
                <a:gd name="T57" fmla="*/ 0 h 185"/>
                <a:gd name="T58" fmla="*/ 7 w 96"/>
                <a:gd name="T59" fmla="*/ 15 h 185"/>
                <a:gd name="T60" fmla="*/ 22 w 96"/>
                <a:gd name="T61" fmla="*/ 15 h 185"/>
                <a:gd name="T62" fmla="*/ 29 w 96"/>
                <a:gd name="T63" fmla="*/ 15 h 185"/>
                <a:gd name="T64" fmla="*/ 37 w 96"/>
                <a:gd name="T65" fmla="*/ 22 h 185"/>
                <a:gd name="T66" fmla="*/ 52 w 96"/>
                <a:gd name="T67" fmla="*/ 30 h 185"/>
                <a:gd name="T68" fmla="*/ 44 w 96"/>
                <a:gd name="T69" fmla="*/ 30 h 185"/>
                <a:gd name="T70" fmla="*/ 66 w 96"/>
                <a:gd name="T71" fmla="*/ 37 h 185"/>
                <a:gd name="T72" fmla="*/ 59 w 96"/>
                <a:gd name="T73" fmla="*/ 37 h 185"/>
                <a:gd name="T74" fmla="*/ 59 w 96"/>
                <a:gd name="T75" fmla="*/ 37 h 185"/>
                <a:gd name="T76" fmla="*/ 66 w 96"/>
                <a:gd name="T77" fmla="*/ 52 h 185"/>
                <a:gd name="T78" fmla="*/ 66 w 96"/>
                <a:gd name="T79" fmla="*/ 52 h 185"/>
                <a:gd name="T80" fmla="*/ 74 w 96"/>
                <a:gd name="T81" fmla="*/ 59 h 185"/>
                <a:gd name="T82" fmla="*/ 74 w 96"/>
                <a:gd name="T83" fmla="*/ 67 h 185"/>
                <a:gd name="T84" fmla="*/ 81 w 96"/>
                <a:gd name="T85" fmla="*/ 81 h 185"/>
                <a:gd name="T86" fmla="*/ 81 w 96"/>
                <a:gd name="T87" fmla="*/ 81 h 185"/>
                <a:gd name="T88" fmla="*/ 81 w 96"/>
                <a:gd name="T89" fmla="*/ 104 h 185"/>
                <a:gd name="T90" fmla="*/ 74 w 96"/>
                <a:gd name="T91" fmla="*/ 126 h 185"/>
                <a:gd name="T92" fmla="*/ 74 w 96"/>
                <a:gd name="T93" fmla="*/ 126 h 185"/>
                <a:gd name="T94" fmla="*/ 66 w 96"/>
                <a:gd name="T95" fmla="*/ 133 h 185"/>
                <a:gd name="T96" fmla="*/ 74 w 96"/>
                <a:gd name="T97" fmla="*/ 140 h 185"/>
                <a:gd name="T98" fmla="*/ 66 w 96"/>
                <a:gd name="T99" fmla="*/ 148 h 185"/>
                <a:gd name="T100" fmla="*/ 66 w 96"/>
                <a:gd name="T101" fmla="*/ 148 h 185"/>
                <a:gd name="T102" fmla="*/ 59 w 96"/>
                <a:gd name="T103" fmla="*/ 163 h 185"/>
                <a:gd name="T104" fmla="*/ 52 w 96"/>
                <a:gd name="T105" fmla="*/ 163 h 185"/>
                <a:gd name="T106" fmla="*/ 44 w 96"/>
                <a:gd name="T107" fmla="*/ 170 h 185"/>
                <a:gd name="T108" fmla="*/ 37 w 96"/>
                <a:gd name="T109" fmla="*/ 163 h 185"/>
                <a:gd name="T110" fmla="*/ 29 w 96"/>
                <a:gd name="T111" fmla="*/ 170 h 185"/>
                <a:gd name="T112" fmla="*/ 29 w 96"/>
                <a:gd name="T113" fmla="*/ 170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85"/>
                <a:gd name="T173" fmla="*/ 96 w 96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85">
                  <a:moveTo>
                    <a:pt x="29" y="185"/>
                  </a:moveTo>
                  <a:lnTo>
                    <a:pt x="37" y="185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37" y="177"/>
                  </a:lnTo>
                  <a:lnTo>
                    <a:pt x="44" y="177"/>
                  </a:lnTo>
                  <a:lnTo>
                    <a:pt x="52" y="177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66" y="163"/>
                  </a:lnTo>
                  <a:lnTo>
                    <a:pt x="66" y="155"/>
                  </a:lnTo>
                  <a:lnTo>
                    <a:pt x="74" y="148"/>
                  </a:lnTo>
                  <a:lnTo>
                    <a:pt x="81" y="148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8" y="133"/>
                  </a:lnTo>
                  <a:lnTo>
                    <a:pt x="88" y="126"/>
                  </a:lnTo>
                  <a:lnTo>
                    <a:pt x="88" y="118"/>
                  </a:lnTo>
                  <a:lnTo>
                    <a:pt x="88" y="111"/>
                  </a:lnTo>
                  <a:lnTo>
                    <a:pt x="96" y="111"/>
                  </a:lnTo>
                  <a:lnTo>
                    <a:pt x="96" y="74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59" y="22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44" y="1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7" y="15"/>
                  </a:lnTo>
                  <a:lnTo>
                    <a:pt x="22" y="15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74" y="52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4" y="52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81" y="74"/>
                  </a:lnTo>
                  <a:lnTo>
                    <a:pt x="81" y="81"/>
                  </a:lnTo>
                  <a:lnTo>
                    <a:pt x="81" y="89"/>
                  </a:lnTo>
                  <a:lnTo>
                    <a:pt x="88" y="89"/>
                  </a:lnTo>
                  <a:lnTo>
                    <a:pt x="81" y="81"/>
                  </a:lnTo>
                  <a:lnTo>
                    <a:pt x="81" y="111"/>
                  </a:lnTo>
                  <a:lnTo>
                    <a:pt x="88" y="104"/>
                  </a:lnTo>
                  <a:lnTo>
                    <a:pt x="81" y="104"/>
                  </a:lnTo>
                  <a:lnTo>
                    <a:pt x="81" y="118"/>
                  </a:lnTo>
                  <a:lnTo>
                    <a:pt x="74" y="118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4" y="133"/>
                  </a:lnTo>
                  <a:lnTo>
                    <a:pt x="66" y="133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74" y="140"/>
                  </a:lnTo>
                  <a:lnTo>
                    <a:pt x="66" y="140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66" y="148"/>
                  </a:lnTo>
                  <a:lnTo>
                    <a:pt x="59" y="148"/>
                  </a:lnTo>
                  <a:lnTo>
                    <a:pt x="59" y="155"/>
                  </a:lnTo>
                  <a:lnTo>
                    <a:pt x="59" y="163"/>
                  </a:lnTo>
                  <a:lnTo>
                    <a:pt x="66" y="155"/>
                  </a:lnTo>
                  <a:lnTo>
                    <a:pt x="59" y="155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44" y="170"/>
                  </a:lnTo>
                  <a:lnTo>
                    <a:pt x="52" y="163"/>
                  </a:lnTo>
                  <a:lnTo>
                    <a:pt x="44" y="163"/>
                  </a:lnTo>
                  <a:lnTo>
                    <a:pt x="37" y="163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9" y="177"/>
                  </a:lnTo>
                  <a:lnTo>
                    <a:pt x="37" y="170"/>
                  </a:lnTo>
                  <a:lnTo>
                    <a:pt x="29" y="170"/>
                  </a:lnTo>
                  <a:lnTo>
                    <a:pt x="22" y="170"/>
                  </a:lnTo>
                  <a:lnTo>
                    <a:pt x="29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27" name="Rectangle 93">
              <a:extLst>
                <a:ext uri="{FF2B5EF4-FFF2-40B4-BE49-F238E27FC236}">
                  <a16:creationId xmlns:a16="http://schemas.microsoft.com/office/drawing/2014/main" id="{FB414427-C31C-D24D-90D2-5B12AFFDF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52"/>
              <a:ext cx="1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628" name="Rectangle 94">
              <a:extLst>
                <a:ext uri="{FF2B5EF4-FFF2-40B4-BE49-F238E27FC236}">
                  <a16:creationId xmlns:a16="http://schemas.microsoft.com/office/drawing/2014/main" id="{46A68A26-4D03-CC43-9F6F-71F24FB92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6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29" name="Freeform 95">
              <a:extLst>
                <a:ext uri="{FF2B5EF4-FFF2-40B4-BE49-F238E27FC236}">
                  <a16:creationId xmlns:a16="http://schemas.microsoft.com/office/drawing/2014/main" id="{7EBB5F97-3181-0B45-8E50-F955790B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170" cy="74"/>
            </a:xfrm>
            <a:custGeom>
              <a:avLst/>
              <a:gdLst>
                <a:gd name="T0" fmla="*/ 170 w 170"/>
                <a:gd name="T1" fmla="*/ 74 h 74"/>
                <a:gd name="T2" fmla="*/ 0 w 170"/>
                <a:gd name="T3" fmla="*/ 0 h 74"/>
                <a:gd name="T4" fmla="*/ 0 w 170"/>
                <a:gd name="T5" fmla="*/ 0 h 74"/>
                <a:gd name="T6" fmla="*/ 0 60000 65536"/>
                <a:gd name="T7" fmla="*/ 0 60000 65536"/>
                <a:gd name="T8" fmla="*/ 0 60000 65536"/>
                <a:gd name="T9" fmla="*/ 0 w 170"/>
                <a:gd name="T10" fmla="*/ 0 h 74"/>
                <a:gd name="T11" fmla="*/ 170 w 1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74">
                  <a:moveTo>
                    <a:pt x="170" y="74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30" name="Freeform 96">
              <a:extLst>
                <a:ext uri="{FF2B5EF4-FFF2-40B4-BE49-F238E27FC236}">
                  <a16:creationId xmlns:a16="http://schemas.microsoft.com/office/drawing/2014/main" id="{64EF47CE-69C0-2649-A3D5-A7934114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48"/>
              <a:ext cx="74" cy="59"/>
            </a:xfrm>
            <a:custGeom>
              <a:avLst/>
              <a:gdLst>
                <a:gd name="T0" fmla="*/ 45 w 74"/>
                <a:gd name="T1" fmla="*/ 59 h 59"/>
                <a:gd name="T2" fmla="*/ 0 w 74"/>
                <a:gd name="T3" fmla="*/ 0 h 59"/>
                <a:gd name="T4" fmla="*/ 74 w 74"/>
                <a:gd name="T5" fmla="*/ 0 h 59"/>
                <a:gd name="T6" fmla="*/ 30 w 74"/>
                <a:gd name="T7" fmla="*/ 14 h 59"/>
                <a:gd name="T8" fmla="*/ 45 w 74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9"/>
                <a:gd name="T17" fmla="*/ 74 w 7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9">
                  <a:moveTo>
                    <a:pt x="45" y="59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30" y="14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1" name="Rectangle 97">
              <a:extLst>
                <a:ext uri="{FF2B5EF4-FFF2-40B4-BE49-F238E27FC236}">
                  <a16:creationId xmlns:a16="http://schemas.microsoft.com/office/drawing/2014/main" id="{05869E0E-8A2B-C84F-98A4-CD51E758B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89"/>
              <a:ext cx="3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632" name="Rectangle 98">
              <a:extLst>
                <a:ext uri="{FF2B5EF4-FFF2-40B4-BE49-F238E27FC236}">
                  <a16:creationId xmlns:a16="http://schemas.microsoft.com/office/drawing/2014/main" id="{343A6A10-49B2-0E40-AF73-EED859B8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996"/>
              <a:ext cx="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33" name="Rectangle 99">
              <a:extLst>
                <a:ext uri="{FF2B5EF4-FFF2-40B4-BE49-F238E27FC236}">
                  <a16:creationId xmlns:a16="http://schemas.microsoft.com/office/drawing/2014/main" id="{AB57A312-90E0-A94C-9970-AF9DB347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254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5634" name="Rectangle 100">
              <a:extLst>
                <a:ext uri="{FF2B5EF4-FFF2-40B4-BE49-F238E27FC236}">
                  <a16:creationId xmlns:a16="http://schemas.microsoft.com/office/drawing/2014/main" id="{B3C6292C-2ACE-864B-A9CC-B82BBDECE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938"/>
              <a:ext cx="149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Conductors open-circuited</a:t>
              </a:r>
            </a:p>
            <a:p>
              <a:pPr algn="ctr" eaLnBrk="1" hangingPunct="1"/>
              <a:r>
                <a:rPr lang="en-US" altLang="en-US" sz="1600">
                  <a:solidFill>
                    <a:srgbClr val="101122"/>
                  </a:solidFill>
                  <a:latin typeface="Arial" panose="020B0604020202020204" pitchFamily="34" charset="0"/>
                </a:rPr>
                <a:t>at x=0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8E379A-3F8A-28BC-1A26-37E1017B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Experimental Determination of Inductances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968A8747-1606-D14E-AEE8-18FBCBE20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93382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For </a:t>
            </a:r>
            <a:r>
              <a:rPr lang="fr-CH" altLang="en-US" sz="1800">
                <a:solidFill>
                  <a:schemeClr val="tx1"/>
                </a:solidFill>
                <a:latin typeface="Symbol" pitchFamily="2" charset="2"/>
              </a:rPr>
              <a:t>λ</a:t>
            </a:r>
            <a:r>
              <a:rPr lang="fr-CH" altLang="en-US" sz="180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CH" altLang="en-US" sz="1800">
                <a:solidFill>
                  <a:schemeClr val="tx1"/>
                </a:solidFill>
              </a:rPr>
              <a:t>&gt;&gt; </a:t>
            </a:r>
            <a:r>
              <a:rPr lang="fr-CH" altLang="en-US" sz="1800" i="1">
                <a:solidFill>
                  <a:schemeClr val="tx1"/>
                </a:solidFill>
              </a:rPr>
              <a:t>L</a:t>
            </a:r>
            <a:endParaRPr lang="fr-FR" altLang="en-US" i="1">
              <a:solidFill>
                <a:schemeClr val="tx1"/>
              </a:solidFill>
            </a:endParaRPr>
          </a:p>
        </p:txBody>
      </p:sp>
      <p:sp>
        <p:nvSpPr>
          <p:cNvPr id="67587" name="AutoShape 5">
            <a:extLst>
              <a:ext uri="{FF2B5EF4-FFF2-40B4-BE49-F238E27FC236}">
                <a16:creationId xmlns:a16="http://schemas.microsoft.com/office/drawing/2014/main" id="{63F240CB-9F8E-554D-A98F-4D5355DD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608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8" name="Object 6">
            <a:extLst>
              <a:ext uri="{FF2B5EF4-FFF2-40B4-BE49-F238E27FC236}">
                <a16:creationId xmlns:a16="http://schemas.microsoft.com/office/drawing/2014/main" id="{9E1E7F48-FABA-624B-AD82-F100026FB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4838" y="4586288"/>
          <a:ext cx="13350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59300" imgH="4394200" progId="Equation.DSMT4">
                  <p:embed/>
                </p:oleObj>
              </mc:Choice>
              <mc:Fallback>
                <p:oleObj name="Equation" r:id="rId3" imgW="17259300" imgH="4394200" progId="Equation.DSMT4">
                  <p:embed/>
                  <p:pic>
                    <p:nvPicPr>
                      <p:cNvPr id="67588" name="Object 6">
                        <a:extLst>
                          <a:ext uri="{FF2B5EF4-FFF2-40B4-BE49-F238E27FC236}">
                            <a16:creationId xmlns:a16="http://schemas.microsoft.com/office/drawing/2014/main" id="{9E1E7F48-FABA-624B-AD82-F100026FB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586288"/>
                        <a:ext cx="133508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7">
            <a:extLst>
              <a:ext uri="{FF2B5EF4-FFF2-40B4-BE49-F238E27FC236}">
                <a16:creationId xmlns:a16="http://schemas.microsoft.com/office/drawing/2014/main" id="{9B60AF2E-7612-B54B-805A-192DDF2C5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5457825"/>
          <a:ext cx="96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37700" imgH="9652000" progId="Equation.3">
                  <p:embed/>
                </p:oleObj>
              </mc:Choice>
              <mc:Fallback>
                <p:oleObj name="Equation" r:id="rId5" imgW="22237700" imgH="9652000" progId="Equation.3">
                  <p:embed/>
                  <p:pic>
                    <p:nvPicPr>
                      <p:cNvPr id="67589" name="Object 7">
                        <a:extLst>
                          <a:ext uri="{FF2B5EF4-FFF2-40B4-BE49-F238E27FC236}">
                            <a16:creationId xmlns:a16="http://schemas.microsoft.com/office/drawing/2014/main" id="{9B60AF2E-7612-B54B-805A-192DDF2C5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57825"/>
                        <a:ext cx="965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8">
            <a:extLst>
              <a:ext uri="{FF2B5EF4-FFF2-40B4-BE49-F238E27FC236}">
                <a16:creationId xmlns:a16="http://schemas.microsoft.com/office/drawing/2014/main" id="{7CDA5289-ED58-304C-9625-05A1EE732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076825"/>
          <a:ext cx="774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843500" imgH="6438900" progId="Equation.3">
                  <p:embed/>
                </p:oleObj>
              </mc:Choice>
              <mc:Fallback>
                <p:oleObj name="Equation" r:id="rId7" imgW="17843500" imgH="6438900" progId="Equation.3">
                  <p:embed/>
                  <p:pic>
                    <p:nvPicPr>
                      <p:cNvPr id="67590" name="Object 8">
                        <a:extLst>
                          <a:ext uri="{FF2B5EF4-FFF2-40B4-BE49-F238E27FC236}">
                            <a16:creationId xmlns:a16="http://schemas.microsoft.com/office/drawing/2014/main" id="{7CDA5289-ED58-304C-9625-05A1EE732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76825"/>
                        <a:ext cx="7747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Rectangle 9">
            <a:extLst>
              <a:ext uri="{FF2B5EF4-FFF2-40B4-BE49-F238E27FC236}">
                <a16:creationId xmlns:a16="http://schemas.microsoft.com/office/drawing/2014/main" id="{4C412E78-FEAC-694A-A57F-7370313D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434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CH" altLang="en-US" sz="1800">
                <a:solidFill>
                  <a:schemeClr val="tx1"/>
                </a:solidFill>
                <a:latin typeface="Arial" panose="020B0604020202020204" pitchFamily="34" charset="0"/>
              </a:rPr>
              <a:t>with</a:t>
            </a:r>
            <a:endParaRPr lang="fr-FR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592" name="Object 10">
            <a:extLst>
              <a:ext uri="{FF2B5EF4-FFF2-40B4-BE49-F238E27FC236}">
                <a16:creationId xmlns:a16="http://schemas.microsoft.com/office/drawing/2014/main" id="{684E8899-5CA4-CA44-ACB2-4D6BE92EA0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575" y="3290888"/>
          <a:ext cx="284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125900" imgH="8191500" progId="Equation.DSMT4">
                  <p:embed/>
                </p:oleObj>
              </mc:Choice>
              <mc:Fallback>
                <p:oleObj name="Equation" r:id="rId9" imgW="42125900" imgH="8191500" progId="Equation.DSMT4">
                  <p:embed/>
                  <p:pic>
                    <p:nvPicPr>
                      <p:cNvPr id="67592" name="Object 10">
                        <a:extLst>
                          <a:ext uri="{FF2B5EF4-FFF2-40B4-BE49-F238E27FC236}">
                            <a16:creationId xmlns:a16="http://schemas.microsoft.com/office/drawing/2014/main" id="{684E8899-5CA4-CA44-ACB2-4D6BE92EA0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290888"/>
                        <a:ext cx="2844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11">
            <a:extLst>
              <a:ext uri="{FF2B5EF4-FFF2-40B4-BE49-F238E27FC236}">
                <a16:creationId xmlns:a16="http://schemas.microsoft.com/office/drawing/2014/main" id="{082E5FF1-65CC-674C-9908-BD30D9301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6875" y="3908425"/>
          <a:ext cx="3575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924700" imgH="6146800" progId="Equation.DSMT4">
                  <p:embed/>
                </p:oleObj>
              </mc:Choice>
              <mc:Fallback>
                <p:oleObj name="Equation" r:id="rId11" imgW="57924700" imgH="6146800" progId="Equation.DSMT4">
                  <p:embed/>
                  <p:pic>
                    <p:nvPicPr>
                      <p:cNvPr id="67593" name="Object 11">
                        <a:extLst>
                          <a:ext uri="{FF2B5EF4-FFF2-40B4-BE49-F238E27FC236}">
                            <a16:creationId xmlns:a16="http://schemas.microsoft.com/office/drawing/2014/main" id="{082E5FF1-65CC-674C-9908-BD30D9301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3908425"/>
                        <a:ext cx="35750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2">
            <a:extLst>
              <a:ext uri="{FF2B5EF4-FFF2-40B4-BE49-F238E27FC236}">
                <a16:creationId xmlns:a16="http://schemas.microsoft.com/office/drawing/2014/main" id="{CBB37D2D-9057-E645-8503-D51DA9F52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088" y="4884738"/>
          <a:ext cx="14700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069300" imgH="9359900" progId="Equation.DSMT4">
                  <p:embed/>
                </p:oleObj>
              </mc:Choice>
              <mc:Fallback>
                <p:oleObj name="Equation" r:id="rId13" imgW="21069300" imgH="9359900" progId="Equation.DSMT4">
                  <p:embed/>
                  <p:pic>
                    <p:nvPicPr>
                      <p:cNvPr id="67594" name="Object 12">
                        <a:extLst>
                          <a:ext uri="{FF2B5EF4-FFF2-40B4-BE49-F238E27FC236}">
                            <a16:creationId xmlns:a16="http://schemas.microsoft.com/office/drawing/2014/main" id="{CBB37D2D-9057-E645-8503-D51DA9F524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4884738"/>
                        <a:ext cx="14700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AutoShape 13">
            <a:extLst>
              <a:ext uri="{FF2B5EF4-FFF2-40B4-BE49-F238E27FC236}">
                <a16:creationId xmlns:a16="http://schemas.microsoft.com/office/drawing/2014/main" id="{0D9A07D8-7049-4B49-B3CE-25E29FF9B304}"/>
              </a:ext>
            </a:extLst>
          </p:cNvPr>
          <p:cNvSpPr>
            <a:spLocks/>
          </p:cNvSpPr>
          <p:nvPr/>
        </p:nvSpPr>
        <p:spPr bwMode="auto">
          <a:xfrm>
            <a:off x="3886200" y="4619625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6" name="AutoShape 14">
            <a:extLst>
              <a:ext uri="{FF2B5EF4-FFF2-40B4-BE49-F238E27FC236}">
                <a16:creationId xmlns:a16="http://schemas.microsoft.com/office/drawing/2014/main" id="{F310C2C8-7300-FE4D-909A-29A63FFA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53025"/>
            <a:ext cx="609600" cy="177800"/>
          </a:xfrm>
          <a:prstGeom prst="rightArrow">
            <a:avLst>
              <a:gd name="adj1" fmla="val 50000"/>
              <a:gd name="adj2" fmla="val 8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7" name="Rectangle 15">
            <a:extLst>
              <a:ext uri="{FF2B5EF4-FFF2-40B4-BE49-F238E27FC236}">
                <a16:creationId xmlns:a16="http://schemas.microsoft.com/office/drawing/2014/main" id="{A4FD9BAB-4BA2-4247-8B4C-4F1D61E4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695825"/>
            <a:ext cx="1752600" cy="990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8" name="Freeform 16">
            <a:extLst>
              <a:ext uri="{FF2B5EF4-FFF2-40B4-BE49-F238E27FC236}">
                <a16:creationId xmlns:a16="http://schemas.microsoft.com/office/drawing/2014/main" id="{589C5EE9-C1E1-2A40-B0A2-C4D0478114B3}"/>
              </a:ext>
            </a:extLst>
          </p:cNvPr>
          <p:cNvSpPr>
            <a:spLocks/>
          </p:cNvSpPr>
          <p:nvPr/>
        </p:nvSpPr>
        <p:spPr bwMode="auto">
          <a:xfrm>
            <a:off x="2062163" y="2955925"/>
            <a:ext cx="4654550" cy="17463"/>
          </a:xfrm>
          <a:custGeom>
            <a:avLst/>
            <a:gdLst>
              <a:gd name="T0" fmla="*/ 2147483646 w 2932"/>
              <a:gd name="T1" fmla="*/ 2147483646 h 11"/>
              <a:gd name="T2" fmla="*/ 2147483646 w 2932"/>
              <a:gd name="T3" fmla="*/ 2147483646 h 11"/>
              <a:gd name="T4" fmla="*/ 2147483646 w 2932"/>
              <a:gd name="T5" fmla="*/ 2147483646 h 11"/>
              <a:gd name="T6" fmla="*/ 2147483646 w 2932"/>
              <a:gd name="T7" fmla="*/ 0 h 11"/>
              <a:gd name="T8" fmla="*/ 2147483646 w 2932"/>
              <a:gd name="T9" fmla="*/ 0 h 11"/>
              <a:gd name="T10" fmla="*/ 2147483646 w 2932"/>
              <a:gd name="T11" fmla="*/ 2147483646 h 11"/>
              <a:gd name="T12" fmla="*/ 0 w 2932"/>
              <a:gd name="T13" fmla="*/ 2147483646 h 11"/>
              <a:gd name="T14" fmla="*/ 0 w 2932"/>
              <a:gd name="T15" fmla="*/ 2147483646 h 11"/>
              <a:gd name="T16" fmla="*/ 2147483646 w 2932"/>
              <a:gd name="T17" fmla="*/ 2147483646 h 11"/>
              <a:gd name="T18" fmla="*/ 2147483646 w 2932"/>
              <a:gd name="T19" fmla="*/ 214748364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32"/>
              <a:gd name="T31" fmla="*/ 0 h 11"/>
              <a:gd name="T32" fmla="*/ 2932 w 2932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32" h="11">
                <a:moveTo>
                  <a:pt x="2928" y="11"/>
                </a:moveTo>
                <a:lnTo>
                  <a:pt x="2932" y="11"/>
                </a:lnTo>
                <a:lnTo>
                  <a:pt x="2932" y="4"/>
                </a:lnTo>
                <a:lnTo>
                  <a:pt x="2932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11"/>
                </a:lnTo>
                <a:lnTo>
                  <a:pt x="3" y="11"/>
                </a:lnTo>
                <a:lnTo>
                  <a:pt x="2928" y="11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9" name="Rectangle 17">
            <a:extLst>
              <a:ext uri="{FF2B5EF4-FFF2-40B4-BE49-F238E27FC236}">
                <a16:creationId xmlns:a16="http://schemas.microsoft.com/office/drawing/2014/main" id="{EAAC6453-DB47-DF4F-AF6E-6F41971E8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78125"/>
            <a:ext cx="16081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00" name="Freeform 18">
            <a:extLst>
              <a:ext uri="{FF2B5EF4-FFF2-40B4-BE49-F238E27FC236}">
                <a16:creationId xmlns:a16="http://schemas.microsoft.com/office/drawing/2014/main" id="{EBCAC94B-24DB-A342-A4DF-014180669B77}"/>
              </a:ext>
            </a:extLst>
          </p:cNvPr>
          <p:cNvSpPr>
            <a:spLocks/>
          </p:cNvSpPr>
          <p:nvPr/>
        </p:nvSpPr>
        <p:spPr bwMode="auto">
          <a:xfrm>
            <a:off x="2827338" y="1792288"/>
            <a:ext cx="3217862" cy="34925"/>
          </a:xfrm>
          <a:custGeom>
            <a:avLst/>
            <a:gdLst>
              <a:gd name="T0" fmla="*/ 2147483646 w 2027"/>
              <a:gd name="T1" fmla="*/ 0 h 22"/>
              <a:gd name="T2" fmla="*/ 2147483646 w 2027"/>
              <a:gd name="T3" fmla="*/ 0 h 22"/>
              <a:gd name="T4" fmla="*/ 2147483646 w 2027"/>
              <a:gd name="T5" fmla="*/ 2147483646 h 22"/>
              <a:gd name="T6" fmla="*/ 0 w 2027"/>
              <a:gd name="T7" fmla="*/ 2147483646 h 22"/>
              <a:gd name="T8" fmla="*/ 0 w 2027"/>
              <a:gd name="T9" fmla="*/ 2147483646 h 22"/>
              <a:gd name="T10" fmla="*/ 2147483646 w 2027"/>
              <a:gd name="T11" fmla="*/ 2147483646 h 22"/>
              <a:gd name="T12" fmla="*/ 2147483646 w 2027"/>
              <a:gd name="T13" fmla="*/ 2147483646 h 22"/>
              <a:gd name="T14" fmla="*/ 2147483646 w 2027"/>
              <a:gd name="T15" fmla="*/ 2147483646 h 22"/>
              <a:gd name="T16" fmla="*/ 2147483646 w 2027"/>
              <a:gd name="T17" fmla="*/ 2147483646 h 22"/>
              <a:gd name="T18" fmla="*/ 2147483646 w 2027"/>
              <a:gd name="T19" fmla="*/ 2147483646 h 22"/>
              <a:gd name="T20" fmla="*/ 2147483646 w 2027"/>
              <a:gd name="T21" fmla="*/ 2147483646 h 22"/>
              <a:gd name="T22" fmla="*/ 2147483646 w 2027"/>
              <a:gd name="T23" fmla="*/ 2147483646 h 22"/>
              <a:gd name="T24" fmla="*/ 2147483646 w 2027"/>
              <a:gd name="T25" fmla="*/ 2147483646 h 22"/>
              <a:gd name="T26" fmla="*/ 2147483646 w 2027"/>
              <a:gd name="T27" fmla="*/ 2147483646 h 22"/>
              <a:gd name="T28" fmla="*/ 2147483646 w 2027"/>
              <a:gd name="T29" fmla="*/ 0 h 22"/>
              <a:gd name="T30" fmla="*/ 2147483646 w 2027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27"/>
              <a:gd name="T49" fmla="*/ 0 h 22"/>
              <a:gd name="T50" fmla="*/ 2027 w 2027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27" h="22">
                <a:moveTo>
                  <a:pt x="11" y="0"/>
                </a:moveTo>
                <a:lnTo>
                  <a:pt x="11" y="0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4" y="11"/>
                </a:lnTo>
                <a:lnTo>
                  <a:pt x="4" y="18"/>
                </a:lnTo>
                <a:lnTo>
                  <a:pt x="11" y="22"/>
                </a:lnTo>
                <a:lnTo>
                  <a:pt x="2012" y="22"/>
                </a:lnTo>
                <a:lnTo>
                  <a:pt x="2020" y="18"/>
                </a:lnTo>
                <a:lnTo>
                  <a:pt x="2020" y="11"/>
                </a:lnTo>
                <a:lnTo>
                  <a:pt x="2027" y="11"/>
                </a:lnTo>
                <a:lnTo>
                  <a:pt x="2027" y="7"/>
                </a:lnTo>
                <a:lnTo>
                  <a:pt x="2020" y="7"/>
                </a:lnTo>
                <a:lnTo>
                  <a:pt x="20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1" name="Freeform 19">
            <a:extLst>
              <a:ext uri="{FF2B5EF4-FFF2-40B4-BE49-F238E27FC236}">
                <a16:creationId xmlns:a16="http://schemas.microsoft.com/office/drawing/2014/main" id="{473329BD-ABCA-A243-8FDC-DEA0760C6461}"/>
              </a:ext>
            </a:extLst>
          </p:cNvPr>
          <p:cNvSpPr>
            <a:spLocks/>
          </p:cNvSpPr>
          <p:nvPr/>
        </p:nvSpPr>
        <p:spPr bwMode="auto">
          <a:xfrm>
            <a:off x="2827338" y="2011363"/>
            <a:ext cx="3206750" cy="34925"/>
          </a:xfrm>
          <a:custGeom>
            <a:avLst/>
            <a:gdLst>
              <a:gd name="T0" fmla="*/ 2147483646 w 2020"/>
              <a:gd name="T1" fmla="*/ 0 h 22"/>
              <a:gd name="T2" fmla="*/ 2147483646 w 2020"/>
              <a:gd name="T3" fmla="*/ 0 h 22"/>
              <a:gd name="T4" fmla="*/ 2147483646 w 2020"/>
              <a:gd name="T5" fmla="*/ 2147483646 h 22"/>
              <a:gd name="T6" fmla="*/ 0 w 2020"/>
              <a:gd name="T7" fmla="*/ 2147483646 h 22"/>
              <a:gd name="T8" fmla="*/ 0 w 2020"/>
              <a:gd name="T9" fmla="*/ 2147483646 h 22"/>
              <a:gd name="T10" fmla="*/ 0 w 2020"/>
              <a:gd name="T11" fmla="*/ 2147483646 h 22"/>
              <a:gd name="T12" fmla="*/ 2147483646 w 2020"/>
              <a:gd name="T13" fmla="*/ 2147483646 h 22"/>
              <a:gd name="T14" fmla="*/ 2147483646 w 2020"/>
              <a:gd name="T15" fmla="*/ 2147483646 h 22"/>
              <a:gd name="T16" fmla="*/ 2147483646 w 2020"/>
              <a:gd name="T17" fmla="*/ 2147483646 h 22"/>
              <a:gd name="T18" fmla="*/ 2147483646 w 2020"/>
              <a:gd name="T19" fmla="*/ 2147483646 h 22"/>
              <a:gd name="T20" fmla="*/ 2147483646 w 2020"/>
              <a:gd name="T21" fmla="*/ 2147483646 h 22"/>
              <a:gd name="T22" fmla="*/ 2147483646 w 2020"/>
              <a:gd name="T23" fmla="*/ 2147483646 h 22"/>
              <a:gd name="T24" fmla="*/ 2147483646 w 2020"/>
              <a:gd name="T25" fmla="*/ 2147483646 h 22"/>
              <a:gd name="T26" fmla="*/ 2147483646 w 2020"/>
              <a:gd name="T27" fmla="*/ 0 h 22"/>
              <a:gd name="T28" fmla="*/ 2147483646 w 2020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20"/>
              <a:gd name="T46" fmla="*/ 0 h 22"/>
              <a:gd name="T47" fmla="*/ 2020 w 2020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20" h="22">
                <a:moveTo>
                  <a:pt x="11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11"/>
                </a:lnTo>
                <a:lnTo>
                  <a:pt x="0" y="19"/>
                </a:lnTo>
                <a:lnTo>
                  <a:pt x="4" y="19"/>
                </a:lnTo>
                <a:lnTo>
                  <a:pt x="4" y="22"/>
                </a:lnTo>
                <a:lnTo>
                  <a:pt x="2009" y="22"/>
                </a:lnTo>
                <a:lnTo>
                  <a:pt x="2012" y="19"/>
                </a:lnTo>
                <a:lnTo>
                  <a:pt x="2012" y="11"/>
                </a:lnTo>
                <a:lnTo>
                  <a:pt x="2020" y="11"/>
                </a:lnTo>
                <a:lnTo>
                  <a:pt x="2012" y="4"/>
                </a:lnTo>
                <a:lnTo>
                  <a:pt x="200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2" name="Freeform 20">
            <a:extLst>
              <a:ext uri="{FF2B5EF4-FFF2-40B4-BE49-F238E27FC236}">
                <a16:creationId xmlns:a16="http://schemas.microsoft.com/office/drawing/2014/main" id="{CB2CB0B5-CDF0-2640-B924-A233B870F3C0}"/>
              </a:ext>
            </a:extLst>
          </p:cNvPr>
          <p:cNvSpPr>
            <a:spLocks/>
          </p:cNvSpPr>
          <p:nvPr/>
        </p:nvSpPr>
        <p:spPr bwMode="auto">
          <a:xfrm>
            <a:off x="2827338" y="2284413"/>
            <a:ext cx="3206750" cy="30162"/>
          </a:xfrm>
          <a:custGeom>
            <a:avLst/>
            <a:gdLst>
              <a:gd name="T0" fmla="*/ 2147483646 w 2020"/>
              <a:gd name="T1" fmla="*/ 0 h 19"/>
              <a:gd name="T2" fmla="*/ 2147483646 w 2020"/>
              <a:gd name="T3" fmla="*/ 0 h 19"/>
              <a:gd name="T4" fmla="*/ 0 w 2020"/>
              <a:gd name="T5" fmla="*/ 0 h 19"/>
              <a:gd name="T6" fmla="*/ 0 w 2020"/>
              <a:gd name="T7" fmla="*/ 2147483646 h 19"/>
              <a:gd name="T8" fmla="*/ 0 w 2020"/>
              <a:gd name="T9" fmla="*/ 2147483646 h 19"/>
              <a:gd name="T10" fmla="*/ 0 w 2020"/>
              <a:gd name="T11" fmla="*/ 2147483646 h 19"/>
              <a:gd name="T12" fmla="*/ 2147483646 w 2020"/>
              <a:gd name="T13" fmla="*/ 2147483646 h 19"/>
              <a:gd name="T14" fmla="*/ 2147483646 w 2020"/>
              <a:gd name="T15" fmla="*/ 2147483646 h 19"/>
              <a:gd name="T16" fmla="*/ 2147483646 w 2020"/>
              <a:gd name="T17" fmla="*/ 2147483646 h 19"/>
              <a:gd name="T18" fmla="*/ 2147483646 w 2020"/>
              <a:gd name="T19" fmla="*/ 2147483646 h 19"/>
              <a:gd name="T20" fmla="*/ 2147483646 w 2020"/>
              <a:gd name="T21" fmla="*/ 2147483646 h 19"/>
              <a:gd name="T22" fmla="*/ 2147483646 w 2020"/>
              <a:gd name="T23" fmla="*/ 2147483646 h 19"/>
              <a:gd name="T24" fmla="*/ 2147483646 w 2020"/>
              <a:gd name="T25" fmla="*/ 2147483646 h 19"/>
              <a:gd name="T26" fmla="*/ 2147483646 w 2020"/>
              <a:gd name="T27" fmla="*/ 0 h 19"/>
              <a:gd name="T28" fmla="*/ 2147483646 w 2020"/>
              <a:gd name="T29" fmla="*/ 0 h 19"/>
              <a:gd name="T30" fmla="*/ 2147483646 w 2020"/>
              <a:gd name="T31" fmla="*/ 0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20"/>
              <a:gd name="T49" fmla="*/ 0 h 19"/>
              <a:gd name="T50" fmla="*/ 2020 w 2020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20" h="19">
                <a:moveTo>
                  <a:pt x="11" y="0"/>
                </a:move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11"/>
                </a:lnTo>
                <a:lnTo>
                  <a:pt x="0" y="19"/>
                </a:lnTo>
                <a:lnTo>
                  <a:pt x="4" y="19"/>
                </a:lnTo>
                <a:lnTo>
                  <a:pt x="2009" y="19"/>
                </a:lnTo>
                <a:lnTo>
                  <a:pt x="2012" y="19"/>
                </a:lnTo>
                <a:lnTo>
                  <a:pt x="2012" y="11"/>
                </a:lnTo>
                <a:lnTo>
                  <a:pt x="2020" y="11"/>
                </a:lnTo>
                <a:lnTo>
                  <a:pt x="2020" y="8"/>
                </a:lnTo>
                <a:lnTo>
                  <a:pt x="2012" y="8"/>
                </a:lnTo>
                <a:lnTo>
                  <a:pt x="2012" y="0"/>
                </a:lnTo>
                <a:lnTo>
                  <a:pt x="200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3" name="Freeform 21">
            <a:extLst>
              <a:ext uri="{FF2B5EF4-FFF2-40B4-BE49-F238E27FC236}">
                <a16:creationId xmlns:a16="http://schemas.microsoft.com/office/drawing/2014/main" id="{171ED656-3EDD-2B4D-A121-F913EACCB996}"/>
              </a:ext>
            </a:extLst>
          </p:cNvPr>
          <p:cNvSpPr>
            <a:spLocks/>
          </p:cNvSpPr>
          <p:nvPr/>
        </p:nvSpPr>
        <p:spPr bwMode="auto">
          <a:xfrm>
            <a:off x="2370138" y="2878138"/>
            <a:ext cx="17462" cy="131762"/>
          </a:xfrm>
          <a:custGeom>
            <a:avLst/>
            <a:gdLst>
              <a:gd name="T0" fmla="*/ 2147483646 w 11"/>
              <a:gd name="T1" fmla="*/ 2147483646 h 83"/>
              <a:gd name="T2" fmla="*/ 2147483646 w 11"/>
              <a:gd name="T3" fmla="*/ 0 h 83"/>
              <a:gd name="T4" fmla="*/ 2147483646 w 11"/>
              <a:gd name="T5" fmla="*/ 0 h 83"/>
              <a:gd name="T6" fmla="*/ 0 w 11"/>
              <a:gd name="T7" fmla="*/ 0 h 83"/>
              <a:gd name="T8" fmla="*/ 0 w 11"/>
              <a:gd name="T9" fmla="*/ 2147483646 h 83"/>
              <a:gd name="T10" fmla="*/ 0 w 11"/>
              <a:gd name="T11" fmla="*/ 2147483646 h 83"/>
              <a:gd name="T12" fmla="*/ 2147483646 w 11"/>
              <a:gd name="T13" fmla="*/ 2147483646 h 83"/>
              <a:gd name="T14" fmla="*/ 2147483646 w 11"/>
              <a:gd name="T15" fmla="*/ 2147483646 h 83"/>
              <a:gd name="T16" fmla="*/ 2147483646 w 11"/>
              <a:gd name="T17" fmla="*/ 2147483646 h 83"/>
              <a:gd name="T18" fmla="*/ 2147483646 w 11"/>
              <a:gd name="T19" fmla="*/ 2147483646 h 83"/>
              <a:gd name="T20" fmla="*/ 2147483646 w 11"/>
              <a:gd name="T21" fmla="*/ 2147483646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83"/>
              <a:gd name="T35" fmla="*/ 11 w 11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83">
                <a:moveTo>
                  <a:pt x="11" y="8"/>
                </a:move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75"/>
                </a:lnTo>
                <a:lnTo>
                  <a:pt x="4" y="75"/>
                </a:lnTo>
                <a:lnTo>
                  <a:pt x="4" y="83"/>
                </a:lnTo>
                <a:lnTo>
                  <a:pt x="4" y="75"/>
                </a:lnTo>
                <a:lnTo>
                  <a:pt x="11" y="75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4" name="Freeform 22">
            <a:extLst>
              <a:ext uri="{FF2B5EF4-FFF2-40B4-BE49-F238E27FC236}">
                <a16:creationId xmlns:a16="http://schemas.microsoft.com/office/drawing/2014/main" id="{CE19458F-FF56-964C-99D9-5BD0C410EC6B}"/>
              </a:ext>
            </a:extLst>
          </p:cNvPr>
          <p:cNvSpPr>
            <a:spLocks/>
          </p:cNvSpPr>
          <p:nvPr/>
        </p:nvSpPr>
        <p:spPr bwMode="auto">
          <a:xfrm>
            <a:off x="6354763" y="2890838"/>
            <a:ext cx="6350" cy="130175"/>
          </a:xfrm>
          <a:custGeom>
            <a:avLst/>
            <a:gdLst>
              <a:gd name="T0" fmla="*/ 2147483646 w 4"/>
              <a:gd name="T1" fmla="*/ 2147483646 h 82"/>
              <a:gd name="T2" fmla="*/ 2147483646 w 4"/>
              <a:gd name="T3" fmla="*/ 0 h 82"/>
              <a:gd name="T4" fmla="*/ 0 w 4"/>
              <a:gd name="T5" fmla="*/ 0 h 82"/>
              <a:gd name="T6" fmla="*/ 0 w 4"/>
              <a:gd name="T7" fmla="*/ 2147483646 h 82"/>
              <a:gd name="T8" fmla="*/ 0 w 4"/>
              <a:gd name="T9" fmla="*/ 2147483646 h 82"/>
              <a:gd name="T10" fmla="*/ 0 w 4"/>
              <a:gd name="T11" fmla="*/ 2147483646 h 82"/>
              <a:gd name="T12" fmla="*/ 2147483646 w 4"/>
              <a:gd name="T13" fmla="*/ 2147483646 h 82"/>
              <a:gd name="T14" fmla="*/ 2147483646 w 4"/>
              <a:gd name="T15" fmla="*/ 2147483646 h 82"/>
              <a:gd name="T16" fmla="*/ 2147483646 w 4"/>
              <a:gd name="T17" fmla="*/ 2147483646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82"/>
              <a:gd name="T29" fmla="*/ 4 w 4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82">
                <a:moveTo>
                  <a:pt x="4" y="7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0" y="75"/>
                </a:lnTo>
                <a:lnTo>
                  <a:pt x="0" y="82"/>
                </a:lnTo>
                <a:lnTo>
                  <a:pt x="4" y="82"/>
                </a:lnTo>
                <a:lnTo>
                  <a:pt x="4" y="75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5" name="Freeform 23">
            <a:extLst>
              <a:ext uri="{FF2B5EF4-FFF2-40B4-BE49-F238E27FC236}">
                <a16:creationId xmlns:a16="http://schemas.microsoft.com/office/drawing/2014/main" id="{76E63DD6-D334-974A-A85F-75D888A8321B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622300" cy="17463"/>
          </a:xfrm>
          <a:custGeom>
            <a:avLst/>
            <a:gdLst>
              <a:gd name="T0" fmla="*/ 2147483646 w 392"/>
              <a:gd name="T1" fmla="*/ 2147483646 h 11"/>
              <a:gd name="T2" fmla="*/ 2147483646 w 392"/>
              <a:gd name="T3" fmla="*/ 2147483646 h 11"/>
              <a:gd name="T4" fmla="*/ 2147483646 w 392"/>
              <a:gd name="T5" fmla="*/ 2147483646 h 11"/>
              <a:gd name="T6" fmla="*/ 2147483646 w 392"/>
              <a:gd name="T7" fmla="*/ 2147483646 h 11"/>
              <a:gd name="T8" fmla="*/ 2147483646 w 392"/>
              <a:gd name="T9" fmla="*/ 2147483646 h 11"/>
              <a:gd name="T10" fmla="*/ 2147483646 w 392"/>
              <a:gd name="T11" fmla="*/ 0 h 11"/>
              <a:gd name="T12" fmla="*/ 0 w 392"/>
              <a:gd name="T13" fmla="*/ 0 h 11"/>
              <a:gd name="T14" fmla="*/ 0 w 392"/>
              <a:gd name="T15" fmla="*/ 2147483646 h 11"/>
              <a:gd name="T16" fmla="*/ 0 w 392"/>
              <a:gd name="T17" fmla="*/ 2147483646 h 11"/>
              <a:gd name="T18" fmla="*/ 2147483646 w 392"/>
              <a:gd name="T19" fmla="*/ 2147483646 h 11"/>
              <a:gd name="T20" fmla="*/ 2147483646 w 392"/>
              <a:gd name="T21" fmla="*/ 214748364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1"/>
              <a:gd name="T35" fmla="*/ 392 w 392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1">
                <a:moveTo>
                  <a:pt x="385" y="11"/>
                </a:moveTo>
                <a:lnTo>
                  <a:pt x="385" y="11"/>
                </a:lnTo>
                <a:lnTo>
                  <a:pt x="392" y="11"/>
                </a:lnTo>
                <a:lnTo>
                  <a:pt x="392" y="4"/>
                </a:lnTo>
                <a:lnTo>
                  <a:pt x="385" y="4"/>
                </a:lnTo>
                <a:lnTo>
                  <a:pt x="385" y="0"/>
                </a:lnTo>
                <a:lnTo>
                  <a:pt x="0" y="0"/>
                </a:lnTo>
                <a:lnTo>
                  <a:pt x="0" y="4"/>
                </a:lnTo>
                <a:lnTo>
                  <a:pt x="0" y="11"/>
                </a:lnTo>
                <a:lnTo>
                  <a:pt x="7" y="11"/>
                </a:lnTo>
                <a:lnTo>
                  <a:pt x="38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6" name="Freeform 24">
            <a:extLst>
              <a:ext uri="{FF2B5EF4-FFF2-40B4-BE49-F238E27FC236}">
                <a16:creationId xmlns:a16="http://schemas.microsoft.com/office/drawing/2014/main" id="{D75B3428-0A18-0E49-8394-B5C4D4DF8866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17463" cy="1169988"/>
          </a:xfrm>
          <a:custGeom>
            <a:avLst/>
            <a:gdLst>
              <a:gd name="T0" fmla="*/ 2147483646 w 11"/>
              <a:gd name="T1" fmla="*/ 2147483646 h 737"/>
              <a:gd name="T2" fmla="*/ 2147483646 w 11"/>
              <a:gd name="T3" fmla="*/ 0 h 737"/>
              <a:gd name="T4" fmla="*/ 2147483646 w 11"/>
              <a:gd name="T5" fmla="*/ 0 h 737"/>
              <a:gd name="T6" fmla="*/ 0 w 11"/>
              <a:gd name="T7" fmla="*/ 0 h 737"/>
              <a:gd name="T8" fmla="*/ 0 w 11"/>
              <a:gd name="T9" fmla="*/ 2147483646 h 737"/>
              <a:gd name="T10" fmla="*/ 0 w 11"/>
              <a:gd name="T11" fmla="*/ 2147483646 h 737"/>
              <a:gd name="T12" fmla="*/ 0 w 11"/>
              <a:gd name="T13" fmla="*/ 2147483646 h 737"/>
              <a:gd name="T14" fmla="*/ 2147483646 w 11"/>
              <a:gd name="T15" fmla="*/ 2147483646 h 737"/>
              <a:gd name="T16" fmla="*/ 2147483646 w 11"/>
              <a:gd name="T17" fmla="*/ 2147483646 h 737"/>
              <a:gd name="T18" fmla="*/ 2147483646 w 11"/>
              <a:gd name="T19" fmla="*/ 2147483646 h 737"/>
              <a:gd name="T20" fmla="*/ 2147483646 w 11"/>
              <a:gd name="T21" fmla="*/ 2147483646 h 7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737"/>
              <a:gd name="T35" fmla="*/ 11 w 11"/>
              <a:gd name="T36" fmla="*/ 737 h 7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737">
                <a:moveTo>
                  <a:pt x="11" y="4"/>
                </a:moveTo>
                <a:lnTo>
                  <a:pt x="11" y="0"/>
                </a:lnTo>
                <a:lnTo>
                  <a:pt x="7" y="0"/>
                </a:lnTo>
                <a:lnTo>
                  <a:pt x="0" y="0"/>
                </a:lnTo>
                <a:lnTo>
                  <a:pt x="0" y="4"/>
                </a:lnTo>
                <a:lnTo>
                  <a:pt x="0" y="730"/>
                </a:lnTo>
                <a:lnTo>
                  <a:pt x="0" y="737"/>
                </a:lnTo>
                <a:lnTo>
                  <a:pt x="7" y="737"/>
                </a:lnTo>
                <a:lnTo>
                  <a:pt x="11" y="737"/>
                </a:lnTo>
                <a:lnTo>
                  <a:pt x="11" y="73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7" name="Freeform 25">
            <a:extLst>
              <a:ext uri="{FF2B5EF4-FFF2-40B4-BE49-F238E27FC236}">
                <a16:creationId xmlns:a16="http://schemas.microsoft.com/office/drawing/2014/main" id="{6BD5C2C6-450C-A549-9A0D-DA07403128E3}"/>
              </a:ext>
            </a:extLst>
          </p:cNvPr>
          <p:cNvSpPr>
            <a:spLocks/>
          </p:cNvSpPr>
          <p:nvPr/>
        </p:nvSpPr>
        <p:spPr bwMode="auto">
          <a:xfrm>
            <a:off x="2495550" y="2028825"/>
            <a:ext cx="349250" cy="12700"/>
          </a:xfrm>
          <a:custGeom>
            <a:avLst/>
            <a:gdLst>
              <a:gd name="T0" fmla="*/ 2147483646 w 220"/>
              <a:gd name="T1" fmla="*/ 2147483646 h 8"/>
              <a:gd name="T2" fmla="*/ 2147483646 w 220"/>
              <a:gd name="T3" fmla="*/ 2147483646 h 8"/>
              <a:gd name="T4" fmla="*/ 2147483646 w 220"/>
              <a:gd name="T5" fmla="*/ 2147483646 h 8"/>
              <a:gd name="T6" fmla="*/ 2147483646 w 220"/>
              <a:gd name="T7" fmla="*/ 0 h 8"/>
              <a:gd name="T8" fmla="*/ 2147483646 w 220"/>
              <a:gd name="T9" fmla="*/ 0 h 8"/>
              <a:gd name="T10" fmla="*/ 2147483646 w 220"/>
              <a:gd name="T11" fmla="*/ 0 h 8"/>
              <a:gd name="T12" fmla="*/ 0 w 220"/>
              <a:gd name="T13" fmla="*/ 0 h 8"/>
              <a:gd name="T14" fmla="*/ 0 w 220"/>
              <a:gd name="T15" fmla="*/ 2147483646 h 8"/>
              <a:gd name="T16" fmla="*/ 2147483646 w 220"/>
              <a:gd name="T17" fmla="*/ 2147483646 h 8"/>
              <a:gd name="T18" fmla="*/ 2147483646 w 22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"/>
              <a:gd name="T31" fmla="*/ 0 h 8"/>
              <a:gd name="T32" fmla="*/ 220 w 220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" h="8">
                <a:moveTo>
                  <a:pt x="213" y="8"/>
                </a:moveTo>
                <a:lnTo>
                  <a:pt x="213" y="8"/>
                </a:lnTo>
                <a:lnTo>
                  <a:pt x="220" y="8"/>
                </a:lnTo>
                <a:lnTo>
                  <a:pt x="220" y="0"/>
                </a:lnTo>
                <a:lnTo>
                  <a:pt x="213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lnTo>
                  <a:pt x="2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8" name="Freeform 26">
            <a:extLst>
              <a:ext uri="{FF2B5EF4-FFF2-40B4-BE49-F238E27FC236}">
                <a16:creationId xmlns:a16="http://schemas.microsoft.com/office/drawing/2014/main" id="{03998909-E94F-974E-B79E-3584D7808F72}"/>
              </a:ext>
            </a:extLst>
          </p:cNvPr>
          <p:cNvSpPr>
            <a:spLocks/>
          </p:cNvSpPr>
          <p:nvPr/>
        </p:nvSpPr>
        <p:spPr bwMode="auto">
          <a:xfrm>
            <a:off x="2495550" y="2017713"/>
            <a:ext cx="17463" cy="955675"/>
          </a:xfrm>
          <a:custGeom>
            <a:avLst/>
            <a:gdLst>
              <a:gd name="T0" fmla="*/ 2147483646 w 11"/>
              <a:gd name="T1" fmla="*/ 2147483646 h 602"/>
              <a:gd name="T2" fmla="*/ 2147483646 w 11"/>
              <a:gd name="T3" fmla="*/ 2147483646 h 602"/>
              <a:gd name="T4" fmla="*/ 2147483646 w 11"/>
              <a:gd name="T5" fmla="*/ 0 h 602"/>
              <a:gd name="T6" fmla="*/ 2147483646 w 11"/>
              <a:gd name="T7" fmla="*/ 0 h 602"/>
              <a:gd name="T8" fmla="*/ 2147483646 w 11"/>
              <a:gd name="T9" fmla="*/ 2147483646 h 602"/>
              <a:gd name="T10" fmla="*/ 0 w 11"/>
              <a:gd name="T11" fmla="*/ 2147483646 h 602"/>
              <a:gd name="T12" fmla="*/ 0 w 11"/>
              <a:gd name="T13" fmla="*/ 2147483646 h 602"/>
              <a:gd name="T14" fmla="*/ 2147483646 w 11"/>
              <a:gd name="T15" fmla="*/ 2147483646 h 602"/>
              <a:gd name="T16" fmla="*/ 2147483646 w 11"/>
              <a:gd name="T17" fmla="*/ 2147483646 h 602"/>
              <a:gd name="T18" fmla="*/ 2147483646 w 11"/>
              <a:gd name="T19" fmla="*/ 2147483646 h 602"/>
              <a:gd name="T20" fmla="*/ 2147483646 w 11"/>
              <a:gd name="T21" fmla="*/ 2147483646 h 602"/>
              <a:gd name="T22" fmla="*/ 2147483646 w 11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602"/>
              <a:gd name="T38" fmla="*/ 11 w 11"/>
              <a:gd name="T39" fmla="*/ 602 h 6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602">
                <a:moveTo>
                  <a:pt x="11" y="7"/>
                </a:moveTo>
                <a:lnTo>
                  <a:pt x="11" y="7"/>
                </a:lnTo>
                <a:lnTo>
                  <a:pt x="11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595"/>
                </a:lnTo>
                <a:lnTo>
                  <a:pt x="7" y="595"/>
                </a:lnTo>
                <a:lnTo>
                  <a:pt x="7" y="602"/>
                </a:lnTo>
                <a:lnTo>
                  <a:pt x="11" y="602"/>
                </a:lnTo>
                <a:lnTo>
                  <a:pt x="11" y="595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9" name="Freeform 27">
            <a:extLst>
              <a:ext uri="{FF2B5EF4-FFF2-40B4-BE49-F238E27FC236}">
                <a16:creationId xmlns:a16="http://schemas.microsoft.com/office/drawing/2014/main" id="{F34F4F15-A29E-0C49-B688-3F692A4B0E6A}"/>
              </a:ext>
            </a:extLst>
          </p:cNvPr>
          <p:cNvSpPr>
            <a:spLocks/>
          </p:cNvSpPr>
          <p:nvPr/>
        </p:nvSpPr>
        <p:spPr bwMode="auto">
          <a:xfrm>
            <a:off x="2851150" y="1584325"/>
            <a:ext cx="3206750" cy="23813"/>
          </a:xfrm>
          <a:custGeom>
            <a:avLst/>
            <a:gdLst>
              <a:gd name="T0" fmla="*/ 2147483646 w 2020"/>
              <a:gd name="T1" fmla="*/ 0 h 15"/>
              <a:gd name="T2" fmla="*/ 2147483646 w 2020"/>
              <a:gd name="T3" fmla="*/ 0 h 15"/>
              <a:gd name="T4" fmla="*/ 0 w 2020"/>
              <a:gd name="T5" fmla="*/ 0 h 15"/>
              <a:gd name="T6" fmla="*/ 0 w 2020"/>
              <a:gd name="T7" fmla="*/ 2147483646 h 15"/>
              <a:gd name="T8" fmla="*/ 0 w 2020"/>
              <a:gd name="T9" fmla="*/ 2147483646 h 15"/>
              <a:gd name="T10" fmla="*/ 0 w 2020"/>
              <a:gd name="T11" fmla="*/ 2147483646 h 15"/>
              <a:gd name="T12" fmla="*/ 2147483646 w 2020"/>
              <a:gd name="T13" fmla="*/ 2147483646 h 15"/>
              <a:gd name="T14" fmla="*/ 2147483646 w 2020"/>
              <a:gd name="T15" fmla="*/ 2147483646 h 15"/>
              <a:gd name="T16" fmla="*/ 2147483646 w 2020"/>
              <a:gd name="T17" fmla="*/ 2147483646 h 15"/>
              <a:gd name="T18" fmla="*/ 2147483646 w 2020"/>
              <a:gd name="T19" fmla="*/ 2147483646 h 15"/>
              <a:gd name="T20" fmla="*/ 2147483646 w 2020"/>
              <a:gd name="T21" fmla="*/ 2147483646 h 15"/>
              <a:gd name="T22" fmla="*/ 2147483646 w 2020"/>
              <a:gd name="T23" fmla="*/ 2147483646 h 15"/>
              <a:gd name="T24" fmla="*/ 2147483646 w 2020"/>
              <a:gd name="T25" fmla="*/ 0 h 15"/>
              <a:gd name="T26" fmla="*/ 2147483646 w 2020"/>
              <a:gd name="T27" fmla="*/ 0 h 15"/>
              <a:gd name="T28" fmla="*/ 2147483646 w 2020"/>
              <a:gd name="T29" fmla="*/ 0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20"/>
              <a:gd name="T46" fmla="*/ 0 h 15"/>
              <a:gd name="T47" fmla="*/ 2020 w 2020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20" h="15">
                <a:moveTo>
                  <a:pt x="11" y="0"/>
                </a:moveTo>
                <a:lnTo>
                  <a:pt x="8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15"/>
                </a:lnTo>
                <a:lnTo>
                  <a:pt x="8" y="15"/>
                </a:lnTo>
                <a:lnTo>
                  <a:pt x="2012" y="15"/>
                </a:lnTo>
                <a:lnTo>
                  <a:pt x="2016" y="15"/>
                </a:lnTo>
                <a:lnTo>
                  <a:pt x="2016" y="11"/>
                </a:lnTo>
                <a:lnTo>
                  <a:pt x="2016" y="3"/>
                </a:lnTo>
                <a:lnTo>
                  <a:pt x="2020" y="3"/>
                </a:lnTo>
                <a:lnTo>
                  <a:pt x="2016" y="0"/>
                </a:lnTo>
                <a:lnTo>
                  <a:pt x="20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10" name="Rectangle 28">
            <a:extLst>
              <a:ext uri="{FF2B5EF4-FFF2-40B4-BE49-F238E27FC236}">
                <a16:creationId xmlns:a16="http://schemas.microsoft.com/office/drawing/2014/main" id="{12B67104-9F0C-9C4A-983E-EC9846959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1352550"/>
            <a:ext cx="7064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11" name="Rectangle 29">
            <a:extLst>
              <a:ext uri="{FF2B5EF4-FFF2-40B4-BE49-F238E27FC236}">
                <a16:creationId xmlns:a16="http://schemas.microsoft.com/office/drawing/2014/main" id="{BA8FEDF8-7F06-8B41-9269-4AC8F0F60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1370013"/>
            <a:ext cx="109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12" name="Rectangle 30">
            <a:extLst>
              <a:ext uri="{FF2B5EF4-FFF2-40B4-BE49-F238E27FC236}">
                <a16:creationId xmlns:a16="http://schemas.microsoft.com/office/drawing/2014/main" id="{DA227942-C045-7144-89C3-AEB3D6A7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137001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13" name="Rectangle 31">
            <a:extLst>
              <a:ext uri="{FF2B5EF4-FFF2-40B4-BE49-F238E27FC236}">
                <a16:creationId xmlns:a16="http://schemas.microsoft.com/office/drawing/2014/main" id="{D349CA4C-041E-DA46-AD49-788F03EF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370013"/>
            <a:ext cx="555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line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14" name="Freeform 32">
            <a:extLst>
              <a:ext uri="{FF2B5EF4-FFF2-40B4-BE49-F238E27FC236}">
                <a16:creationId xmlns:a16="http://schemas.microsoft.com/office/drawing/2014/main" id="{981225CA-DD6E-FE43-9970-099394BCC5BA}"/>
              </a:ext>
            </a:extLst>
          </p:cNvPr>
          <p:cNvSpPr>
            <a:spLocks/>
          </p:cNvSpPr>
          <p:nvPr/>
        </p:nvSpPr>
        <p:spPr bwMode="auto">
          <a:xfrm>
            <a:off x="2132013" y="2338388"/>
            <a:ext cx="220662" cy="225425"/>
          </a:xfrm>
          <a:custGeom>
            <a:avLst/>
            <a:gdLst>
              <a:gd name="T0" fmla="*/ 2147483646 w 139"/>
              <a:gd name="T1" fmla="*/ 0 h 142"/>
              <a:gd name="T2" fmla="*/ 2147483646 w 139"/>
              <a:gd name="T3" fmla="*/ 2147483646 h 142"/>
              <a:gd name="T4" fmla="*/ 2147483646 w 139"/>
              <a:gd name="T5" fmla="*/ 2147483646 h 142"/>
              <a:gd name="T6" fmla="*/ 2147483646 w 139"/>
              <a:gd name="T7" fmla="*/ 2147483646 h 142"/>
              <a:gd name="T8" fmla="*/ 2147483646 w 139"/>
              <a:gd name="T9" fmla="*/ 2147483646 h 142"/>
              <a:gd name="T10" fmla="*/ 2147483646 w 139"/>
              <a:gd name="T11" fmla="*/ 2147483646 h 142"/>
              <a:gd name="T12" fmla="*/ 2147483646 w 139"/>
              <a:gd name="T13" fmla="*/ 2147483646 h 142"/>
              <a:gd name="T14" fmla="*/ 2147483646 w 139"/>
              <a:gd name="T15" fmla="*/ 2147483646 h 142"/>
              <a:gd name="T16" fmla="*/ 0 w 139"/>
              <a:gd name="T17" fmla="*/ 2147483646 h 142"/>
              <a:gd name="T18" fmla="*/ 0 w 139"/>
              <a:gd name="T19" fmla="*/ 2147483646 h 142"/>
              <a:gd name="T20" fmla="*/ 2147483646 w 139"/>
              <a:gd name="T21" fmla="*/ 2147483646 h 142"/>
              <a:gd name="T22" fmla="*/ 2147483646 w 139"/>
              <a:gd name="T23" fmla="*/ 2147483646 h 142"/>
              <a:gd name="T24" fmla="*/ 2147483646 w 139"/>
              <a:gd name="T25" fmla="*/ 2147483646 h 142"/>
              <a:gd name="T26" fmla="*/ 2147483646 w 139"/>
              <a:gd name="T27" fmla="*/ 2147483646 h 142"/>
              <a:gd name="T28" fmla="*/ 2147483646 w 139"/>
              <a:gd name="T29" fmla="*/ 2147483646 h 142"/>
              <a:gd name="T30" fmla="*/ 2147483646 w 139"/>
              <a:gd name="T31" fmla="*/ 2147483646 h 142"/>
              <a:gd name="T32" fmla="*/ 2147483646 w 139"/>
              <a:gd name="T33" fmla="*/ 2147483646 h 142"/>
              <a:gd name="T34" fmla="*/ 2147483646 w 139"/>
              <a:gd name="T35" fmla="*/ 2147483646 h 142"/>
              <a:gd name="T36" fmla="*/ 2147483646 w 139"/>
              <a:gd name="T37" fmla="*/ 2147483646 h 142"/>
              <a:gd name="T38" fmla="*/ 2147483646 w 139"/>
              <a:gd name="T39" fmla="*/ 2147483646 h 142"/>
              <a:gd name="T40" fmla="*/ 2147483646 w 139"/>
              <a:gd name="T41" fmla="*/ 2147483646 h 142"/>
              <a:gd name="T42" fmla="*/ 2147483646 w 139"/>
              <a:gd name="T43" fmla="*/ 2147483646 h 142"/>
              <a:gd name="T44" fmla="*/ 2147483646 w 139"/>
              <a:gd name="T45" fmla="*/ 2147483646 h 142"/>
              <a:gd name="T46" fmla="*/ 2147483646 w 139"/>
              <a:gd name="T47" fmla="*/ 2147483646 h 142"/>
              <a:gd name="T48" fmla="*/ 2147483646 w 139"/>
              <a:gd name="T49" fmla="*/ 2147483646 h 142"/>
              <a:gd name="T50" fmla="*/ 2147483646 w 139"/>
              <a:gd name="T51" fmla="*/ 2147483646 h 142"/>
              <a:gd name="T52" fmla="*/ 2147483646 w 139"/>
              <a:gd name="T53" fmla="*/ 2147483646 h 142"/>
              <a:gd name="T54" fmla="*/ 2147483646 w 139"/>
              <a:gd name="T55" fmla="*/ 2147483646 h 142"/>
              <a:gd name="T56" fmla="*/ 2147483646 w 139"/>
              <a:gd name="T57" fmla="*/ 2147483646 h 142"/>
              <a:gd name="T58" fmla="*/ 2147483646 w 139"/>
              <a:gd name="T59" fmla="*/ 2147483646 h 142"/>
              <a:gd name="T60" fmla="*/ 2147483646 w 139"/>
              <a:gd name="T61" fmla="*/ 2147483646 h 142"/>
              <a:gd name="T62" fmla="*/ 2147483646 w 139"/>
              <a:gd name="T63" fmla="*/ 2147483646 h 142"/>
              <a:gd name="T64" fmla="*/ 2147483646 w 139"/>
              <a:gd name="T65" fmla="*/ 2147483646 h 142"/>
              <a:gd name="T66" fmla="*/ 2147483646 w 139"/>
              <a:gd name="T67" fmla="*/ 2147483646 h 142"/>
              <a:gd name="T68" fmla="*/ 2147483646 w 139"/>
              <a:gd name="T69" fmla="*/ 0 h 142"/>
              <a:gd name="T70" fmla="*/ 2147483646 w 139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9"/>
              <a:gd name="T109" fmla="*/ 0 h 142"/>
              <a:gd name="T110" fmla="*/ 139 w 139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9" h="142">
                <a:moveTo>
                  <a:pt x="68" y="0"/>
                </a:moveTo>
                <a:lnTo>
                  <a:pt x="57" y="0"/>
                </a:lnTo>
                <a:lnTo>
                  <a:pt x="53" y="0"/>
                </a:lnTo>
                <a:lnTo>
                  <a:pt x="45" y="7"/>
                </a:lnTo>
                <a:lnTo>
                  <a:pt x="42" y="7"/>
                </a:lnTo>
                <a:lnTo>
                  <a:pt x="34" y="7"/>
                </a:lnTo>
                <a:lnTo>
                  <a:pt x="34" y="15"/>
                </a:lnTo>
                <a:lnTo>
                  <a:pt x="30" y="15"/>
                </a:lnTo>
                <a:lnTo>
                  <a:pt x="23" y="19"/>
                </a:lnTo>
                <a:lnTo>
                  <a:pt x="15" y="19"/>
                </a:lnTo>
                <a:lnTo>
                  <a:pt x="15" y="26"/>
                </a:lnTo>
                <a:lnTo>
                  <a:pt x="12" y="30"/>
                </a:lnTo>
                <a:lnTo>
                  <a:pt x="12" y="37"/>
                </a:lnTo>
                <a:lnTo>
                  <a:pt x="4" y="37"/>
                </a:lnTo>
                <a:lnTo>
                  <a:pt x="4" y="41"/>
                </a:lnTo>
                <a:lnTo>
                  <a:pt x="4" y="48"/>
                </a:lnTo>
                <a:lnTo>
                  <a:pt x="0" y="52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4" y="93"/>
                </a:lnTo>
                <a:lnTo>
                  <a:pt x="4" y="101"/>
                </a:lnTo>
                <a:lnTo>
                  <a:pt x="4" y="105"/>
                </a:lnTo>
                <a:lnTo>
                  <a:pt x="12" y="105"/>
                </a:lnTo>
                <a:lnTo>
                  <a:pt x="12" y="112"/>
                </a:lnTo>
                <a:lnTo>
                  <a:pt x="15" y="116"/>
                </a:lnTo>
                <a:lnTo>
                  <a:pt x="15" y="123"/>
                </a:lnTo>
                <a:lnTo>
                  <a:pt x="23" y="123"/>
                </a:lnTo>
                <a:lnTo>
                  <a:pt x="30" y="127"/>
                </a:lnTo>
                <a:lnTo>
                  <a:pt x="34" y="134"/>
                </a:lnTo>
                <a:lnTo>
                  <a:pt x="42" y="134"/>
                </a:lnTo>
                <a:lnTo>
                  <a:pt x="45" y="134"/>
                </a:lnTo>
                <a:lnTo>
                  <a:pt x="53" y="142"/>
                </a:lnTo>
                <a:lnTo>
                  <a:pt x="57" y="142"/>
                </a:lnTo>
                <a:lnTo>
                  <a:pt x="68" y="142"/>
                </a:lnTo>
                <a:lnTo>
                  <a:pt x="79" y="142"/>
                </a:lnTo>
                <a:lnTo>
                  <a:pt x="86" y="142"/>
                </a:lnTo>
                <a:lnTo>
                  <a:pt x="90" y="134"/>
                </a:lnTo>
                <a:lnTo>
                  <a:pt x="98" y="134"/>
                </a:lnTo>
                <a:lnTo>
                  <a:pt x="105" y="134"/>
                </a:lnTo>
                <a:lnTo>
                  <a:pt x="105" y="127"/>
                </a:lnTo>
                <a:lnTo>
                  <a:pt x="109" y="127"/>
                </a:lnTo>
                <a:lnTo>
                  <a:pt x="116" y="123"/>
                </a:lnTo>
                <a:lnTo>
                  <a:pt x="120" y="123"/>
                </a:lnTo>
                <a:lnTo>
                  <a:pt x="120" y="116"/>
                </a:lnTo>
                <a:lnTo>
                  <a:pt x="128" y="112"/>
                </a:lnTo>
                <a:lnTo>
                  <a:pt x="128" y="105"/>
                </a:lnTo>
                <a:lnTo>
                  <a:pt x="131" y="105"/>
                </a:lnTo>
                <a:lnTo>
                  <a:pt x="131" y="101"/>
                </a:lnTo>
                <a:lnTo>
                  <a:pt x="131" y="93"/>
                </a:lnTo>
                <a:lnTo>
                  <a:pt x="139" y="90"/>
                </a:lnTo>
                <a:lnTo>
                  <a:pt x="139" y="82"/>
                </a:lnTo>
                <a:lnTo>
                  <a:pt x="139" y="71"/>
                </a:lnTo>
                <a:lnTo>
                  <a:pt x="139" y="60"/>
                </a:lnTo>
                <a:lnTo>
                  <a:pt x="139" y="52"/>
                </a:lnTo>
                <a:lnTo>
                  <a:pt x="131" y="48"/>
                </a:lnTo>
                <a:lnTo>
                  <a:pt x="131" y="41"/>
                </a:lnTo>
                <a:lnTo>
                  <a:pt x="131" y="37"/>
                </a:lnTo>
                <a:lnTo>
                  <a:pt x="128" y="37"/>
                </a:lnTo>
                <a:lnTo>
                  <a:pt x="128" y="30"/>
                </a:lnTo>
                <a:lnTo>
                  <a:pt x="120" y="26"/>
                </a:lnTo>
                <a:lnTo>
                  <a:pt x="116" y="26"/>
                </a:lnTo>
                <a:lnTo>
                  <a:pt x="116" y="19"/>
                </a:lnTo>
                <a:lnTo>
                  <a:pt x="109" y="15"/>
                </a:lnTo>
                <a:lnTo>
                  <a:pt x="105" y="15"/>
                </a:lnTo>
                <a:lnTo>
                  <a:pt x="105" y="7"/>
                </a:lnTo>
                <a:lnTo>
                  <a:pt x="98" y="7"/>
                </a:lnTo>
                <a:lnTo>
                  <a:pt x="90" y="7"/>
                </a:lnTo>
                <a:lnTo>
                  <a:pt x="86" y="0"/>
                </a:lnTo>
                <a:lnTo>
                  <a:pt x="79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15" name="Freeform 33">
            <a:extLst>
              <a:ext uri="{FF2B5EF4-FFF2-40B4-BE49-F238E27FC236}">
                <a16:creationId xmlns:a16="http://schemas.microsoft.com/office/drawing/2014/main" id="{486F4932-7964-7C47-840F-607EA4C72ACB}"/>
              </a:ext>
            </a:extLst>
          </p:cNvPr>
          <p:cNvSpPr>
            <a:spLocks/>
          </p:cNvSpPr>
          <p:nvPr/>
        </p:nvSpPr>
        <p:spPr bwMode="auto">
          <a:xfrm>
            <a:off x="2120900" y="2332038"/>
            <a:ext cx="153988" cy="238125"/>
          </a:xfrm>
          <a:custGeom>
            <a:avLst/>
            <a:gdLst>
              <a:gd name="T0" fmla="*/ 2147483646 w 97"/>
              <a:gd name="T1" fmla="*/ 2147483646 h 150"/>
              <a:gd name="T2" fmla="*/ 2147483646 w 97"/>
              <a:gd name="T3" fmla="*/ 2147483646 h 150"/>
              <a:gd name="T4" fmla="*/ 2147483646 w 97"/>
              <a:gd name="T5" fmla="*/ 2147483646 h 150"/>
              <a:gd name="T6" fmla="*/ 2147483646 w 97"/>
              <a:gd name="T7" fmla="*/ 2147483646 h 150"/>
              <a:gd name="T8" fmla="*/ 2147483646 w 97"/>
              <a:gd name="T9" fmla="*/ 2147483646 h 150"/>
              <a:gd name="T10" fmla="*/ 2147483646 w 97"/>
              <a:gd name="T11" fmla="*/ 2147483646 h 150"/>
              <a:gd name="T12" fmla="*/ 2147483646 w 97"/>
              <a:gd name="T13" fmla="*/ 2147483646 h 150"/>
              <a:gd name="T14" fmla="*/ 2147483646 w 97"/>
              <a:gd name="T15" fmla="*/ 2147483646 h 150"/>
              <a:gd name="T16" fmla="*/ 2147483646 w 97"/>
              <a:gd name="T17" fmla="*/ 2147483646 h 150"/>
              <a:gd name="T18" fmla="*/ 2147483646 w 97"/>
              <a:gd name="T19" fmla="*/ 2147483646 h 150"/>
              <a:gd name="T20" fmla="*/ 0 w 97"/>
              <a:gd name="T21" fmla="*/ 2147483646 h 150"/>
              <a:gd name="T22" fmla="*/ 2147483646 w 97"/>
              <a:gd name="T23" fmla="*/ 2147483646 h 150"/>
              <a:gd name="T24" fmla="*/ 2147483646 w 97"/>
              <a:gd name="T25" fmla="*/ 2147483646 h 150"/>
              <a:gd name="T26" fmla="*/ 2147483646 w 97"/>
              <a:gd name="T27" fmla="*/ 2147483646 h 150"/>
              <a:gd name="T28" fmla="*/ 2147483646 w 97"/>
              <a:gd name="T29" fmla="*/ 2147483646 h 150"/>
              <a:gd name="T30" fmla="*/ 2147483646 w 97"/>
              <a:gd name="T31" fmla="*/ 2147483646 h 150"/>
              <a:gd name="T32" fmla="*/ 2147483646 w 97"/>
              <a:gd name="T33" fmla="*/ 2147483646 h 150"/>
              <a:gd name="T34" fmla="*/ 2147483646 w 97"/>
              <a:gd name="T35" fmla="*/ 2147483646 h 150"/>
              <a:gd name="T36" fmla="*/ 2147483646 w 97"/>
              <a:gd name="T37" fmla="*/ 2147483646 h 150"/>
              <a:gd name="T38" fmla="*/ 2147483646 w 97"/>
              <a:gd name="T39" fmla="*/ 2147483646 h 150"/>
              <a:gd name="T40" fmla="*/ 2147483646 w 97"/>
              <a:gd name="T41" fmla="*/ 2147483646 h 150"/>
              <a:gd name="T42" fmla="*/ 2147483646 w 97"/>
              <a:gd name="T43" fmla="*/ 2147483646 h 150"/>
              <a:gd name="T44" fmla="*/ 2147483646 w 97"/>
              <a:gd name="T45" fmla="*/ 2147483646 h 150"/>
              <a:gd name="T46" fmla="*/ 2147483646 w 97"/>
              <a:gd name="T47" fmla="*/ 2147483646 h 150"/>
              <a:gd name="T48" fmla="*/ 2147483646 w 97"/>
              <a:gd name="T49" fmla="*/ 2147483646 h 150"/>
              <a:gd name="T50" fmla="*/ 2147483646 w 97"/>
              <a:gd name="T51" fmla="*/ 2147483646 h 150"/>
              <a:gd name="T52" fmla="*/ 2147483646 w 97"/>
              <a:gd name="T53" fmla="*/ 2147483646 h 150"/>
              <a:gd name="T54" fmla="*/ 2147483646 w 97"/>
              <a:gd name="T55" fmla="*/ 2147483646 h 150"/>
              <a:gd name="T56" fmla="*/ 2147483646 w 97"/>
              <a:gd name="T57" fmla="*/ 2147483646 h 150"/>
              <a:gd name="T58" fmla="*/ 2147483646 w 97"/>
              <a:gd name="T59" fmla="*/ 2147483646 h 150"/>
              <a:gd name="T60" fmla="*/ 2147483646 w 97"/>
              <a:gd name="T61" fmla="*/ 2147483646 h 150"/>
              <a:gd name="T62" fmla="*/ 2147483646 w 97"/>
              <a:gd name="T63" fmla="*/ 2147483646 h 150"/>
              <a:gd name="T64" fmla="*/ 2147483646 w 97"/>
              <a:gd name="T65" fmla="*/ 2147483646 h 150"/>
              <a:gd name="T66" fmla="*/ 2147483646 w 97"/>
              <a:gd name="T67" fmla="*/ 2147483646 h 150"/>
              <a:gd name="T68" fmla="*/ 2147483646 w 97"/>
              <a:gd name="T69" fmla="*/ 2147483646 h 150"/>
              <a:gd name="T70" fmla="*/ 2147483646 w 97"/>
              <a:gd name="T71" fmla="*/ 2147483646 h 150"/>
              <a:gd name="T72" fmla="*/ 2147483646 w 97"/>
              <a:gd name="T73" fmla="*/ 2147483646 h 150"/>
              <a:gd name="T74" fmla="*/ 2147483646 w 97"/>
              <a:gd name="T75" fmla="*/ 2147483646 h 150"/>
              <a:gd name="T76" fmla="*/ 2147483646 w 97"/>
              <a:gd name="T77" fmla="*/ 2147483646 h 150"/>
              <a:gd name="T78" fmla="*/ 2147483646 w 97"/>
              <a:gd name="T79" fmla="*/ 2147483646 h 150"/>
              <a:gd name="T80" fmla="*/ 2147483646 w 97"/>
              <a:gd name="T81" fmla="*/ 2147483646 h 150"/>
              <a:gd name="T82" fmla="*/ 2147483646 w 97"/>
              <a:gd name="T83" fmla="*/ 2147483646 h 150"/>
              <a:gd name="T84" fmla="*/ 2147483646 w 97"/>
              <a:gd name="T85" fmla="*/ 2147483646 h 150"/>
              <a:gd name="T86" fmla="*/ 2147483646 w 97"/>
              <a:gd name="T87" fmla="*/ 2147483646 h 150"/>
              <a:gd name="T88" fmla="*/ 2147483646 w 97"/>
              <a:gd name="T89" fmla="*/ 2147483646 h 150"/>
              <a:gd name="T90" fmla="*/ 2147483646 w 97"/>
              <a:gd name="T91" fmla="*/ 2147483646 h 150"/>
              <a:gd name="T92" fmla="*/ 2147483646 w 97"/>
              <a:gd name="T93" fmla="*/ 2147483646 h 150"/>
              <a:gd name="T94" fmla="*/ 2147483646 w 97"/>
              <a:gd name="T95" fmla="*/ 2147483646 h 150"/>
              <a:gd name="T96" fmla="*/ 2147483646 w 97"/>
              <a:gd name="T97" fmla="*/ 2147483646 h 150"/>
              <a:gd name="T98" fmla="*/ 2147483646 w 97"/>
              <a:gd name="T99" fmla="*/ 2147483646 h 150"/>
              <a:gd name="T100" fmla="*/ 2147483646 w 97"/>
              <a:gd name="T101" fmla="*/ 2147483646 h 150"/>
              <a:gd name="T102" fmla="*/ 2147483646 w 97"/>
              <a:gd name="T103" fmla="*/ 2147483646 h 150"/>
              <a:gd name="T104" fmla="*/ 2147483646 w 97"/>
              <a:gd name="T105" fmla="*/ 2147483646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150"/>
              <a:gd name="T161" fmla="*/ 97 w 97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150">
                <a:moveTo>
                  <a:pt x="75" y="0"/>
                </a:move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4" y="4"/>
                </a:lnTo>
                <a:lnTo>
                  <a:pt x="52" y="4"/>
                </a:lnTo>
                <a:lnTo>
                  <a:pt x="49" y="4"/>
                </a:lnTo>
                <a:lnTo>
                  <a:pt x="41" y="4"/>
                </a:lnTo>
                <a:lnTo>
                  <a:pt x="41" y="11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7" y="19"/>
                </a:lnTo>
                <a:lnTo>
                  <a:pt x="30" y="19"/>
                </a:lnTo>
                <a:lnTo>
                  <a:pt x="37" y="19"/>
                </a:lnTo>
                <a:lnTo>
                  <a:pt x="30" y="19"/>
                </a:lnTo>
                <a:lnTo>
                  <a:pt x="22" y="23"/>
                </a:lnTo>
                <a:lnTo>
                  <a:pt x="22" y="30"/>
                </a:lnTo>
                <a:lnTo>
                  <a:pt x="22" y="23"/>
                </a:lnTo>
                <a:lnTo>
                  <a:pt x="19" y="23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11" y="45"/>
                </a:lnTo>
                <a:lnTo>
                  <a:pt x="11" y="41"/>
                </a:lnTo>
                <a:lnTo>
                  <a:pt x="7" y="41"/>
                </a:lnTo>
                <a:lnTo>
                  <a:pt x="7" y="45"/>
                </a:lnTo>
                <a:lnTo>
                  <a:pt x="7" y="52"/>
                </a:lnTo>
                <a:lnTo>
                  <a:pt x="7" y="64"/>
                </a:lnTo>
                <a:lnTo>
                  <a:pt x="7" y="56"/>
                </a:lnTo>
                <a:lnTo>
                  <a:pt x="7" y="64"/>
                </a:lnTo>
                <a:lnTo>
                  <a:pt x="0" y="64"/>
                </a:lnTo>
                <a:lnTo>
                  <a:pt x="0" y="86"/>
                </a:lnTo>
                <a:lnTo>
                  <a:pt x="7" y="86"/>
                </a:lnTo>
                <a:lnTo>
                  <a:pt x="7" y="94"/>
                </a:lnTo>
                <a:lnTo>
                  <a:pt x="7" y="86"/>
                </a:lnTo>
                <a:lnTo>
                  <a:pt x="7" y="97"/>
                </a:lnTo>
                <a:lnTo>
                  <a:pt x="7" y="105"/>
                </a:lnTo>
                <a:lnTo>
                  <a:pt x="7" y="109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16"/>
                </a:lnTo>
                <a:lnTo>
                  <a:pt x="19" y="120"/>
                </a:lnTo>
                <a:lnTo>
                  <a:pt x="19" y="127"/>
                </a:lnTo>
                <a:lnTo>
                  <a:pt x="22" y="127"/>
                </a:lnTo>
                <a:lnTo>
                  <a:pt x="22" y="131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9" y="138"/>
                </a:lnTo>
                <a:lnTo>
                  <a:pt x="41" y="138"/>
                </a:lnTo>
                <a:lnTo>
                  <a:pt x="41" y="146"/>
                </a:lnTo>
                <a:lnTo>
                  <a:pt x="49" y="146"/>
                </a:lnTo>
                <a:lnTo>
                  <a:pt x="52" y="146"/>
                </a:lnTo>
                <a:lnTo>
                  <a:pt x="64" y="146"/>
                </a:lnTo>
                <a:lnTo>
                  <a:pt x="60" y="146"/>
                </a:lnTo>
                <a:lnTo>
                  <a:pt x="64" y="146"/>
                </a:lnTo>
                <a:lnTo>
                  <a:pt x="64" y="150"/>
                </a:lnTo>
                <a:lnTo>
                  <a:pt x="86" y="150"/>
                </a:lnTo>
                <a:lnTo>
                  <a:pt x="86" y="146"/>
                </a:lnTo>
                <a:lnTo>
                  <a:pt x="93" y="146"/>
                </a:lnTo>
                <a:lnTo>
                  <a:pt x="86" y="146"/>
                </a:lnTo>
                <a:lnTo>
                  <a:pt x="97" y="146"/>
                </a:lnTo>
                <a:lnTo>
                  <a:pt x="93" y="138"/>
                </a:lnTo>
                <a:lnTo>
                  <a:pt x="82" y="138"/>
                </a:lnTo>
                <a:lnTo>
                  <a:pt x="82" y="146"/>
                </a:lnTo>
                <a:lnTo>
                  <a:pt x="86" y="138"/>
                </a:lnTo>
                <a:lnTo>
                  <a:pt x="64" y="138"/>
                </a:lnTo>
                <a:lnTo>
                  <a:pt x="71" y="146"/>
                </a:lnTo>
                <a:lnTo>
                  <a:pt x="71" y="138"/>
                </a:lnTo>
                <a:lnTo>
                  <a:pt x="64" y="138"/>
                </a:lnTo>
                <a:lnTo>
                  <a:pt x="60" y="138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6"/>
                </a:lnTo>
                <a:lnTo>
                  <a:pt x="11" y="82"/>
                </a:lnTo>
                <a:lnTo>
                  <a:pt x="7" y="82"/>
                </a:lnTo>
                <a:lnTo>
                  <a:pt x="11" y="86"/>
                </a:lnTo>
                <a:lnTo>
                  <a:pt x="11" y="64"/>
                </a:lnTo>
                <a:lnTo>
                  <a:pt x="7" y="71"/>
                </a:lnTo>
                <a:lnTo>
                  <a:pt x="11" y="71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5"/>
                </a:lnTo>
                <a:lnTo>
                  <a:pt x="11" y="52"/>
                </a:lnTo>
                <a:lnTo>
                  <a:pt x="19" y="52"/>
                </a:lnTo>
                <a:lnTo>
                  <a:pt x="19" y="45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30" y="23"/>
                </a:lnTo>
                <a:lnTo>
                  <a:pt x="22" y="30"/>
                </a:lnTo>
                <a:lnTo>
                  <a:pt x="30" y="30"/>
                </a:lnTo>
                <a:lnTo>
                  <a:pt x="37" y="23"/>
                </a:lnTo>
                <a:lnTo>
                  <a:pt x="41" y="23"/>
                </a:lnTo>
                <a:lnTo>
                  <a:pt x="41" y="19"/>
                </a:lnTo>
                <a:lnTo>
                  <a:pt x="37" y="23"/>
                </a:lnTo>
                <a:lnTo>
                  <a:pt x="41" y="23"/>
                </a:lnTo>
                <a:lnTo>
                  <a:pt x="49" y="23"/>
                </a:lnTo>
                <a:lnTo>
                  <a:pt x="49" y="19"/>
                </a:lnTo>
                <a:lnTo>
                  <a:pt x="52" y="19"/>
                </a:lnTo>
                <a:lnTo>
                  <a:pt x="52" y="11"/>
                </a:lnTo>
                <a:lnTo>
                  <a:pt x="49" y="19"/>
                </a:lnTo>
                <a:lnTo>
                  <a:pt x="52" y="19"/>
                </a:lnTo>
                <a:lnTo>
                  <a:pt x="60" y="19"/>
                </a:lnTo>
                <a:lnTo>
                  <a:pt x="60" y="11"/>
                </a:lnTo>
                <a:lnTo>
                  <a:pt x="64" y="11"/>
                </a:lnTo>
                <a:lnTo>
                  <a:pt x="71" y="11"/>
                </a:lnTo>
                <a:lnTo>
                  <a:pt x="71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16" name="Freeform 34">
            <a:extLst>
              <a:ext uri="{FF2B5EF4-FFF2-40B4-BE49-F238E27FC236}">
                <a16:creationId xmlns:a16="http://schemas.microsoft.com/office/drawing/2014/main" id="{E91D417E-C0B3-1042-97B0-46B1F922829C}"/>
              </a:ext>
            </a:extLst>
          </p:cNvPr>
          <p:cNvSpPr>
            <a:spLocks/>
          </p:cNvSpPr>
          <p:nvPr/>
        </p:nvSpPr>
        <p:spPr bwMode="auto">
          <a:xfrm>
            <a:off x="22399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2147483646 h 146"/>
              <a:gd name="T36" fmla="*/ 2147483646 w 75"/>
              <a:gd name="T37" fmla="*/ 2147483646 h 146"/>
              <a:gd name="T38" fmla="*/ 2147483646 w 75"/>
              <a:gd name="T39" fmla="*/ 0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2147483646 w 75"/>
              <a:gd name="T91" fmla="*/ 2147483646 h 146"/>
              <a:gd name="T92" fmla="*/ 2147483646 w 75"/>
              <a:gd name="T93" fmla="*/ 2147483646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5"/>
              <a:gd name="T142" fmla="*/ 0 h 146"/>
              <a:gd name="T143" fmla="*/ 75 w 75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5" h="146">
                <a:moveTo>
                  <a:pt x="22" y="146"/>
                </a:moveTo>
                <a:lnTo>
                  <a:pt x="30" y="146"/>
                </a:lnTo>
                <a:lnTo>
                  <a:pt x="37" y="146"/>
                </a:lnTo>
                <a:lnTo>
                  <a:pt x="37" y="138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1" y="131"/>
                </a:lnTo>
                <a:lnTo>
                  <a:pt x="41" y="138"/>
                </a:lnTo>
                <a:lnTo>
                  <a:pt x="41" y="131"/>
                </a:lnTo>
                <a:lnTo>
                  <a:pt x="48" y="131"/>
                </a:lnTo>
                <a:lnTo>
                  <a:pt x="52" y="131"/>
                </a:lnTo>
                <a:lnTo>
                  <a:pt x="52" y="127"/>
                </a:lnTo>
                <a:lnTo>
                  <a:pt x="48" y="127"/>
                </a:lnTo>
                <a:lnTo>
                  <a:pt x="52" y="127"/>
                </a:lnTo>
                <a:lnTo>
                  <a:pt x="60" y="120"/>
                </a:lnTo>
                <a:lnTo>
                  <a:pt x="60" y="116"/>
                </a:lnTo>
                <a:lnTo>
                  <a:pt x="60" y="120"/>
                </a:lnTo>
                <a:lnTo>
                  <a:pt x="60" y="116"/>
                </a:lnTo>
                <a:lnTo>
                  <a:pt x="63" y="116"/>
                </a:lnTo>
                <a:lnTo>
                  <a:pt x="63" y="109"/>
                </a:lnTo>
                <a:lnTo>
                  <a:pt x="63" y="105"/>
                </a:lnTo>
                <a:lnTo>
                  <a:pt x="63" y="109"/>
                </a:lnTo>
                <a:lnTo>
                  <a:pt x="71" y="109"/>
                </a:lnTo>
                <a:lnTo>
                  <a:pt x="71" y="105"/>
                </a:lnTo>
                <a:lnTo>
                  <a:pt x="71" y="97"/>
                </a:lnTo>
                <a:lnTo>
                  <a:pt x="71" y="86"/>
                </a:lnTo>
                <a:lnTo>
                  <a:pt x="71" y="94"/>
                </a:lnTo>
                <a:lnTo>
                  <a:pt x="71" y="86"/>
                </a:lnTo>
                <a:lnTo>
                  <a:pt x="75" y="86"/>
                </a:lnTo>
                <a:lnTo>
                  <a:pt x="75" y="64"/>
                </a:lnTo>
                <a:lnTo>
                  <a:pt x="71" y="64"/>
                </a:lnTo>
                <a:lnTo>
                  <a:pt x="71" y="56"/>
                </a:lnTo>
                <a:lnTo>
                  <a:pt x="71" y="64"/>
                </a:lnTo>
                <a:lnTo>
                  <a:pt x="71" y="52"/>
                </a:lnTo>
                <a:lnTo>
                  <a:pt x="71" y="45"/>
                </a:lnTo>
                <a:lnTo>
                  <a:pt x="71" y="41"/>
                </a:lnTo>
                <a:lnTo>
                  <a:pt x="63" y="41"/>
                </a:lnTo>
                <a:lnTo>
                  <a:pt x="63" y="45"/>
                </a:lnTo>
                <a:lnTo>
                  <a:pt x="63" y="41"/>
                </a:lnTo>
                <a:lnTo>
                  <a:pt x="63" y="34"/>
                </a:lnTo>
                <a:lnTo>
                  <a:pt x="60" y="34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41" y="19"/>
                </a:lnTo>
                <a:lnTo>
                  <a:pt x="41" y="11"/>
                </a:lnTo>
                <a:lnTo>
                  <a:pt x="37" y="11"/>
                </a:lnTo>
                <a:lnTo>
                  <a:pt x="30" y="11"/>
                </a:lnTo>
                <a:lnTo>
                  <a:pt x="37" y="11"/>
                </a:lnTo>
                <a:lnTo>
                  <a:pt x="37" y="4"/>
                </a:lnTo>
                <a:lnTo>
                  <a:pt x="30" y="4"/>
                </a:lnTo>
                <a:lnTo>
                  <a:pt x="22" y="4"/>
                </a:lnTo>
                <a:lnTo>
                  <a:pt x="11" y="4"/>
                </a:lnTo>
                <a:lnTo>
                  <a:pt x="18" y="4"/>
                </a:lnTo>
                <a:lnTo>
                  <a:pt x="11" y="4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7" y="4"/>
                </a:lnTo>
                <a:lnTo>
                  <a:pt x="7" y="11"/>
                </a:lnTo>
                <a:lnTo>
                  <a:pt x="18" y="11"/>
                </a:lnTo>
                <a:lnTo>
                  <a:pt x="18" y="19"/>
                </a:lnTo>
                <a:lnTo>
                  <a:pt x="22" y="19"/>
                </a:lnTo>
                <a:lnTo>
                  <a:pt x="30" y="19"/>
                </a:lnTo>
                <a:lnTo>
                  <a:pt x="22" y="11"/>
                </a:lnTo>
                <a:lnTo>
                  <a:pt x="22" y="19"/>
                </a:lnTo>
                <a:lnTo>
                  <a:pt x="30" y="19"/>
                </a:lnTo>
                <a:lnTo>
                  <a:pt x="30" y="23"/>
                </a:lnTo>
                <a:lnTo>
                  <a:pt x="37" y="23"/>
                </a:lnTo>
                <a:lnTo>
                  <a:pt x="41" y="23"/>
                </a:lnTo>
                <a:lnTo>
                  <a:pt x="37" y="19"/>
                </a:lnTo>
                <a:lnTo>
                  <a:pt x="37" y="23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41"/>
                </a:lnTo>
                <a:lnTo>
                  <a:pt x="60" y="41"/>
                </a:lnTo>
                <a:lnTo>
                  <a:pt x="52" y="34"/>
                </a:lnTo>
                <a:lnTo>
                  <a:pt x="52" y="41"/>
                </a:lnTo>
                <a:lnTo>
                  <a:pt x="52" y="45"/>
                </a:lnTo>
                <a:lnTo>
                  <a:pt x="60" y="45"/>
                </a:lnTo>
                <a:lnTo>
                  <a:pt x="60" y="52"/>
                </a:lnTo>
                <a:lnTo>
                  <a:pt x="63" y="52"/>
                </a:lnTo>
                <a:lnTo>
                  <a:pt x="60" y="45"/>
                </a:lnTo>
                <a:lnTo>
                  <a:pt x="60" y="52"/>
                </a:lnTo>
                <a:lnTo>
                  <a:pt x="60" y="56"/>
                </a:lnTo>
                <a:lnTo>
                  <a:pt x="63" y="56"/>
                </a:lnTo>
                <a:lnTo>
                  <a:pt x="63" y="71"/>
                </a:lnTo>
                <a:lnTo>
                  <a:pt x="71" y="71"/>
                </a:lnTo>
                <a:lnTo>
                  <a:pt x="63" y="64"/>
                </a:lnTo>
                <a:lnTo>
                  <a:pt x="63" y="86"/>
                </a:lnTo>
                <a:lnTo>
                  <a:pt x="71" y="82"/>
                </a:lnTo>
                <a:lnTo>
                  <a:pt x="63" y="82"/>
                </a:lnTo>
                <a:lnTo>
                  <a:pt x="63" y="86"/>
                </a:lnTo>
                <a:lnTo>
                  <a:pt x="63" y="94"/>
                </a:lnTo>
                <a:lnTo>
                  <a:pt x="60" y="94"/>
                </a:lnTo>
                <a:lnTo>
                  <a:pt x="60" y="97"/>
                </a:lnTo>
                <a:lnTo>
                  <a:pt x="60" y="105"/>
                </a:lnTo>
                <a:lnTo>
                  <a:pt x="63" y="97"/>
                </a:lnTo>
                <a:lnTo>
                  <a:pt x="60" y="97"/>
                </a:lnTo>
                <a:lnTo>
                  <a:pt x="60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60" y="109"/>
                </a:lnTo>
                <a:lnTo>
                  <a:pt x="52" y="109"/>
                </a:lnTo>
                <a:lnTo>
                  <a:pt x="52" y="116"/>
                </a:lnTo>
                <a:lnTo>
                  <a:pt x="48" y="120"/>
                </a:lnTo>
                <a:lnTo>
                  <a:pt x="48" y="127"/>
                </a:lnTo>
                <a:lnTo>
                  <a:pt x="52" y="120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18" y="138"/>
                </a:lnTo>
                <a:lnTo>
                  <a:pt x="22" y="146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17" name="Rectangle 35">
            <a:extLst>
              <a:ext uri="{FF2B5EF4-FFF2-40B4-BE49-F238E27FC236}">
                <a16:creationId xmlns:a16="http://schemas.microsoft.com/office/drawing/2014/main" id="{BDEB3E66-F989-1C4E-B3CA-B89D52AEA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78050"/>
            <a:ext cx="93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18" name="Rectangle 36">
            <a:extLst>
              <a:ext uri="{FF2B5EF4-FFF2-40B4-BE49-F238E27FC236}">
                <a16:creationId xmlns:a16="http://schemas.microsoft.com/office/drawing/2014/main" id="{EFF7532C-89B9-6640-AAFB-C464A6E6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84400"/>
            <a:ext cx="88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19" name="Rectangle 37">
            <a:extLst>
              <a:ext uri="{FF2B5EF4-FFF2-40B4-BE49-F238E27FC236}">
                <a16:creationId xmlns:a16="http://schemas.microsoft.com/office/drawing/2014/main" id="{DFFC3DE6-1CCA-2644-AA15-C83AC446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20186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20" name="Rectangle 38">
            <a:extLst>
              <a:ext uri="{FF2B5EF4-FFF2-40B4-BE49-F238E27FC236}">
                <a16:creationId xmlns:a16="http://schemas.microsoft.com/office/drawing/2014/main" id="{AEF5730F-5110-C342-AF1D-290FC84D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386013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21" name="Rectangle 39">
            <a:extLst>
              <a:ext uri="{FF2B5EF4-FFF2-40B4-BE49-F238E27FC236}">
                <a16:creationId xmlns:a16="http://schemas.microsoft.com/office/drawing/2014/main" id="{DC15AAA2-0D56-A64F-8829-B86D2754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820863"/>
            <a:ext cx="379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22" name="Rectangle 40">
            <a:extLst>
              <a:ext uri="{FF2B5EF4-FFF2-40B4-BE49-F238E27FC236}">
                <a16:creationId xmlns:a16="http://schemas.microsoft.com/office/drawing/2014/main" id="{502C8F6F-CE32-BA4C-9ADF-C5391D0A5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1839913"/>
            <a:ext cx="3889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j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23" name="Rectangle 41">
            <a:extLst>
              <a:ext uri="{FF2B5EF4-FFF2-40B4-BE49-F238E27FC236}">
                <a16:creationId xmlns:a16="http://schemas.microsoft.com/office/drawing/2014/main" id="{70078CC0-DF38-5B48-A52C-68230E8E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636713"/>
            <a:ext cx="8255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24" name="Rectangle 42">
            <a:extLst>
              <a:ext uri="{FF2B5EF4-FFF2-40B4-BE49-F238E27FC236}">
                <a16:creationId xmlns:a16="http://schemas.microsoft.com/office/drawing/2014/main" id="{E5C2C7CE-2E27-D942-AD1D-172F6046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589088"/>
            <a:ext cx="379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25" name="Rectangle 43">
            <a:extLst>
              <a:ext uri="{FF2B5EF4-FFF2-40B4-BE49-F238E27FC236}">
                <a16:creationId xmlns:a16="http://schemas.microsoft.com/office/drawing/2014/main" id="{3453539A-D97B-734E-ACE3-38B36D0C5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1608138"/>
            <a:ext cx="3889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i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26" name="Freeform 44">
            <a:extLst>
              <a:ext uri="{FF2B5EF4-FFF2-40B4-BE49-F238E27FC236}">
                <a16:creationId xmlns:a16="http://schemas.microsoft.com/office/drawing/2014/main" id="{31CEB6E6-FAD9-0F47-ADBE-CA98F26793E1}"/>
              </a:ext>
            </a:extLst>
          </p:cNvPr>
          <p:cNvSpPr>
            <a:spLocks/>
          </p:cNvSpPr>
          <p:nvPr/>
        </p:nvSpPr>
        <p:spPr bwMode="auto">
          <a:xfrm>
            <a:off x="2393950" y="2338388"/>
            <a:ext cx="219075" cy="225425"/>
          </a:xfrm>
          <a:custGeom>
            <a:avLst/>
            <a:gdLst>
              <a:gd name="T0" fmla="*/ 2147483646 w 138"/>
              <a:gd name="T1" fmla="*/ 0 h 142"/>
              <a:gd name="T2" fmla="*/ 2147483646 w 138"/>
              <a:gd name="T3" fmla="*/ 0 h 142"/>
              <a:gd name="T4" fmla="*/ 2147483646 w 138"/>
              <a:gd name="T5" fmla="*/ 2147483646 h 142"/>
              <a:gd name="T6" fmla="*/ 2147483646 w 138"/>
              <a:gd name="T7" fmla="*/ 2147483646 h 142"/>
              <a:gd name="T8" fmla="*/ 2147483646 w 138"/>
              <a:gd name="T9" fmla="*/ 2147483646 h 142"/>
              <a:gd name="T10" fmla="*/ 2147483646 w 138"/>
              <a:gd name="T11" fmla="*/ 2147483646 h 142"/>
              <a:gd name="T12" fmla="*/ 2147483646 w 138"/>
              <a:gd name="T13" fmla="*/ 2147483646 h 142"/>
              <a:gd name="T14" fmla="*/ 0 w 138"/>
              <a:gd name="T15" fmla="*/ 2147483646 h 142"/>
              <a:gd name="T16" fmla="*/ 0 w 138"/>
              <a:gd name="T17" fmla="*/ 2147483646 h 142"/>
              <a:gd name="T18" fmla="*/ 0 w 138"/>
              <a:gd name="T19" fmla="*/ 2147483646 h 142"/>
              <a:gd name="T20" fmla="*/ 2147483646 w 138"/>
              <a:gd name="T21" fmla="*/ 2147483646 h 142"/>
              <a:gd name="T22" fmla="*/ 2147483646 w 138"/>
              <a:gd name="T23" fmla="*/ 2147483646 h 142"/>
              <a:gd name="T24" fmla="*/ 2147483646 w 138"/>
              <a:gd name="T25" fmla="*/ 2147483646 h 142"/>
              <a:gd name="T26" fmla="*/ 2147483646 w 138"/>
              <a:gd name="T27" fmla="*/ 2147483646 h 142"/>
              <a:gd name="T28" fmla="*/ 2147483646 w 138"/>
              <a:gd name="T29" fmla="*/ 2147483646 h 142"/>
              <a:gd name="T30" fmla="*/ 2147483646 w 138"/>
              <a:gd name="T31" fmla="*/ 2147483646 h 142"/>
              <a:gd name="T32" fmla="*/ 2147483646 w 138"/>
              <a:gd name="T33" fmla="*/ 2147483646 h 142"/>
              <a:gd name="T34" fmla="*/ 2147483646 w 138"/>
              <a:gd name="T35" fmla="*/ 2147483646 h 142"/>
              <a:gd name="T36" fmla="*/ 2147483646 w 138"/>
              <a:gd name="T37" fmla="*/ 2147483646 h 142"/>
              <a:gd name="T38" fmla="*/ 2147483646 w 138"/>
              <a:gd name="T39" fmla="*/ 2147483646 h 142"/>
              <a:gd name="T40" fmla="*/ 2147483646 w 138"/>
              <a:gd name="T41" fmla="*/ 2147483646 h 142"/>
              <a:gd name="T42" fmla="*/ 2147483646 w 138"/>
              <a:gd name="T43" fmla="*/ 2147483646 h 142"/>
              <a:gd name="T44" fmla="*/ 2147483646 w 138"/>
              <a:gd name="T45" fmla="*/ 2147483646 h 142"/>
              <a:gd name="T46" fmla="*/ 2147483646 w 138"/>
              <a:gd name="T47" fmla="*/ 2147483646 h 142"/>
              <a:gd name="T48" fmla="*/ 2147483646 w 138"/>
              <a:gd name="T49" fmla="*/ 2147483646 h 142"/>
              <a:gd name="T50" fmla="*/ 2147483646 w 138"/>
              <a:gd name="T51" fmla="*/ 2147483646 h 142"/>
              <a:gd name="T52" fmla="*/ 2147483646 w 138"/>
              <a:gd name="T53" fmla="*/ 2147483646 h 142"/>
              <a:gd name="T54" fmla="*/ 2147483646 w 138"/>
              <a:gd name="T55" fmla="*/ 2147483646 h 142"/>
              <a:gd name="T56" fmla="*/ 2147483646 w 138"/>
              <a:gd name="T57" fmla="*/ 2147483646 h 142"/>
              <a:gd name="T58" fmla="*/ 2147483646 w 138"/>
              <a:gd name="T59" fmla="*/ 2147483646 h 142"/>
              <a:gd name="T60" fmla="*/ 2147483646 w 138"/>
              <a:gd name="T61" fmla="*/ 2147483646 h 142"/>
              <a:gd name="T62" fmla="*/ 2147483646 w 138"/>
              <a:gd name="T63" fmla="*/ 2147483646 h 142"/>
              <a:gd name="T64" fmla="*/ 2147483646 w 138"/>
              <a:gd name="T65" fmla="*/ 2147483646 h 142"/>
              <a:gd name="T66" fmla="*/ 2147483646 w 138"/>
              <a:gd name="T67" fmla="*/ 2147483646 h 142"/>
              <a:gd name="T68" fmla="*/ 2147483646 w 138"/>
              <a:gd name="T69" fmla="*/ 0 h 142"/>
              <a:gd name="T70" fmla="*/ 2147483646 w 138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8"/>
              <a:gd name="T109" fmla="*/ 0 h 142"/>
              <a:gd name="T110" fmla="*/ 138 w 138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8" h="142">
                <a:moveTo>
                  <a:pt x="71" y="0"/>
                </a:moveTo>
                <a:lnTo>
                  <a:pt x="60" y="0"/>
                </a:lnTo>
                <a:lnTo>
                  <a:pt x="52" y="0"/>
                </a:lnTo>
                <a:lnTo>
                  <a:pt x="49" y="0"/>
                </a:lnTo>
                <a:lnTo>
                  <a:pt x="41" y="7"/>
                </a:lnTo>
                <a:lnTo>
                  <a:pt x="37" y="7"/>
                </a:lnTo>
                <a:lnTo>
                  <a:pt x="30" y="15"/>
                </a:lnTo>
                <a:lnTo>
                  <a:pt x="26" y="19"/>
                </a:lnTo>
                <a:lnTo>
                  <a:pt x="19" y="19"/>
                </a:lnTo>
                <a:lnTo>
                  <a:pt x="19" y="26"/>
                </a:lnTo>
                <a:lnTo>
                  <a:pt x="15" y="30"/>
                </a:lnTo>
                <a:lnTo>
                  <a:pt x="15" y="37"/>
                </a:lnTo>
                <a:lnTo>
                  <a:pt x="7" y="37"/>
                </a:lnTo>
                <a:lnTo>
                  <a:pt x="7" y="41"/>
                </a:lnTo>
                <a:lnTo>
                  <a:pt x="7" y="48"/>
                </a:lnTo>
                <a:lnTo>
                  <a:pt x="0" y="48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7" y="90"/>
                </a:lnTo>
                <a:lnTo>
                  <a:pt x="7" y="93"/>
                </a:lnTo>
                <a:lnTo>
                  <a:pt x="7" y="101"/>
                </a:lnTo>
                <a:lnTo>
                  <a:pt x="15" y="105"/>
                </a:lnTo>
                <a:lnTo>
                  <a:pt x="15" y="112"/>
                </a:lnTo>
                <a:lnTo>
                  <a:pt x="19" y="116"/>
                </a:lnTo>
                <a:lnTo>
                  <a:pt x="26" y="116"/>
                </a:lnTo>
                <a:lnTo>
                  <a:pt x="26" y="123"/>
                </a:lnTo>
                <a:lnTo>
                  <a:pt x="30" y="127"/>
                </a:lnTo>
                <a:lnTo>
                  <a:pt x="37" y="127"/>
                </a:lnTo>
                <a:lnTo>
                  <a:pt x="37" y="134"/>
                </a:lnTo>
                <a:lnTo>
                  <a:pt x="41" y="134"/>
                </a:lnTo>
                <a:lnTo>
                  <a:pt x="49" y="134"/>
                </a:lnTo>
                <a:lnTo>
                  <a:pt x="52" y="134"/>
                </a:lnTo>
                <a:lnTo>
                  <a:pt x="60" y="134"/>
                </a:lnTo>
                <a:lnTo>
                  <a:pt x="60" y="142"/>
                </a:lnTo>
                <a:lnTo>
                  <a:pt x="71" y="142"/>
                </a:lnTo>
                <a:lnTo>
                  <a:pt x="82" y="142"/>
                </a:lnTo>
                <a:lnTo>
                  <a:pt x="82" y="134"/>
                </a:lnTo>
                <a:lnTo>
                  <a:pt x="90" y="134"/>
                </a:lnTo>
                <a:lnTo>
                  <a:pt x="94" y="134"/>
                </a:lnTo>
                <a:lnTo>
                  <a:pt x="101" y="134"/>
                </a:lnTo>
                <a:lnTo>
                  <a:pt x="105" y="134"/>
                </a:lnTo>
                <a:lnTo>
                  <a:pt x="105" y="127"/>
                </a:lnTo>
                <a:lnTo>
                  <a:pt x="112" y="127"/>
                </a:lnTo>
                <a:lnTo>
                  <a:pt x="116" y="123"/>
                </a:lnTo>
                <a:lnTo>
                  <a:pt x="123" y="123"/>
                </a:lnTo>
                <a:lnTo>
                  <a:pt x="123" y="116"/>
                </a:lnTo>
                <a:lnTo>
                  <a:pt x="127" y="112"/>
                </a:lnTo>
                <a:lnTo>
                  <a:pt x="127" y="105"/>
                </a:lnTo>
                <a:lnTo>
                  <a:pt x="135" y="101"/>
                </a:lnTo>
                <a:lnTo>
                  <a:pt x="135" y="93"/>
                </a:lnTo>
                <a:lnTo>
                  <a:pt x="135" y="90"/>
                </a:lnTo>
                <a:lnTo>
                  <a:pt x="138" y="90"/>
                </a:lnTo>
                <a:lnTo>
                  <a:pt x="138" y="82"/>
                </a:lnTo>
                <a:lnTo>
                  <a:pt x="138" y="71"/>
                </a:lnTo>
                <a:lnTo>
                  <a:pt x="138" y="60"/>
                </a:lnTo>
                <a:lnTo>
                  <a:pt x="138" y="48"/>
                </a:lnTo>
                <a:lnTo>
                  <a:pt x="135" y="48"/>
                </a:lnTo>
                <a:lnTo>
                  <a:pt x="135" y="41"/>
                </a:lnTo>
                <a:lnTo>
                  <a:pt x="135" y="37"/>
                </a:lnTo>
                <a:lnTo>
                  <a:pt x="127" y="37"/>
                </a:lnTo>
                <a:lnTo>
                  <a:pt x="127" y="30"/>
                </a:lnTo>
                <a:lnTo>
                  <a:pt x="123" y="26"/>
                </a:lnTo>
                <a:lnTo>
                  <a:pt x="123" y="19"/>
                </a:lnTo>
                <a:lnTo>
                  <a:pt x="116" y="19"/>
                </a:lnTo>
                <a:lnTo>
                  <a:pt x="112" y="15"/>
                </a:lnTo>
                <a:lnTo>
                  <a:pt x="105" y="7"/>
                </a:lnTo>
                <a:lnTo>
                  <a:pt x="101" y="7"/>
                </a:lnTo>
                <a:lnTo>
                  <a:pt x="94" y="0"/>
                </a:lnTo>
                <a:lnTo>
                  <a:pt x="90" y="0"/>
                </a:lnTo>
                <a:lnTo>
                  <a:pt x="82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27" name="Freeform 45">
            <a:extLst>
              <a:ext uri="{FF2B5EF4-FFF2-40B4-BE49-F238E27FC236}">
                <a16:creationId xmlns:a16="http://schemas.microsoft.com/office/drawing/2014/main" id="{B1F978EC-29D5-F341-9233-FB4F913FB2F9}"/>
              </a:ext>
            </a:extLst>
          </p:cNvPr>
          <p:cNvSpPr>
            <a:spLocks/>
          </p:cNvSpPr>
          <p:nvPr/>
        </p:nvSpPr>
        <p:spPr bwMode="auto">
          <a:xfrm>
            <a:off x="2387600" y="2332038"/>
            <a:ext cx="155575" cy="231775"/>
          </a:xfrm>
          <a:custGeom>
            <a:avLst/>
            <a:gdLst>
              <a:gd name="T0" fmla="*/ 2147483646 w 98"/>
              <a:gd name="T1" fmla="*/ 0 h 146"/>
              <a:gd name="T2" fmla="*/ 2147483646 w 98"/>
              <a:gd name="T3" fmla="*/ 0 h 146"/>
              <a:gd name="T4" fmla="*/ 2147483646 w 98"/>
              <a:gd name="T5" fmla="*/ 2147483646 h 146"/>
              <a:gd name="T6" fmla="*/ 2147483646 w 98"/>
              <a:gd name="T7" fmla="*/ 2147483646 h 146"/>
              <a:gd name="T8" fmla="*/ 2147483646 w 98"/>
              <a:gd name="T9" fmla="*/ 2147483646 h 146"/>
              <a:gd name="T10" fmla="*/ 2147483646 w 98"/>
              <a:gd name="T11" fmla="*/ 2147483646 h 146"/>
              <a:gd name="T12" fmla="*/ 2147483646 w 98"/>
              <a:gd name="T13" fmla="*/ 2147483646 h 146"/>
              <a:gd name="T14" fmla="*/ 2147483646 w 98"/>
              <a:gd name="T15" fmla="*/ 2147483646 h 146"/>
              <a:gd name="T16" fmla="*/ 2147483646 w 98"/>
              <a:gd name="T17" fmla="*/ 2147483646 h 146"/>
              <a:gd name="T18" fmla="*/ 2147483646 w 98"/>
              <a:gd name="T19" fmla="*/ 2147483646 h 146"/>
              <a:gd name="T20" fmla="*/ 2147483646 w 98"/>
              <a:gd name="T21" fmla="*/ 2147483646 h 146"/>
              <a:gd name="T22" fmla="*/ 2147483646 w 98"/>
              <a:gd name="T23" fmla="*/ 2147483646 h 146"/>
              <a:gd name="T24" fmla="*/ 2147483646 w 98"/>
              <a:gd name="T25" fmla="*/ 2147483646 h 146"/>
              <a:gd name="T26" fmla="*/ 2147483646 w 98"/>
              <a:gd name="T27" fmla="*/ 2147483646 h 146"/>
              <a:gd name="T28" fmla="*/ 2147483646 w 98"/>
              <a:gd name="T29" fmla="*/ 2147483646 h 146"/>
              <a:gd name="T30" fmla="*/ 2147483646 w 98"/>
              <a:gd name="T31" fmla="*/ 2147483646 h 146"/>
              <a:gd name="T32" fmla="*/ 2147483646 w 98"/>
              <a:gd name="T33" fmla="*/ 2147483646 h 146"/>
              <a:gd name="T34" fmla="*/ 2147483646 w 98"/>
              <a:gd name="T35" fmla="*/ 2147483646 h 146"/>
              <a:gd name="T36" fmla="*/ 2147483646 w 98"/>
              <a:gd name="T37" fmla="*/ 2147483646 h 146"/>
              <a:gd name="T38" fmla="*/ 2147483646 w 98"/>
              <a:gd name="T39" fmla="*/ 2147483646 h 146"/>
              <a:gd name="T40" fmla="*/ 2147483646 w 98"/>
              <a:gd name="T41" fmla="*/ 2147483646 h 146"/>
              <a:gd name="T42" fmla="*/ 2147483646 w 98"/>
              <a:gd name="T43" fmla="*/ 2147483646 h 146"/>
              <a:gd name="T44" fmla="*/ 2147483646 w 98"/>
              <a:gd name="T45" fmla="*/ 2147483646 h 146"/>
              <a:gd name="T46" fmla="*/ 2147483646 w 98"/>
              <a:gd name="T47" fmla="*/ 2147483646 h 146"/>
              <a:gd name="T48" fmla="*/ 2147483646 w 98"/>
              <a:gd name="T49" fmla="*/ 2147483646 h 146"/>
              <a:gd name="T50" fmla="*/ 2147483646 w 98"/>
              <a:gd name="T51" fmla="*/ 2147483646 h 146"/>
              <a:gd name="T52" fmla="*/ 2147483646 w 98"/>
              <a:gd name="T53" fmla="*/ 2147483646 h 146"/>
              <a:gd name="T54" fmla="*/ 2147483646 w 98"/>
              <a:gd name="T55" fmla="*/ 2147483646 h 146"/>
              <a:gd name="T56" fmla="*/ 2147483646 w 98"/>
              <a:gd name="T57" fmla="*/ 2147483646 h 146"/>
              <a:gd name="T58" fmla="*/ 2147483646 w 98"/>
              <a:gd name="T59" fmla="*/ 2147483646 h 146"/>
              <a:gd name="T60" fmla="*/ 2147483646 w 98"/>
              <a:gd name="T61" fmla="*/ 2147483646 h 146"/>
              <a:gd name="T62" fmla="*/ 2147483646 w 98"/>
              <a:gd name="T63" fmla="*/ 2147483646 h 146"/>
              <a:gd name="T64" fmla="*/ 2147483646 w 98"/>
              <a:gd name="T65" fmla="*/ 2147483646 h 146"/>
              <a:gd name="T66" fmla="*/ 2147483646 w 98"/>
              <a:gd name="T67" fmla="*/ 2147483646 h 146"/>
              <a:gd name="T68" fmla="*/ 2147483646 w 98"/>
              <a:gd name="T69" fmla="*/ 2147483646 h 146"/>
              <a:gd name="T70" fmla="*/ 2147483646 w 98"/>
              <a:gd name="T71" fmla="*/ 2147483646 h 146"/>
              <a:gd name="T72" fmla="*/ 2147483646 w 98"/>
              <a:gd name="T73" fmla="*/ 2147483646 h 146"/>
              <a:gd name="T74" fmla="*/ 2147483646 w 98"/>
              <a:gd name="T75" fmla="*/ 2147483646 h 146"/>
              <a:gd name="T76" fmla="*/ 2147483646 w 98"/>
              <a:gd name="T77" fmla="*/ 2147483646 h 146"/>
              <a:gd name="T78" fmla="*/ 2147483646 w 98"/>
              <a:gd name="T79" fmla="*/ 2147483646 h 146"/>
              <a:gd name="T80" fmla="*/ 2147483646 w 98"/>
              <a:gd name="T81" fmla="*/ 2147483646 h 146"/>
              <a:gd name="T82" fmla="*/ 2147483646 w 98"/>
              <a:gd name="T83" fmla="*/ 2147483646 h 146"/>
              <a:gd name="T84" fmla="*/ 2147483646 w 98"/>
              <a:gd name="T85" fmla="*/ 2147483646 h 146"/>
              <a:gd name="T86" fmla="*/ 2147483646 w 98"/>
              <a:gd name="T87" fmla="*/ 2147483646 h 146"/>
              <a:gd name="T88" fmla="*/ 2147483646 w 98"/>
              <a:gd name="T89" fmla="*/ 2147483646 h 146"/>
              <a:gd name="T90" fmla="*/ 2147483646 w 98"/>
              <a:gd name="T91" fmla="*/ 2147483646 h 146"/>
              <a:gd name="T92" fmla="*/ 2147483646 w 98"/>
              <a:gd name="T93" fmla="*/ 2147483646 h 146"/>
              <a:gd name="T94" fmla="*/ 2147483646 w 98"/>
              <a:gd name="T95" fmla="*/ 2147483646 h 146"/>
              <a:gd name="T96" fmla="*/ 2147483646 w 98"/>
              <a:gd name="T97" fmla="*/ 2147483646 h 146"/>
              <a:gd name="T98" fmla="*/ 2147483646 w 98"/>
              <a:gd name="T99" fmla="*/ 2147483646 h 146"/>
              <a:gd name="T100" fmla="*/ 2147483646 w 98"/>
              <a:gd name="T101" fmla="*/ 2147483646 h 146"/>
              <a:gd name="T102" fmla="*/ 2147483646 w 98"/>
              <a:gd name="T103" fmla="*/ 0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8"/>
              <a:gd name="T157" fmla="*/ 0 h 146"/>
              <a:gd name="T158" fmla="*/ 98 w 98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8" h="146">
                <a:moveTo>
                  <a:pt x="75" y="0"/>
                </a:moveTo>
                <a:lnTo>
                  <a:pt x="64" y="0"/>
                </a:lnTo>
                <a:lnTo>
                  <a:pt x="56" y="0"/>
                </a:lnTo>
                <a:lnTo>
                  <a:pt x="56" y="4"/>
                </a:lnTo>
                <a:lnTo>
                  <a:pt x="64" y="0"/>
                </a:lnTo>
                <a:lnTo>
                  <a:pt x="53" y="0"/>
                </a:lnTo>
                <a:lnTo>
                  <a:pt x="53" y="4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34" y="11"/>
                </a:lnTo>
                <a:lnTo>
                  <a:pt x="34" y="19"/>
                </a:lnTo>
                <a:lnTo>
                  <a:pt x="34" y="11"/>
                </a:lnTo>
                <a:lnTo>
                  <a:pt x="34" y="19"/>
                </a:lnTo>
                <a:lnTo>
                  <a:pt x="30" y="19"/>
                </a:lnTo>
                <a:lnTo>
                  <a:pt x="23" y="19"/>
                </a:lnTo>
                <a:lnTo>
                  <a:pt x="23" y="23"/>
                </a:lnTo>
                <a:lnTo>
                  <a:pt x="30" y="23"/>
                </a:lnTo>
                <a:lnTo>
                  <a:pt x="23" y="23"/>
                </a:lnTo>
                <a:lnTo>
                  <a:pt x="19" y="30"/>
                </a:lnTo>
                <a:lnTo>
                  <a:pt x="19" y="34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4" y="41"/>
                </a:lnTo>
                <a:lnTo>
                  <a:pt x="4" y="45"/>
                </a:lnTo>
                <a:lnTo>
                  <a:pt x="4" y="52"/>
                </a:lnTo>
                <a:lnTo>
                  <a:pt x="4" y="64"/>
                </a:lnTo>
                <a:lnTo>
                  <a:pt x="4" y="56"/>
                </a:lnTo>
                <a:lnTo>
                  <a:pt x="0" y="56"/>
                </a:lnTo>
                <a:lnTo>
                  <a:pt x="0" y="86"/>
                </a:lnTo>
                <a:lnTo>
                  <a:pt x="4" y="86"/>
                </a:lnTo>
                <a:lnTo>
                  <a:pt x="4" y="94"/>
                </a:lnTo>
                <a:lnTo>
                  <a:pt x="4" y="97"/>
                </a:lnTo>
                <a:lnTo>
                  <a:pt x="4" y="105"/>
                </a:lnTo>
                <a:lnTo>
                  <a:pt x="11" y="105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34" y="131"/>
                </a:lnTo>
                <a:lnTo>
                  <a:pt x="34" y="138"/>
                </a:lnTo>
                <a:lnTo>
                  <a:pt x="41" y="138"/>
                </a:lnTo>
                <a:lnTo>
                  <a:pt x="45" y="138"/>
                </a:lnTo>
                <a:lnTo>
                  <a:pt x="41" y="138"/>
                </a:lnTo>
                <a:lnTo>
                  <a:pt x="45" y="138"/>
                </a:lnTo>
                <a:lnTo>
                  <a:pt x="45" y="146"/>
                </a:lnTo>
                <a:lnTo>
                  <a:pt x="53" y="146"/>
                </a:lnTo>
                <a:lnTo>
                  <a:pt x="64" y="146"/>
                </a:lnTo>
                <a:lnTo>
                  <a:pt x="56" y="138"/>
                </a:lnTo>
                <a:lnTo>
                  <a:pt x="56" y="146"/>
                </a:lnTo>
                <a:lnTo>
                  <a:pt x="64" y="146"/>
                </a:lnTo>
                <a:lnTo>
                  <a:pt x="86" y="146"/>
                </a:lnTo>
                <a:lnTo>
                  <a:pt x="94" y="146"/>
                </a:lnTo>
                <a:lnTo>
                  <a:pt x="94" y="138"/>
                </a:lnTo>
                <a:lnTo>
                  <a:pt x="86" y="146"/>
                </a:lnTo>
                <a:lnTo>
                  <a:pt x="98" y="146"/>
                </a:lnTo>
                <a:lnTo>
                  <a:pt x="94" y="131"/>
                </a:lnTo>
                <a:lnTo>
                  <a:pt x="94" y="138"/>
                </a:lnTo>
                <a:lnTo>
                  <a:pt x="79" y="138"/>
                </a:lnTo>
                <a:lnTo>
                  <a:pt x="79" y="146"/>
                </a:lnTo>
                <a:lnTo>
                  <a:pt x="86" y="138"/>
                </a:lnTo>
                <a:lnTo>
                  <a:pt x="64" y="138"/>
                </a:lnTo>
                <a:lnTo>
                  <a:pt x="68" y="146"/>
                </a:lnTo>
                <a:lnTo>
                  <a:pt x="68" y="138"/>
                </a:lnTo>
                <a:lnTo>
                  <a:pt x="56" y="138"/>
                </a:lnTo>
                <a:lnTo>
                  <a:pt x="56" y="131"/>
                </a:lnTo>
                <a:lnTo>
                  <a:pt x="53" y="131"/>
                </a:lnTo>
                <a:lnTo>
                  <a:pt x="45" y="131"/>
                </a:lnTo>
                <a:lnTo>
                  <a:pt x="53" y="138"/>
                </a:lnTo>
                <a:lnTo>
                  <a:pt x="53" y="131"/>
                </a:lnTo>
                <a:lnTo>
                  <a:pt x="45" y="131"/>
                </a:lnTo>
                <a:lnTo>
                  <a:pt x="45" y="127"/>
                </a:lnTo>
                <a:lnTo>
                  <a:pt x="41" y="127"/>
                </a:lnTo>
                <a:lnTo>
                  <a:pt x="34" y="127"/>
                </a:lnTo>
                <a:lnTo>
                  <a:pt x="41" y="131"/>
                </a:lnTo>
                <a:lnTo>
                  <a:pt x="41" y="127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23" y="109"/>
                </a:lnTo>
                <a:lnTo>
                  <a:pt x="19" y="109"/>
                </a:lnTo>
                <a:lnTo>
                  <a:pt x="23" y="116"/>
                </a:lnTo>
                <a:lnTo>
                  <a:pt x="23" y="109"/>
                </a:lnTo>
                <a:lnTo>
                  <a:pt x="23" y="105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2"/>
                </a:lnTo>
                <a:lnTo>
                  <a:pt x="4" y="82"/>
                </a:lnTo>
                <a:lnTo>
                  <a:pt x="11" y="86"/>
                </a:lnTo>
                <a:lnTo>
                  <a:pt x="11" y="64"/>
                </a:lnTo>
                <a:lnTo>
                  <a:pt x="4" y="71"/>
                </a:lnTo>
                <a:lnTo>
                  <a:pt x="11" y="71"/>
                </a:lnTo>
                <a:lnTo>
                  <a:pt x="11" y="64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1"/>
                </a:lnTo>
                <a:lnTo>
                  <a:pt x="11" y="45"/>
                </a:lnTo>
                <a:lnTo>
                  <a:pt x="19" y="45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30" y="30"/>
                </a:lnTo>
                <a:lnTo>
                  <a:pt x="30" y="23"/>
                </a:lnTo>
                <a:lnTo>
                  <a:pt x="23" y="30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56" y="11"/>
                </a:lnTo>
                <a:lnTo>
                  <a:pt x="68" y="11"/>
                </a:lnTo>
                <a:lnTo>
                  <a:pt x="68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28" name="Freeform 46">
            <a:extLst>
              <a:ext uri="{FF2B5EF4-FFF2-40B4-BE49-F238E27FC236}">
                <a16:creationId xmlns:a16="http://schemas.microsoft.com/office/drawing/2014/main" id="{DFFD7492-FF6B-E94A-BD9A-2C539116F755}"/>
              </a:ext>
            </a:extLst>
          </p:cNvPr>
          <p:cNvSpPr>
            <a:spLocks/>
          </p:cNvSpPr>
          <p:nvPr/>
        </p:nvSpPr>
        <p:spPr bwMode="auto">
          <a:xfrm>
            <a:off x="25066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0 h 146"/>
              <a:gd name="T36" fmla="*/ 2147483646 w 75"/>
              <a:gd name="T37" fmla="*/ 0 h 146"/>
              <a:gd name="T38" fmla="*/ 0 w 75"/>
              <a:gd name="T39" fmla="*/ 2147483646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"/>
              <a:gd name="T136" fmla="*/ 0 h 146"/>
              <a:gd name="T137" fmla="*/ 75 w 75"/>
              <a:gd name="T138" fmla="*/ 146 h 1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" h="146">
                <a:moveTo>
                  <a:pt x="23" y="146"/>
                </a:moveTo>
                <a:lnTo>
                  <a:pt x="30" y="146"/>
                </a:lnTo>
                <a:lnTo>
                  <a:pt x="30" y="138"/>
                </a:lnTo>
                <a:lnTo>
                  <a:pt x="34" y="138"/>
                </a:lnTo>
                <a:lnTo>
                  <a:pt x="30" y="138"/>
                </a:lnTo>
                <a:lnTo>
                  <a:pt x="34" y="138"/>
                </a:lnTo>
                <a:lnTo>
                  <a:pt x="41" y="138"/>
                </a:lnTo>
                <a:lnTo>
                  <a:pt x="41" y="131"/>
                </a:lnTo>
                <a:lnTo>
                  <a:pt x="45" y="131"/>
                </a:lnTo>
                <a:lnTo>
                  <a:pt x="41" y="131"/>
                </a:lnTo>
                <a:lnTo>
                  <a:pt x="45" y="131"/>
                </a:lnTo>
                <a:lnTo>
                  <a:pt x="52" y="127"/>
                </a:lnTo>
                <a:lnTo>
                  <a:pt x="52" y="120"/>
                </a:lnTo>
                <a:lnTo>
                  <a:pt x="52" y="127"/>
                </a:lnTo>
                <a:lnTo>
                  <a:pt x="52" y="120"/>
                </a:lnTo>
                <a:lnTo>
                  <a:pt x="56" y="116"/>
                </a:lnTo>
                <a:lnTo>
                  <a:pt x="64" y="116"/>
                </a:lnTo>
                <a:lnTo>
                  <a:pt x="64" y="109"/>
                </a:lnTo>
                <a:lnTo>
                  <a:pt x="64" y="105"/>
                </a:lnTo>
                <a:lnTo>
                  <a:pt x="64" y="109"/>
                </a:lnTo>
                <a:lnTo>
                  <a:pt x="64" y="105"/>
                </a:lnTo>
                <a:lnTo>
                  <a:pt x="67" y="105"/>
                </a:lnTo>
                <a:lnTo>
                  <a:pt x="67" y="97"/>
                </a:lnTo>
                <a:lnTo>
                  <a:pt x="67" y="94"/>
                </a:lnTo>
                <a:lnTo>
                  <a:pt x="67" y="86"/>
                </a:lnTo>
                <a:lnTo>
                  <a:pt x="75" y="86"/>
                </a:lnTo>
                <a:lnTo>
                  <a:pt x="75" y="56"/>
                </a:lnTo>
                <a:lnTo>
                  <a:pt x="67" y="56"/>
                </a:lnTo>
                <a:lnTo>
                  <a:pt x="67" y="64"/>
                </a:lnTo>
                <a:lnTo>
                  <a:pt x="67" y="52"/>
                </a:lnTo>
                <a:lnTo>
                  <a:pt x="67" y="45"/>
                </a:lnTo>
                <a:lnTo>
                  <a:pt x="67" y="41"/>
                </a:lnTo>
                <a:lnTo>
                  <a:pt x="64" y="41"/>
                </a:lnTo>
                <a:lnTo>
                  <a:pt x="64" y="34"/>
                </a:lnTo>
                <a:lnTo>
                  <a:pt x="56" y="34"/>
                </a:lnTo>
                <a:lnTo>
                  <a:pt x="56" y="30"/>
                </a:lnTo>
                <a:lnTo>
                  <a:pt x="56" y="34"/>
                </a:lnTo>
                <a:lnTo>
                  <a:pt x="56" y="30"/>
                </a:lnTo>
                <a:lnTo>
                  <a:pt x="52" y="23"/>
                </a:lnTo>
                <a:lnTo>
                  <a:pt x="52" y="19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23" y="0"/>
                </a:lnTo>
                <a:lnTo>
                  <a:pt x="11" y="0"/>
                </a:lnTo>
                <a:lnTo>
                  <a:pt x="19" y="4"/>
                </a:lnTo>
                <a:lnTo>
                  <a:pt x="19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4" y="4"/>
                </a:lnTo>
                <a:lnTo>
                  <a:pt x="4" y="11"/>
                </a:lnTo>
                <a:lnTo>
                  <a:pt x="19" y="11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6" y="45"/>
                </a:lnTo>
                <a:lnTo>
                  <a:pt x="64" y="45"/>
                </a:lnTo>
                <a:lnTo>
                  <a:pt x="56" y="41"/>
                </a:lnTo>
                <a:lnTo>
                  <a:pt x="56" y="52"/>
                </a:lnTo>
                <a:lnTo>
                  <a:pt x="56" y="56"/>
                </a:lnTo>
                <a:lnTo>
                  <a:pt x="64" y="56"/>
                </a:lnTo>
                <a:lnTo>
                  <a:pt x="64" y="64"/>
                </a:lnTo>
                <a:lnTo>
                  <a:pt x="64" y="71"/>
                </a:lnTo>
                <a:lnTo>
                  <a:pt x="67" y="71"/>
                </a:lnTo>
                <a:lnTo>
                  <a:pt x="64" y="64"/>
                </a:lnTo>
                <a:lnTo>
                  <a:pt x="64" y="86"/>
                </a:lnTo>
                <a:lnTo>
                  <a:pt x="67" y="82"/>
                </a:lnTo>
                <a:lnTo>
                  <a:pt x="64" y="82"/>
                </a:lnTo>
                <a:lnTo>
                  <a:pt x="64" y="94"/>
                </a:lnTo>
                <a:lnTo>
                  <a:pt x="56" y="94"/>
                </a:lnTo>
                <a:lnTo>
                  <a:pt x="56" y="97"/>
                </a:lnTo>
                <a:lnTo>
                  <a:pt x="56" y="105"/>
                </a:lnTo>
                <a:lnTo>
                  <a:pt x="64" y="97"/>
                </a:lnTo>
                <a:lnTo>
                  <a:pt x="56" y="97"/>
                </a:lnTo>
                <a:lnTo>
                  <a:pt x="56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56" y="109"/>
                </a:lnTo>
                <a:lnTo>
                  <a:pt x="52" y="109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45" y="127"/>
                </a:lnTo>
                <a:lnTo>
                  <a:pt x="52" y="120"/>
                </a:lnTo>
                <a:lnTo>
                  <a:pt x="45" y="120"/>
                </a:lnTo>
                <a:lnTo>
                  <a:pt x="41" y="127"/>
                </a:lnTo>
                <a:lnTo>
                  <a:pt x="34" y="127"/>
                </a:lnTo>
                <a:lnTo>
                  <a:pt x="34" y="131"/>
                </a:lnTo>
                <a:lnTo>
                  <a:pt x="41" y="127"/>
                </a:lnTo>
                <a:lnTo>
                  <a:pt x="34" y="127"/>
                </a:lnTo>
                <a:lnTo>
                  <a:pt x="30" y="127"/>
                </a:lnTo>
                <a:lnTo>
                  <a:pt x="30" y="131"/>
                </a:lnTo>
                <a:lnTo>
                  <a:pt x="23" y="131"/>
                </a:lnTo>
                <a:lnTo>
                  <a:pt x="23" y="138"/>
                </a:lnTo>
                <a:lnTo>
                  <a:pt x="30" y="131"/>
                </a:lnTo>
                <a:lnTo>
                  <a:pt x="23" y="131"/>
                </a:lnTo>
                <a:lnTo>
                  <a:pt x="19" y="131"/>
                </a:lnTo>
                <a:lnTo>
                  <a:pt x="23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29" name="Rectangle 47">
            <a:extLst>
              <a:ext uri="{FF2B5EF4-FFF2-40B4-BE49-F238E27FC236}">
                <a16:creationId xmlns:a16="http://schemas.microsoft.com/office/drawing/2014/main" id="{96ADFE12-D09D-EF4E-B0A6-989ACC94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68550"/>
            <a:ext cx="1603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0" name="Rectangle 48">
            <a:extLst>
              <a:ext uri="{FF2B5EF4-FFF2-40B4-BE49-F238E27FC236}">
                <a16:creationId xmlns:a16="http://schemas.microsoft.com/office/drawing/2014/main" id="{182CEED9-D430-0A4D-8CA1-F1A8E072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86013"/>
            <a:ext cx="936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1" name="Rectangle 49">
            <a:extLst>
              <a:ext uri="{FF2B5EF4-FFF2-40B4-BE49-F238E27FC236}">
                <a16:creationId xmlns:a16="http://schemas.microsoft.com/office/drawing/2014/main" id="{5B13A045-19AB-C842-ABCE-C7F16E9A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4034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32" name="Line 50">
            <a:extLst>
              <a:ext uri="{FF2B5EF4-FFF2-40B4-BE49-F238E27FC236}">
                <a16:creationId xmlns:a16="http://schemas.microsoft.com/office/drawing/2014/main" id="{A13DB4D8-A7DE-B04D-AC5B-04B20B0246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75" y="2486025"/>
            <a:ext cx="212725" cy="9525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33" name="Freeform 51">
            <a:extLst>
              <a:ext uri="{FF2B5EF4-FFF2-40B4-BE49-F238E27FC236}">
                <a16:creationId xmlns:a16="http://schemas.microsoft.com/office/drawing/2014/main" id="{1BACF053-7185-DC43-BAFD-34445CAD587D}"/>
              </a:ext>
            </a:extLst>
          </p:cNvPr>
          <p:cNvSpPr>
            <a:spLocks/>
          </p:cNvSpPr>
          <p:nvPr/>
        </p:nvSpPr>
        <p:spPr bwMode="auto">
          <a:xfrm>
            <a:off x="2632075" y="2486025"/>
            <a:ext cx="93663" cy="77788"/>
          </a:xfrm>
          <a:custGeom>
            <a:avLst/>
            <a:gdLst>
              <a:gd name="T0" fmla="*/ 2147483646 w 59"/>
              <a:gd name="T1" fmla="*/ 2147483646 h 49"/>
              <a:gd name="T2" fmla="*/ 0 w 59"/>
              <a:gd name="T3" fmla="*/ 0 h 49"/>
              <a:gd name="T4" fmla="*/ 2147483646 w 59"/>
              <a:gd name="T5" fmla="*/ 0 h 49"/>
              <a:gd name="T6" fmla="*/ 2147483646 w 59"/>
              <a:gd name="T7" fmla="*/ 2147483646 h 49"/>
              <a:gd name="T8" fmla="*/ 2147483646 w 59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9"/>
              <a:gd name="T17" fmla="*/ 59 w 5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9">
                <a:moveTo>
                  <a:pt x="37" y="49"/>
                </a:moveTo>
                <a:lnTo>
                  <a:pt x="0" y="0"/>
                </a:lnTo>
                <a:lnTo>
                  <a:pt x="59" y="0"/>
                </a:lnTo>
                <a:lnTo>
                  <a:pt x="26" y="12"/>
                </a:lnTo>
                <a:lnTo>
                  <a:pt x="37" y="49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34" name="Rectangle 52">
            <a:extLst>
              <a:ext uri="{FF2B5EF4-FFF2-40B4-BE49-F238E27FC236}">
                <a16:creationId xmlns:a16="http://schemas.microsoft.com/office/drawing/2014/main" id="{A9540AA3-4D97-9549-8002-FB0DD78C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414588"/>
            <a:ext cx="412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5" name="Rectangle 53">
            <a:extLst>
              <a:ext uri="{FF2B5EF4-FFF2-40B4-BE49-F238E27FC236}">
                <a16:creationId xmlns:a16="http://schemas.microsoft.com/office/drawing/2014/main" id="{40653DFA-4B91-EB4B-90F5-03377B16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2563813"/>
            <a:ext cx="19002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6" name="Rectangle 54">
            <a:extLst>
              <a:ext uri="{FF2B5EF4-FFF2-40B4-BE49-F238E27FC236}">
                <a16:creationId xmlns:a16="http://schemas.microsoft.com/office/drawing/2014/main" id="{389D06D2-F15B-644F-80DE-A3E4D0E2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2481263"/>
            <a:ext cx="1128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7" name="Rectangle 55">
            <a:extLst>
              <a:ext uri="{FF2B5EF4-FFF2-40B4-BE49-F238E27FC236}">
                <a16:creationId xmlns:a16="http://schemas.microsoft.com/office/drawing/2014/main" id="{C0E674DE-3E95-F543-8A47-A4515D1D8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2492375"/>
            <a:ext cx="1104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Low impedance 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38" name="Rectangle 56">
            <a:extLst>
              <a:ext uri="{FF2B5EF4-FFF2-40B4-BE49-F238E27FC236}">
                <a16:creationId xmlns:a16="http://schemas.microsoft.com/office/drawing/2014/main" id="{6B0E7275-C08D-A444-AE3A-2A9C747F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2671763"/>
            <a:ext cx="904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current meter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39" name="Rectangle 57">
            <a:extLst>
              <a:ext uri="{FF2B5EF4-FFF2-40B4-BE49-F238E27FC236}">
                <a16:creationId xmlns:a16="http://schemas.microsoft.com/office/drawing/2014/main" id="{15F27F76-D54A-B344-8F8B-3F7BF026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778125"/>
            <a:ext cx="365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40" name="Rectangle 58">
            <a:extLst>
              <a:ext uri="{FF2B5EF4-FFF2-40B4-BE49-F238E27FC236}">
                <a16:creationId xmlns:a16="http://schemas.microsoft.com/office/drawing/2014/main" id="{CB49C854-5165-494E-9B03-F987375F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3103563"/>
            <a:ext cx="2016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41" name="Rectangle 59">
            <a:extLst>
              <a:ext uri="{FF2B5EF4-FFF2-40B4-BE49-F238E27FC236}">
                <a16:creationId xmlns:a16="http://schemas.microsoft.com/office/drawing/2014/main" id="{8C6BD5E9-6D41-744F-AA84-5B4E354F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122613"/>
            <a:ext cx="2079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x =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2" name="Rectangle 60">
            <a:extLst>
              <a:ext uri="{FF2B5EF4-FFF2-40B4-BE49-F238E27FC236}">
                <a16:creationId xmlns:a16="http://schemas.microsoft.com/office/drawing/2014/main" id="{C14E4CF1-AA85-3045-8C72-A66C04CE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103563"/>
            <a:ext cx="82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43" name="Rectangle 61">
            <a:extLst>
              <a:ext uri="{FF2B5EF4-FFF2-40B4-BE49-F238E27FC236}">
                <a16:creationId xmlns:a16="http://schemas.microsoft.com/office/drawing/2014/main" id="{96834477-3A9A-E647-817F-BF2F846B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12261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4" name="Rectangle 62">
            <a:extLst>
              <a:ext uri="{FF2B5EF4-FFF2-40B4-BE49-F238E27FC236}">
                <a16:creationId xmlns:a16="http://schemas.microsoft.com/office/drawing/2014/main" id="{0D34B2F3-53B6-6846-A1B1-FAAC1BC6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1114425"/>
            <a:ext cx="184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45" name="Rectangle 63">
            <a:extLst>
              <a:ext uri="{FF2B5EF4-FFF2-40B4-BE49-F238E27FC236}">
                <a16:creationId xmlns:a16="http://schemas.microsoft.com/office/drawing/2014/main" id="{7F0866C8-9BDD-0541-8CF3-2642549D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1125538"/>
            <a:ext cx="1260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Conductors open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6" name="Rectangle 64">
            <a:extLst>
              <a:ext uri="{FF2B5EF4-FFF2-40B4-BE49-F238E27FC236}">
                <a16:creationId xmlns:a16="http://schemas.microsoft.com/office/drawing/2014/main" id="{AEC4987C-DEB9-3A48-81D7-2872E2D8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25538"/>
            <a:ext cx="555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7" name="Rectangle 65">
            <a:extLst>
              <a:ext uri="{FF2B5EF4-FFF2-40B4-BE49-F238E27FC236}">
                <a16:creationId xmlns:a16="http://schemas.microsoft.com/office/drawing/2014/main" id="{88D64A8E-2138-2544-8730-247FDE6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125538"/>
            <a:ext cx="615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circuited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8" name="Rectangle 66">
            <a:extLst>
              <a:ext uri="{FF2B5EF4-FFF2-40B4-BE49-F238E27FC236}">
                <a16:creationId xmlns:a16="http://schemas.microsoft.com/office/drawing/2014/main" id="{361B5ECA-FCAE-B84E-AE0D-BA338F6D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1316038"/>
            <a:ext cx="455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at x=L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49" name="Freeform 67">
            <a:extLst>
              <a:ext uri="{FF2B5EF4-FFF2-40B4-BE49-F238E27FC236}">
                <a16:creationId xmlns:a16="http://schemas.microsoft.com/office/drawing/2014/main" id="{4D3E2699-6203-C74C-8780-AA619A590CCB}"/>
              </a:ext>
            </a:extLst>
          </p:cNvPr>
          <p:cNvSpPr>
            <a:spLocks/>
          </p:cNvSpPr>
          <p:nvPr/>
        </p:nvSpPr>
        <p:spPr bwMode="auto">
          <a:xfrm>
            <a:off x="1830388" y="2955925"/>
            <a:ext cx="4660900" cy="17463"/>
          </a:xfrm>
          <a:custGeom>
            <a:avLst/>
            <a:gdLst>
              <a:gd name="T0" fmla="*/ 2147483646 w 2936"/>
              <a:gd name="T1" fmla="*/ 2147483646 h 11"/>
              <a:gd name="T2" fmla="*/ 2147483646 w 2936"/>
              <a:gd name="T3" fmla="*/ 2147483646 h 11"/>
              <a:gd name="T4" fmla="*/ 2147483646 w 2936"/>
              <a:gd name="T5" fmla="*/ 2147483646 h 11"/>
              <a:gd name="T6" fmla="*/ 2147483646 w 2936"/>
              <a:gd name="T7" fmla="*/ 0 h 11"/>
              <a:gd name="T8" fmla="*/ 2147483646 w 2936"/>
              <a:gd name="T9" fmla="*/ 0 h 11"/>
              <a:gd name="T10" fmla="*/ 2147483646 w 2936"/>
              <a:gd name="T11" fmla="*/ 2147483646 h 11"/>
              <a:gd name="T12" fmla="*/ 0 w 2936"/>
              <a:gd name="T13" fmla="*/ 2147483646 h 11"/>
              <a:gd name="T14" fmla="*/ 0 w 2936"/>
              <a:gd name="T15" fmla="*/ 2147483646 h 11"/>
              <a:gd name="T16" fmla="*/ 2147483646 w 2936"/>
              <a:gd name="T17" fmla="*/ 2147483646 h 11"/>
              <a:gd name="T18" fmla="*/ 2147483646 w 2936"/>
              <a:gd name="T19" fmla="*/ 214748364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36"/>
              <a:gd name="T31" fmla="*/ 0 h 11"/>
              <a:gd name="T32" fmla="*/ 2936 w 293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36" h="11">
                <a:moveTo>
                  <a:pt x="2928" y="11"/>
                </a:moveTo>
                <a:lnTo>
                  <a:pt x="2936" y="11"/>
                </a:lnTo>
                <a:lnTo>
                  <a:pt x="2936" y="4"/>
                </a:lnTo>
                <a:lnTo>
                  <a:pt x="2936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11"/>
                </a:lnTo>
                <a:lnTo>
                  <a:pt x="3" y="11"/>
                </a:lnTo>
                <a:lnTo>
                  <a:pt x="2928" y="11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50" name="Rectangle 68">
            <a:extLst>
              <a:ext uri="{FF2B5EF4-FFF2-40B4-BE49-F238E27FC236}">
                <a16:creationId xmlns:a16="http://schemas.microsoft.com/office/drawing/2014/main" id="{CCD7C9B1-A93A-FE42-B481-A5DA3535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78125"/>
            <a:ext cx="16081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51" name="Rectangle 69">
            <a:extLst>
              <a:ext uri="{FF2B5EF4-FFF2-40B4-BE49-F238E27FC236}">
                <a16:creationId xmlns:a16="http://schemas.microsoft.com/office/drawing/2014/main" id="{3BDB7392-642B-A740-BA27-0721C629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89238"/>
            <a:ext cx="13827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52" name="Rectangle 70">
            <a:extLst>
              <a:ext uri="{FF2B5EF4-FFF2-40B4-BE49-F238E27FC236}">
                <a16:creationId xmlns:a16="http://schemas.microsoft.com/office/drawing/2014/main" id="{8FEB283C-BFF6-114C-8C64-6F8B63E4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2808288"/>
            <a:ext cx="14097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Reference conductor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53" name="Freeform 71">
            <a:extLst>
              <a:ext uri="{FF2B5EF4-FFF2-40B4-BE49-F238E27FC236}">
                <a16:creationId xmlns:a16="http://schemas.microsoft.com/office/drawing/2014/main" id="{C5B15B52-F26E-AD48-8765-CCD36E80B9DC}"/>
              </a:ext>
            </a:extLst>
          </p:cNvPr>
          <p:cNvSpPr>
            <a:spLocks/>
          </p:cNvSpPr>
          <p:nvPr/>
        </p:nvSpPr>
        <p:spPr bwMode="auto">
          <a:xfrm>
            <a:off x="2370138" y="2878138"/>
            <a:ext cx="17462" cy="131762"/>
          </a:xfrm>
          <a:custGeom>
            <a:avLst/>
            <a:gdLst>
              <a:gd name="T0" fmla="*/ 2147483646 w 11"/>
              <a:gd name="T1" fmla="*/ 2147483646 h 83"/>
              <a:gd name="T2" fmla="*/ 2147483646 w 11"/>
              <a:gd name="T3" fmla="*/ 0 h 83"/>
              <a:gd name="T4" fmla="*/ 2147483646 w 11"/>
              <a:gd name="T5" fmla="*/ 0 h 83"/>
              <a:gd name="T6" fmla="*/ 0 w 11"/>
              <a:gd name="T7" fmla="*/ 0 h 83"/>
              <a:gd name="T8" fmla="*/ 0 w 11"/>
              <a:gd name="T9" fmla="*/ 2147483646 h 83"/>
              <a:gd name="T10" fmla="*/ 0 w 11"/>
              <a:gd name="T11" fmla="*/ 2147483646 h 83"/>
              <a:gd name="T12" fmla="*/ 2147483646 w 11"/>
              <a:gd name="T13" fmla="*/ 2147483646 h 83"/>
              <a:gd name="T14" fmla="*/ 2147483646 w 11"/>
              <a:gd name="T15" fmla="*/ 2147483646 h 83"/>
              <a:gd name="T16" fmla="*/ 2147483646 w 11"/>
              <a:gd name="T17" fmla="*/ 2147483646 h 83"/>
              <a:gd name="T18" fmla="*/ 2147483646 w 11"/>
              <a:gd name="T19" fmla="*/ 2147483646 h 83"/>
              <a:gd name="T20" fmla="*/ 2147483646 w 11"/>
              <a:gd name="T21" fmla="*/ 2147483646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83"/>
              <a:gd name="T35" fmla="*/ 11 w 11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83">
                <a:moveTo>
                  <a:pt x="11" y="8"/>
                </a:move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75"/>
                </a:lnTo>
                <a:lnTo>
                  <a:pt x="4" y="75"/>
                </a:lnTo>
                <a:lnTo>
                  <a:pt x="4" y="83"/>
                </a:lnTo>
                <a:lnTo>
                  <a:pt x="4" y="75"/>
                </a:lnTo>
                <a:lnTo>
                  <a:pt x="11" y="75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54" name="Freeform 72">
            <a:extLst>
              <a:ext uri="{FF2B5EF4-FFF2-40B4-BE49-F238E27FC236}">
                <a16:creationId xmlns:a16="http://schemas.microsoft.com/office/drawing/2014/main" id="{D59492A0-3784-1E45-BFFF-E5356141CAFD}"/>
              </a:ext>
            </a:extLst>
          </p:cNvPr>
          <p:cNvSpPr>
            <a:spLocks/>
          </p:cNvSpPr>
          <p:nvPr/>
        </p:nvSpPr>
        <p:spPr bwMode="auto">
          <a:xfrm>
            <a:off x="6354763" y="2890838"/>
            <a:ext cx="6350" cy="130175"/>
          </a:xfrm>
          <a:custGeom>
            <a:avLst/>
            <a:gdLst>
              <a:gd name="T0" fmla="*/ 2147483646 w 4"/>
              <a:gd name="T1" fmla="*/ 2147483646 h 82"/>
              <a:gd name="T2" fmla="*/ 2147483646 w 4"/>
              <a:gd name="T3" fmla="*/ 0 h 82"/>
              <a:gd name="T4" fmla="*/ 0 w 4"/>
              <a:gd name="T5" fmla="*/ 0 h 82"/>
              <a:gd name="T6" fmla="*/ 0 w 4"/>
              <a:gd name="T7" fmla="*/ 2147483646 h 82"/>
              <a:gd name="T8" fmla="*/ 0 w 4"/>
              <a:gd name="T9" fmla="*/ 2147483646 h 82"/>
              <a:gd name="T10" fmla="*/ 0 w 4"/>
              <a:gd name="T11" fmla="*/ 2147483646 h 82"/>
              <a:gd name="T12" fmla="*/ 2147483646 w 4"/>
              <a:gd name="T13" fmla="*/ 2147483646 h 82"/>
              <a:gd name="T14" fmla="*/ 2147483646 w 4"/>
              <a:gd name="T15" fmla="*/ 2147483646 h 82"/>
              <a:gd name="T16" fmla="*/ 2147483646 w 4"/>
              <a:gd name="T17" fmla="*/ 2147483646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82"/>
              <a:gd name="T29" fmla="*/ 4 w 4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82">
                <a:moveTo>
                  <a:pt x="4" y="7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0" y="75"/>
                </a:lnTo>
                <a:lnTo>
                  <a:pt x="0" y="82"/>
                </a:lnTo>
                <a:lnTo>
                  <a:pt x="4" y="82"/>
                </a:lnTo>
                <a:lnTo>
                  <a:pt x="4" y="75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55" name="Rectangle 73">
            <a:extLst>
              <a:ext uri="{FF2B5EF4-FFF2-40B4-BE49-F238E27FC236}">
                <a16:creationId xmlns:a16="http://schemas.microsoft.com/office/drawing/2014/main" id="{E209E51D-3B65-D247-A7EC-588E0158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014663"/>
            <a:ext cx="284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56" name="Rectangle 74">
            <a:extLst>
              <a:ext uri="{FF2B5EF4-FFF2-40B4-BE49-F238E27FC236}">
                <a16:creationId xmlns:a16="http://schemas.microsoft.com/office/drawing/2014/main" id="{730B72D2-D25C-5941-A3F5-D1C2CB1A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3033713"/>
            <a:ext cx="292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x =0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57" name="Freeform 75">
            <a:extLst>
              <a:ext uri="{FF2B5EF4-FFF2-40B4-BE49-F238E27FC236}">
                <a16:creationId xmlns:a16="http://schemas.microsoft.com/office/drawing/2014/main" id="{8FBB1E43-A328-DA47-8659-5AFD3B7B1203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622300" cy="17463"/>
          </a:xfrm>
          <a:custGeom>
            <a:avLst/>
            <a:gdLst>
              <a:gd name="T0" fmla="*/ 2147483646 w 392"/>
              <a:gd name="T1" fmla="*/ 2147483646 h 11"/>
              <a:gd name="T2" fmla="*/ 2147483646 w 392"/>
              <a:gd name="T3" fmla="*/ 2147483646 h 11"/>
              <a:gd name="T4" fmla="*/ 2147483646 w 392"/>
              <a:gd name="T5" fmla="*/ 2147483646 h 11"/>
              <a:gd name="T6" fmla="*/ 2147483646 w 392"/>
              <a:gd name="T7" fmla="*/ 2147483646 h 11"/>
              <a:gd name="T8" fmla="*/ 2147483646 w 392"/>
              <a:gd name="T9" fmla="*/ 2147483646 h 11"/>
              <a:gd name="T10" fmla="*/ 2147483646 w 392"/>
              <a:gd name="T11" fmla="*/ 0 h 11"/>
              <a:gd name="T12" fmla="*/ 0 w 392"/>
              <a:gd name="T13" fmla="*/ 0 h 11"/>
              <a:gd name="T14" fmla="*/ 0 w 392"/>
              <a:gd name="T15" fmla="*/ 2147483646 h 11"/>
              <a:gd name="T16" fmla="*/ 0 w 392"/>
              <a:gd name="T17" fmla="*/ 2147483646 h 11"/>
              <a:gd name="T18" fmla="*/ 2147483646 w 392"/>
              <a:gd name="T19" fmla="*/ 2147483646 h 11"/>
              <a:gd name="T20" fmla="*/ 2147483646 w 392"/>
              <a:gd name="T21" fmla="*/ 214748364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1"/>
              <a:gd name="T35" fmla="*/ 392 w 392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1">
                <a:moveTo>
                  <a:pt x="385" y="11"/>
                </a:moveTo>
                <a:lnTo>
                  <a:pt x="385" y="11"/>
                </a:lnTo>
                <a:lnTo>
                  <a:pt x="392" y="11"/>
                </a:lnTo>
                <a:lnTo>
                  <a:pt x="392" y="4"/>
                </a:lnTo>
                <a:lnTo>
                  <a:pt x="385" y="4"/>
                </a:lnTo>
                <a:lnTo>
                  <a:pt x="385" y="0"/>
                </a:lnTo>
                <a:lnTo>
                  <a:pt x="0" y="0"/>
                </a:lnTo>
                <a:lnTo>
                  <a:pt x="0" y="4"/>
                </a:lnTo>
                <a:lnTo>
                  <a:pt x="0" y="11"/>
                </a:lnTo>
                <a:lnTo>
                  <a:pt x="7" y="11"/>
                </a:lnTo>
                <a:lnTo>
                  <a:pt x="38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58" name="Freeform 76">
            <a:extLst>
              <a:ext uri="{FF2B5EF4-FFF2-40B4-BE49-F238E27FC236}">
                <a16:creationId xmlns:a16="http://schemas.microsoft.com/office/drawing/2014/main" id="{2EDE449C-07BC-1645-ADD2-E6393A3BFC9E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17463" cy="1169988"/>
          </a:xfrm>
          <a:custGeom>
            <a:avLst/>
            <a:gdLst>
              <a:gd name="T0" fmla="*/ 2147483646 w 11"/>
              <a:gd name="T1" fmla="*/ 2147483646 h 737"/>
              <a:gd name="T2" fmla="*/ 2147483646 w 11"/>
              <a:gd name="T3" fmla="*/ 0 h 737"/>
              <a:gd name="T4" fmla="*/ 2147483646 w 11"/>
              <a:gd name="T5" fmla="*/ 0 h 737"/>
              <a:gd name="T6" fmla="*/ 0 w 11"/>
              <a:gd name="T7" fmla="*/ 0 h 737"/>
              <a:gd name="T8" fmla="*/ 0 w 11"/>
              <a:gd name="T9" fmla="*/ 2147483646 h 737"/>
              <a:gd name="T10" fmla="*/ 0 w 11"/>
              <a:gd name="T11" fmla="*/ 2147483646 h 737"/>
              <a:gd name="T12" fmla="*/ 0 w 11"/>
              <a:gd name="T13" fmla="*/ 2147483646 h 737"/>
              <a:gd name="T14" fmla="*/ 2147483646 w 11"/>
              <a:gd name="T15" fmla="*/ 2147483646 h 737"/>
              <a:gd name="T16" fmla="*/ 2147483646 w 11"/>
              <a:gd name="T17" fmla="*/ 2147483646 h 737"/>
              <a:gd name="T18" fmla="*/ 2147483646 w 11"/>
              <a:gd name="T19" fmla="*/ 2147483646 h 737"/>
              <a:gd name="T20" fmla="*/ 2147483646 w 11"/>
              <a:gd name="T21" fmla="*/ 2147483646 h 7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737"/>
              <a:gd name="T35" fmla="*/ 11 w 11"/>
              <a:gd name="T36" fmla="*/ 737 h 7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737">
                <a:moveTo>
                  <a:pt x="11" y="4"/>
                </a:moveTo>
                <a:lnTo>
                  <a:pt x="11" y="0"/>
                </a:lnTo>
                <a:lnTo>
                  <a:pt x="7" y="0"/>
                </a:lnTo>
                <a:lnTo>
                  <a:pt x="0" y="0"/>
                </a:lnTo>
                <a:lnTo>
                  <a:pt x="0" y="4"/>
                </a:lnTo>
                <a:lnTo>
                  <a:pt x="0" y="730"/>
                </a:lnTo>
                <a:lnTo>
                  <a:pt x="0" y="737"/>
                </a:lnTo>
                <a:lnTo>
                  <a:pt x="7" y="737"/>
                </a:lnTo>
                <a:lnTo>
                  <a:pt x="11" y="737"/>
                </a:lnTo>
                <a:lnTo>
                  <a:pt x="11" y="73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59" name="Freeform 77">
            <a:extLst>
              <a:ext uri="{FF2B5EF4-FFF2-40B4-BE49-F238E27FC236}">
                <a16:creationId xmlns:a16="http://schemas.microsoft.com/office/drawing/2014/main" id="{A1BFC031-D177-7445-AD93-C022CDE789AD}"/>
              </a:ext>
            </a:extLst>
          </p:cNvPr>
          <p:cNvSpPr>
            <a:spLocks/>
          </p:cNvSpPr>
          <p:nvPr/>
        </p:nvSpPr>
        <p:spPr bwMode="auto">
          <a:xfrm>
            <a:off x="2495550" y="2028825"/>
            <a:ext cx="349250" cy="12700"/>
          </a:xfrm>
          <a:custGeom>
            <a:avLst/>
            <a:gdLst>
              <a:gd name="T0" fmla="*/ 2147483646 w 220"/>
              <a:gd name="T1" fmla="*/ 2147483646 h 8"/>
              <a:gd name="T2" fmla="*/ 2147483646 w 220"/>
              <a:gd name="T3" fmla="*/ 2147483646 h 8"/>
              <a:gd name="T4" fmla="*/ 2147483646 w 220"/>
              <a:gd name="T5" fmla="*/ 2147483646 h 8"/>
              <a:gd name="T6" fmla="*/ 2147483646 w 220"/>
              <a:gd name="T7" fmla="*/ 0 h 8"/>
              <a:gd name="T8" fmla="*/ 2147483646 w 220"/>
              <a:gd name="T9" fmla="*/ 0 h 8"/>
              <a:gd name="T10" fmla="*/ 2147483646 w 220"/>
              <a:gd name="T11" fmla="*/ 0 h 8"/>
              <a:gd name="T12" fmla="*/ 0 w 220"/>
              <a:gd name="T13" fmla="*/ 0 h 8"/>
              <a:gd name="T14" fmla="*/ 0 w 220"/>
              <a:gd name="T15" fmla="*/ 2147483646 h 8"/>
              <a:gd name="T16" fmla="*/ 2147483646 w 220"/>
              <a:gd name="T17" fmla="*/ 2147483646 h 8"/>
              <a:gd name="T18" fmla="*/ 2147483646 w 22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"/>
              <a:gd name="T31" fmla="*/ 0 h 8"/>
              <a:gd name="T32" fmla="*/ 220 w 220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" h="8">
                <a:moveTo>
                  <a:pt x="213" y="8"/>
                </a:moveTo>
                <a:lnTo>
                  <a:pt x="213" y="8"/>
                </a:lnTo>
                <a:lnTo>
                  <a:pt x="220" y="8"/>
                </a:lnTo>
                <a:lnTo>
                  <a:pt x="220" y="0"/>
                </a:lnTo>
                <a:lnTo>
                  <a:pt x="213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lnTo>
                  <a:pt x="2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60" name="Freeform 78">
            <a:extLst>
              <a:ext uri="{FF2B5EF4-FFF2-40B4-BE49-F238E27FC236}">
                <a16:creationId xmlns:a16="http://schemas.microsoft.com/office/drawing/2014/main" id="{BC7FC99F-9FC5-3543-8BD0-FCDE5D2AC78F}"/>
              </a:ext>
            </a:extLst>
          </p:cNvPr>
          <p:cNvSpPr>
            <a:spLocks/>
          </p:cNvSpPr>
          <p:nvPr/>
        </p:nvSpPr>
        <p:spPr bwMode="auto">
          <a:xfrm>
            <a:off x="2495550" y="2017713"/>
            <a:ext cx="17463" cy="955675"/>
          </a:xfrm>
          <a:custGeom>
            <a:avLst/>
            <a:gdLst>
              <a:gd name="T0" fmla="*/ 2147483646 w 11"/>
              <a:gd name="T1" fmla="*/ 2147483646 h 602"/>
              <a:gd name="T2" fmla="*/ 2147483646 w 11"/>
              <a:gd name="T3" fmla="*/ 2147483646 h 602"/>
              <a:gd name="T4" fmla="*/ 2147483646 w 11"/>
              <a:gd name="T5" fmla="*/ 0 h 602"/>
              <a:gd name="T6" fmla="*/ 2147483646 w 11"/>
              <a:gd name="T7" fmla="*/ 0 h 602"/>
              <a:gd name="T8" fmla="*/ 2147483646 w 11"/>
              <a:gd name="T9" fmla="*/ 2147483646 h 602"/>
              <a:gd name="T10" fmla="*/ 0 w 11"/>
              <a:gd name="T11" fmla="*/ 2147483646 h 602"/>
              <a:gd name="T12" fmla="*/ 0 w 11"/>
              <a:gd name="T13" fmla="*/ 2147483646 h 602"/>
              <a:gd name="T14" fmla="*/ 2147483646 w 11"/>
              <a:gd name="T15" fmla="*/ 2147483646 h 602"/>
              <a:gd name="T16" fmla="*/ 2147483646 w 11"/>
              <a:gd name="T17" fmla="*/ 2147483646 h 602"/>
              <a:gd name="T18" fmla="*/ 2147483646 w 11"/>
              <a:gd name="T19" fmla="*/ 2147483646 h 602"/>
              <a:gd name="T20" fmla="*/ 2147483646 w 11"/>
              <a:gd name="T21" fmla="*/ 2147483646 h 602"/>
              <a:gd name="T22" fmla="*/ 2147483646 w 11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602"/>
              <a:gd name="T38" fmla="*/ 11 w 11"/>
              <a:gd name="T39" fmla="*/ 602 h 6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602">
                <a:moveTo>
                  <a:pt x="11" y="7"/>
                </a:moveTo>
                <a:lnTo>
                  <a:pt x="11" y="7"/>
                </a:lnTo>
                <a:lnTo>
                  <a:pt x="11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595"/>
                </a:lnTo>
                <a:lnTo>
                  <a:pt x="7" y="595"/>
                </a:lnTo>
                <a:lnTo>
                  <a:pt x="7" y="602"/>
                </a:lnTo>
                <a:lnTo>
                  <a:pt x="11" y="602"/>
                </a:lnTo>
                <a:lnTo>
                  <a:pt x="11" y="595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61" name="Freeform 79">
            <a:extLst>
              <a:ext uri="{FF2B5EF4-FFF2-40B4-BE49-F238E27FC236}">
                <a16:creationId xmlns:a16="http://schemas.microsoft.com/office/drawing/2014/main" id="{B0F84EBF-A607-4E46-B905-060AD8C65610}"/>
              </a:ext>
            </a:extLst>
          </p:cNvPr>
          <p:cNvSpPr>
            <a:spLocks/>
          </p:cNvSpPr>
          <p:nvPr/>
        </p:nvSpPr>
        <p:spPr bwMode="auto">
          <a:xfrm>
            <a:off x="2803525" y="2297113"/>
            <a:ext cx="17463" cy="676275"/>
          </a:xfrm>
          <a:custGeom>
            <a:avLst/>
            <a:gdLst>
              <a:gd name="T0" fmla="*/ 2147483646 w 11"/>
              <a:gd name="T1" fmla="*/ 2147483646 h 426"/>
              <a:gd name="T2" fmla="*/ 2147483646 w 11"/>
              <a:gd name="T3" fmla="*/ 0 h 426"/>
              <a:gd name="T4" fmla="*/ 2147483646 w 11"/>
              <a:gd name="T5" fmla="*/ 0 h 426"/>
              <a:gd name="T6" fmla="*/ 2147483646 w 11"/>
              <a:gd name="T7" fmla="*/ 2147483646 h 426"/>
              <a:gd name="T8" fmla="*/ 0 w 11"/>
              <a:gd name="T9" fmla="*/ 2147483646 h 426"/>
              <a:gd name="T10" fmla="*/ 0 w 11"/>
              <a:gd name="T11" fmla="*/ 2147483646 h 426"/>
              <a:gd name="T12" fmla="*/ 2147483646 w 11"/>
              <a:gd name="T13" fmla="*/ 2147483646 h 426"/>
              <a:gd name="T14" fmla="*/ 2147483646 w 11"/>
              <a:gd name="T15" fmla="*/ 2147483646 h 426"/>
              <a:gd name="T16" fmla="*/ 2147483646 w 11"/>
              <a:gd name="T17" fmla="*/ 2147483646 h 426"/>
              <a:gd name="T18" fmla="*/ 2147483646 w 11"/>
              <a:gd name="T19" fmla="*/ 2147483646 h 426"/>
              <a:gd name="T20" fmla="*/ 2147483646 w 11"/>
              <a:gd name="T21" fmla="*/ 2147483646 h 4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426"/>
              <a:gd name="T35" fmla="*/ 11 w 11"/>
              <a:gd name="T36" fmla="*/ 426 h 4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426">
                <a:moveTo>
                  <a:pt x="11" y="3"/>
                </a:moveTo>
                <a:lnTo>
                  <a:pt x="11" y="0"/>
                </a:lnTo>
                <a:lnTo>
                  <a:pt x="4" y="0"/>
                </a:lnTo>
                <a:lnTo>
                  <a:pt x="4" y="3"/>
                </a:lnTo>
                <a:lnTo>
                  <a:pt x="0" y="3"/>
                </a:lnTo>
                <a:lnTo>
                  <a:pt x="0" y="419"/>
                </a:lnTo>
                <a:lnTo>
                  <a:pt x="4" y="419"/>
                </a:lnTo>
                <a:lnTo>
                  <a:pt x="4" y="426"/>
                </a:lnTo>
                <a:lnTo>
                  <a:pt x="11" y="426"/>
                </a:lnTo>
                <a:lnTo>
                  <a:pt x="11" y="419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62" name="Freeform 80">
            <a:extLst>
              <a:ext uri="{FF2B5EF4-FFF2-40B4-BE49-F238E27FC236}">
                <a16:creationId xmlns:a16="http://schemas.microsoft.com/office/drawing/2014/main" id="{2D9F2C9B-212D-D249-A170-350F974D8985}"/>
              </a:ext>
            </a:extLst>
          </p:cNvPr>
          <p:cNvSpPr>
            <a:spLocks/>
          </p:cNvSpPr>
          <p:nvPr/>
        </p:nvSpPr>
        <p:spPr bwMode="auto">
          <a:xfrm>
            <a:off x="1947863" y="1584325"/>
            <a:ext cx="19050" cy="1389063"/>
          </a:xfrm>
          <a:custGeom>
            <a:avLst/>
            <a:gdLst>
              <a:gd name="T0" fmla="*/ 2147483646 w 12"/>
              <a:gd name="T1" fmla="*/ 2147483646 h 875"/>
              <a:gd name="T2" fmla="*/ 2147483646 w 12"/>
              <a:gd name="T3" fmla="*/ 0 h 875"/>
              <a:gd name="T4" fmla="*/ 2147483646 w 12"/>
              <a:gd name="T5" fmla="*/ 0 h 875"/>
              <a:gd name="T6" fmla="*/ 0 w 12"/>
              <a:gd name="T7" fmla="*/ 0 h 875"/>
              <a:gd name="T8" fmla="*/ 0 w 12"/>
              <a:gd name="T9" fmla="*/ 2147483646 h 875"/>
              <a:gd name="T10" fmla="*/ 0 w 12"/>
              <a:gd name="T11" fmla="*/ 2147483646 h 875"/>
              <a:gd name="T12" fmla="*/ 0 w 12"/>
              <a:gd name="T13" fmla="*/ 2147483646 h 875"/>
              <a:gd name="T14" fmla="*/ 2147483646 w 12"/>
              <a:gd name="T15" fmla="*/ 2147483646 h 875"/>
              <a:gd name="T16" fmla="*/ 2147483646 w 12"/>
              <a:gd name="T17" fmla="*/ 2147483646 h 875"/>
              <a:gd name="T18" fmla="*/ 2147483646 w 12"/>
              <a:gd name="T19" fmla="*/ 2147483646 h 875"/>
              <a:gd name="T20" fmla="*/ 2147483646 w 12"/>
              <a:gd name="T21" fmla="*/ 2147483646 h 8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875"/>
              <a:gd name="T35" fmla="*/ 12 w 12"/>
              <a:gd name="T36" fmla="*/ 875 h 8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875">
                <a:moveTo>
                  <a:pt x="12" y="3"/>
                </a:moveTo>
                <a:lnTo>
                  <a:pt x="12" y="0"/>
                </a:lnTo>
                <a:lnTo>
                  <a:pt x="8" y="0"/>
                </a:lnTo>
                <a:lnTo>
                  <a:pt x="0" y="0"/>
                </a:lnTo>
                <a:lnTo>
                  <a:pt x="0" y="3"/>
                </a:lnTo>
                <a:lnTo>
                  <a:pt x="0" y="868"/>
                </a:lnTo>
                <a:lnTo>
                  <a:pt x="0" y="875"/>
                </a:lnTo>
                <a:lnTo>
                  <a:pt x="8" y="875"/>
                </a:lnTo>
                <a:lnTo>
                  <a:pt x="12" y="875"/>
                </a:lnTo>
                <a:lnTo>
                  <a:pt x="12" y="868"/>
                </a:lnTo>
                <a:lnTo>
                  <a:pt x="1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63" name="Freeform 81">
            <a:extLst>
              <a:ext uri="{FF2B5EF4-FFF2-40B4-BE49-F238E27FC236}">
                <a16:creationId xmlns:a16="http://schemas.microsoft.com/office/drawing/2014/main" id="{DDF9BACD-5887-6849-9381-5D5DEB3B64D0}"/>
              </a:ext>
            </a:extLst>
          </p:cNvPr>
          <p:cNvSpPr>
            <a:spLocks/>
          </p:cNvSpPr>
          <p:nvPr/>
        </p:nvSpPr>
        <p:spPr bwMode="auto">
          <a:xfrm>
            <a:off x="2132013" y="2338388"/>
            <a:ext cx="220662" cy="225425"/>
          </a:xfrm>
          <a:custGeom>
            <a:avLst/>
            <a:gdLst>
              <a:gd name="T0" fmla="*/ 2147483646 w 139"/>
              <a:gd name="T1" fmla="*/ 0 h 142"/>
              <a:gd name="T2" fmla="*/ 2147483646 w 139"/>
              <a:gd name="T3" fmla="*/ 2147483646 h 142"/>
              <a:gd name="T4" fmla="*/ 2147483646 w 139"/>
              <a:gd name="T5" fmla="*/ 2147483646 h 142"/>
              <a:gd name="T6" fmla="*/ 2147483646 w 139"/>
              <a:gd name="T7" fmla="*/ 2147483646 h 142"/>
              <a:gd name="T8" fmla="*/ 2147483646 w 139"/>
              <a:gd name="T9" fmla="*/ 2147483646 h 142"/>
              <a:gd name="T10" fmla="*/ 2147483646 w 139"/>
              <a:gd name="T11" fmla="*/ 2147483646 h 142"/>
              <a:gd name="T12" fmla="*/ 2147483646 w 139"/>
              <a:gd name="T13" fmla="*/ 2147483646 h 142"/>
              <a:gd name="T14" fmla="*/ 2147483646 w 139"/>
              <a:gd name="T15" fmla="*/ 2147483646 h 142"/>
              <a:gd name="T16" fmla="*/ 0 w 139"/>
              <a:gd name="T17" fmla="*/ 2147483646 h 142"/>
              <a:gd name="T18" fmla="*/ 0 w 139"/>
              <a:gd name="T19" fmla="*/ 2147483646 h 142"/>
              <a:gd name="T20" fmla="*/ 2147483646 w 139"/>
              <a:gd name="T21" fmla="*/ 2147483646 h 142"/>
              <a:gd name="T22" fmla="*/ 2147483646 w 139"/>
              <a:gd name="T23" fmla="*/ 2147483646 h 142"/>
              <a:gd name="T24" fmla="*/ 2147483646 w 139"/>
              <a:gd name="T25" fmla="*/ 2147483646 h 142"/>
              <a:gd name="T26" fmla="*/ 2147483646 w 139"/>
              <a:gd name="T27" fmla="*/ 2147483646 h 142"/>
              <a:gd name="T28" fmla="*/ 2147483646 w 139"/>
              <a:gd name="T29" fmla="*/ 2147483646 h 142"/>
              <a:gd name="T30" fmla="*/ 2147483646 w 139"/>
              <a:gd name="T31" fmla="*/ 2147483646 h 142"/>
              <a:gd name="T32" fmla="*/ 2147483646 w 139"/>
              <a:gd name="T33" fmla="*/ 2147483646 h 142"/>
              <a:gd name="T34" fmla="*/ 2147483646 w 139"/>
              <a:gd name="T35" fmla="*/ 2147483646 h 142"/>
              <a:gd name="T36" fmla="*/ 2147483646 w 139"/>
              <a:gd name="T37" fmla="*/ 2147483646 h 142"/>
              <a:gd name="T38" fmla="*/ 2147483646 w 139"/>
              <a:gd name="T39" fmla="*/ 2147483646 h 142"/>
              <a:gd name="T40" fmla="*/ 2147483646 w 139"/>
              <a:gd name="T41" fmla="*/ 2147483646 h 142"/>
              <a:gd name="T42" fmla="*/ 2147483646 w 139"/>
              <a:gd name="T43" fmla="*/ 2147483646 h 142"/>
              <a:gd name="T44" fmla="*/ 2147483646 w 139"/>
              <a:gd name="T45" fmla="*/ 2147483646 h 142"/>
              <a:gd name="T46" fmla="*/ 2147483646 w 139"/>
              <a:gd name="T47" fmla="*/ 2147483646 h 142"/>
              <a:gd name="T48" fmla="*/ 2147483646 w 139"/>
              <a:gd name="T49" fmla="*/ 2147483646 h 142"/>
              <a:gd name="T50" fmla="*/ 2147483646 w 139"/>
              <a:gd name="T51" fmla="*/ 2147483646 h 142"/>
              <a:gd name="T52" fmla="*/ 2147483646 w 139"/>
              <a:gd name="T53" fmla="*/ 2147483646 h 142"/>
              <a:gd name="T54" fmla="*/ 2147483646 w 139"/>
              <a:gd name="T55" fmla="*/ 2147483646 h 142"/>
              <a:gd name="T56" fmla="*/ 2147483646 w 139"/>
              <a:gd name="T57" fmla="*/ 2147483646 h 142"/>
              <a:gd name="T58" fmla="*/ 2147483646 w 139"/>
              <a:gd name="T59" fmla="*/ 2147483646 h 142"/>
              <a:gd name="T60" fmla="*/ 2147483646 w 139"/>
              <a:gd name="T61" fmla="*/ 2147483646 h 142"/>
              <a:gd name="T62" fmla="*/ 2147483646 w 139"/>
              <a:gd name="T63" fmla="*/ 2147483646 h 142"/>
              <a:gd name="T64" fmla="*/ 2147483646 w 139"/>
              <a:gd name="T65" fmla="*/ 2147483646 h 142"/>
              <a:gd name="T66" fmla="*/ 2147483646 w 139"/>
              <a:gd name="T67" fmla="*/ 2147483646 h 142"/>
              <a:gd name="T68" fmla="*/ 2147483646 w 139"/>
              <a:gd name="T69" fmla="*/ 0 h 142"/>
              <a:gd name="T70" fmla="*/ 2147483646 w 139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9"/>
              <a:gd name="T109" fmla="*/ 0 h 142"/>
              <a:gd name="T110" fmla="*/ 139 w 139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9" h="142">
                <a:moveTo>
                  <a:pt x="68" y="0"/>
                </a:moveTo>
                <a:lnTo>
                  <a:pt x="57" y="0"/>
                </a:lnTo>
                <a:lnTo>
                  <a:pt x="53" y="0"/>
                </a:lnTo>
                <a:lnTo>
                  <a:pt x="45" y="7"/>
                </a:lnTo>
                <a:lnTo>
                  <a:pt x="42" y="7"/>
                </a:lnTo>
                <a:lnTo>
                  <a:pt x="34" y="7"/>
                </a:lnTo>
                <a:lnTo>
                  <a:pt x="34" y="15"/>
                </a:lnTo>
                <a:lnTo>
                  <a:pt x="30" y="15"/>
                </a:lnTo>
                <a:lnTo>
                  <a:pt x="23" y="19"/>
                </a:lnTo>
                <a:lnTo>
                  <a:pt x="15" y="19"/>
                </a:lnTo>
                <a:lnTo>
                  <a:pt x="15" y="26"/>
                </a:lnTo>
                <a:lnTo>
                  <a:pt x="12" y="30"/>
                </a:lnTo>
                <a:lnTo>
                  <a:pt x="12" y="37"/>
                </a:lnTo>
                <a:lnTo>
                  <a:pt x="4" y="37"/>
                </a:lnTo>
                <a:lnTo>
                  <a:pt x="4" y="41"/>
                </a:lnTo>
                <a:lnTo>
                  <a:pt x="4" y="48"/>
                </a:lnTo>
                <a:lnTo>
                  <a:pt x="0" y="52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4" y="93"/>
                </a:lnTo>
                <a:lnTo>
                  <a:pt x="4" y="101"/>
                </a:lnTo>
                <a:lnTo>
                  <a:pt x="4" y="105"/>
                </a:lnTo>
                <a:lnTo>
                  <a:pt x="12" y="105"/>
                </a:lnTo>
                <a:lnTo>
                  <a:pt x="12" y="112"/>
                </a:lnTo>
                <a:lnTo>
                  <a:pt x="15" y="116"/>
                </a:lnTo>
                <a:lnTo>
                  <a:pt x="15" y="123"/>
                </a:lnTo>
                <a:lnTo>
                  <a:pt x="23" y="123"/>
                </a:lnTo>
                <a:lnTo>
                  <a:pt x="30" y="127"/>
                </a:lnTo>
                <a:lnTo>
                  <a:pt x="34" y="134"/>
                </a:lnTo>
                <a:lnTo>
                  <a:pt x="42" y="134"/>
                </a:lnTo>
                <a:lnTo>
                  <a:pt x="45" y="134"/>
                </a:lnTo>
                <a:lnTo>
                  <a:pt x="53" y="142"/>
                </a:lnTo>
                <a:lnTo>
                  <a:pt x="57" y="142"/>
                </a:lnTo>
                <a:lnTo>
                  <a:pt x="68" y="142"/>
                </a:lnTo>
                <a:lnTo>
                  <a:pt x="79" y="142"/>
                </a:lnTo>
                <a:lnTo>
                  <a:pt x="86" y="142"/>
                </a:lnTo>
                <a:lnTo>
                  <a:pt x="90" y="134"/>
                </a:lnTo>
                <a:lnTo>
                  <a:pt x="98" y="134"/>
                </a:lnTo>
                <a:lnTo>
                  <a:pt x="105" y="134"/>
                </a:lnTo>
                <a:lnTo>
                  <a:pt x="105" y="127"/>
                </a:lnTo>
                <a:lnTo>
                  <a:pt x="109" y="127"/>
                </a:lnTo>
                <a:lnTo>
                  <a:pt x="116" y="123"/>
                </a:lnTo>
                <a:lnTo>
                  <a:pt x="120" y="123"/>
                </a:lnTo>
                <a:lnTo>
                  <a:pt x="120" y="116"/>
                </a:lnTo>
                <a:lnTo>
                  <a:pt x="128" y="112"/>
                </a:lnTo>
                <a:lnTo>
                  <a:pt x="128" y="105"/>
                </a:lnTo>
                <a:lnTo>
                  <a:pt x="131" y="105"/>
                </a:lnTo>
                <a:lnTo>
                  <a:pt x="131" y="101"/>
                </a:lnTo>
                <a:lnTo>
                  <a:pt x="131" y="93"/>
                </a:lnTo>
                <a:lnTo>
                  <a:pt x="139" y="90"/>
                </a:lnTo>
                <a:lnTo>
                  <a:pt x="139" y="82"/>
                </a:lnTo>
                <a:lnTo>
                  <a:pt x="139" y="71"/>
                </a:lnTo>
                <a:lnTo>
                  <a:pt x="139" y="60"/>
                </a:lnTo>
                <a:lnTo>
                  <a:pt x="139" y="52"/>
                </a:lnTo>
                <a:lnTo>
                  <a:pt x="131" y="48"/>
                </a:lnTo>
                <a:lnTo>
                  <a:pt x="131" y="41"/>
                </a:lnTo>
                <a:lnTo>
                  <a:pt x="131" y="37"/>
                </a:lnTo>
                <a:lnTo>
                  <a:pt x="128" y="37"/>
                </a:lnTo>
                <a:lnTo>
                  <a:pt x="128" y="30"/>
                </a:lnTo>
                <a:lnTo>
                  <a:pt x="120" y="26"/>
                </a:lnTo>
                <a:lnTo>
                  <a:pt x="116" y="26"/>
                </a:lnTo>
                <a:lnTo>
                  <a:pt x="116" y="19"/>
                </a:lnTo>
                <a:lnTo>
                  <a:pt x="109" y="15"/>
                </a:lnTo>
                <a:lnTo>
                  <a:pt x="105" y="15"/>
                </a:lnTo>
                <a:lnTo>
                  <a:pt x="105" y="7"/>
                </a:lnTo>
                <a:lnTo>
                  <a:pt x="98" y="7"/>
                </a:lnTo>
                <a:lnTo>
                  <a:pt x="90" y="7"/>
                </a:lnTo>
                <a:lnTo>
                  <a:pt x="86" y="0"/>
                </a:lnTo>
                <a:lnTo>
                  <a:pt x="79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64" name="Freeform 82">
            <a:extLst>
              <a:ext uri="{FF2B5EF4-FFF2-40B4-BE49-F238E27FC236}">
                <a16:creationId xmlns:a16="http://schemas.microsoft.com/office/drawing/2014/main" id="{41660BA9-CFDF-3E4E-BB55-054F3D847CCA}"/>
              </a:ext>
            </a:extLst>
          </p:cNvPr>
          <p:cNvSpPr>
            <a:spLocks/>
          </p:cNvSpPr>
          <p:nvPr/>
        </p:nvSpPr>
        <p:spPr bwMode="auto">
          <a:xfrm>
            <a:off x="2120900" y="2332038"/>
            <a:ext cx="153988" cy="238125"/>
          </a:xfrm>
          <a:custGeom>
            <a:avLst/>
            <a:gdLst>
              <a:gd name="T0" fmla="*/ 2147483646 w 97"/>
              <a:gd name="T1" fmla="*/ 2147483646 h 150"/>
              <a:gd name="T2" fmla="*/ 2147483646 w 97"/>
              <a:gd name="T3" fmla="*/ 2147483646 h 150"/>
              <a:gd name="T4" fmla="*/ 2147483646 w 97"/>
              <a:gd name="T5" fmla="*/ 2147483646 h 150"/>
              <a:gd name="T6" fmla="*/ 2147483646 w 97"/>
              <a:gd name="T7" fmla="*/ 2147483646 h 150"/>
              <a:gd name="T8" fmla="*/ 2147483646 w 97"/>
              <a:gd name="T9" fmla="*/ 2147483646 h 150"/>
              <a:gd name="T10" fmla="*/ 2147483646 w 97"/>
              <a:gd name="T11" fmla="*/ 2147483646 h 150"/>
              <a:gd name="T12" fmla="*/ 2147483646 w 97"/>
              <a:gd name="T13" fmla="*/ 2147483646 h 150"/>
              <a:gd name="T14" fmla="*/ 2147483646 w 97"/>
              <a:gd name="T15" fmla="*/ 2147483646 h 150"/>
              <a:gd name="T16" fmla="*/ 2147483646 w 97"/>
              <a:gd name="T17" fmla="*/ 2147483646 h 150"/>
              <a:gd name="T18" fmla="*/ 2147483646 w 97"/>
              <a:gd name="T19" fmla="*/ 2147483646 h 150"/>
              <a:gd name="T20" fmla="*/ 0 w 97"/>
              <a:gd name="T21" fmla="*/ 2147483646 h 150"/>
              <a:gd name="T22" fmla="*/ 2147483646 w 97"/>
              <a:gd name="T23" fmla="*/ 2147483646 h 150"/>
              <a:gd name="T24" fmla="*/ 2147483646 w 97"/>
              <a:gd name="T25" fmla="*/ 2147483646 h 150"/>
              <a:gd name="T26" fmla="*/ 2147483646 w 97"/>
              <a:gd name="T27" fmla="*/ 2147483646 h 150"/>
              <a:gd name="T28" fmla="*/ 2147483646 w 97"/>
              <a:gd name="T29" fmla="*/ 2147483646 h 150"/>
              <a:gd name="T30" fmla="*/ 2147483646 w 97"/>
              <a:gd name="T31" fmla="*/ 2147483646 h 150"/>
              <a:gd name="T32" fmla="*/ 2147483646 w 97"/>
              <a:gd name="T33" fmla="*/ 2147483646 h 150"/>
              <a:gd name="T34" fmla="*/ 2147483646 w 97"/>
              <a:gd name="T35" fmla="*/ 2147483646 h 150"/>
              <a:gd name="T36" fmla="*/ 2147483646 w 97"/>
              <a:gd name="T37" fmla="*/ 2147483646 h 150"/>
              <a:gd name="T38" fmla="*/ 2147483646 w 97"/>
              <a:gd name="T39" fmla="*/ 2147483646 h 150"/>
              <a:gd name="T40" fmla="*/ 2147483646 w 97"/>
              <a:gd name="T41" fmla="*/ 2147483646 h 150"/>
              <a:gd name="T42" fmla="*/ 2147483646 w 97"/>
              <a:gd name="T43" fmla="*/ 2147483646 h 150"/>
              <a:gd name="T44" fmla="*/ 2147483646 w 97"/>
              <a:gd name="T45" fmla="*/ 2147483646 h 150"/>
              <a:gd name="T46" fmla="*/ 2147483646 w 97"/>
              <a:gd name="T47" fmla="*/ 2147483646 h 150"/>
              <a:gd name="T48" fmla="*/ 2147483646 w 97"/>
              <a:gd name="T49" fmla="*/ 2147483646 h 150"/>
              <a:gd name="T50" fmla="*/ 2147483646 w 97"/>
              <a:gd name="T51" fmla="*/ 2147483646 h 150"/>
              <a:gd name="T52" fmla="*/ 2147483646 w 97"/>
              <a:gd name="T53" fmla="*/ 2147483646 h 150"/>
              <a:gd name="T54" fmla="*/ 2147483646 w 97"/>
              <a:gd name="T55" fmla="*/ 2147483646 h 150"/>
              <a:gd name="T56" fmla="*/ 2147483646 w 97"/>
              <a:gd name="T57" fmla="*/ 2147483646 h 150"/>
              <a:gd name="T58" fmla="*/ 2147483646 w 97"/>
              <a:gd name="T59" fmla="*/ 2147483646 h 150"/>
              <a:gd name="T60" fmla="*/ 2147483646 w 97"/>
              <a:gd name="T61" fmla="*/ 2147483646 h 150"/>
              <a:gd name="T62" fmla="*/ 2147483646 w 97"/>
              <a:gd name="T63" fmla="*/ 2147483646 h 150"/>
              <a:gd name="T64" fmla="*/ 2147483646 w 97"/>
              <a:gd name="T65" fmla="*/ 2147483646 h 150"/>
              <a:gd name="T66" fmla="*/ 2147483646 w 97"/>
              <a:gd name="T67" fmla="*/ 2147483646 h 150"/>
              <a:gd name="T68" fmla="*/ 2147483646 w 97"/>
              <a:gd name="T69" fmla="*/ 2147483646 h 150"/>
              <a:gd name="T70" fmla="*/ 2147483646 w 97"/>
              <a:gd name="T71" fmla="*/ 2147483646 h 150"/>
              <a:gd name="T72" fmla="*/ 2147483646 w 97"/>
              <a:gd name="T73" fmla="*/ 2147483646 h 150"/>
              <a:gd name="T74" fmla="*/ 2147483646 w 97"/>
              <a:gd name="T75" fmla="*/ 2147483646 h 150"/>
              <a:gd name="T76" fmla="*/ 2147483646 w 97"/>
              <a:gd name="T77" fmla="*/ 2147483646 h 150"/>
              <a:gd name="T78" fmla="*/ 2147483646 w 97"/>
              <a:gd name="T79" fmla="*/ 2147483646 h 150"/>
              <a:gd name="T80" fmla="*/ 2147483646 w 97"/>
              <a:gd name="T81" fmla="*/ 2147483646 h 150"/>
              <a:gd name="T82" fmla="*/ 2147483646 w 97"/>
              <a:gd name="T83" fmla="*/ 2147483646 h 150"/>
              <a:gd name="T84" fmla="*/ 2147483646 w 97"/>
              <a:gd name="T85" fmla="*/ 2147483646 h 150"/>
              <a:gd name="T86" fmla="*/ 2147483646 w 97"/>
              <a:gd name="T87" fmla="*/ 2147483646 h 150"/>
              <a:gd name="T88" fmla="*/ 2147483646 w 97"/>
              <a:gd name="T89" fmla="*/ 2147483646 h 150"/>
              <a:gd name="T90" fmla="*/ 2147483646 w 97"/>
              <a:gd name="T91" fmla="*/ 2147483646 h 150"/>
              <a:gd name="T92" fmla="*/ 2147483646 w 97"/>
              <a:gd name="T93" fmla="*/ 2147483646 h 150"/>
              <a:gd name="T94" fmla="*/ 2147483646 w 97"/>
              <a:gd name="T95" fmla="*/ 2147483646 h 150"/>
              <a:gd name="T96" fmla="*/ 2147483646 w 97"/>
              <a:gd name="T97" fmla="*/ 2147483646 h 150"/>
              <a:gd name="T98" fmla="*/ 2147483646 w 97"/>
              <a:gd name="T99" fmla="*/ 2147483646 h 150"/>
              <a:gd name="T100" fmla="*/ 2147483646 w 97"/>
              <a:gd name="T101" fmla="*/ 2147483646 h 150"/>
              <a:gd name="T102" fmla="*/ 2147483646 w 97"/>
              <a:gd name="T103" fmla="*/ 2147483646 h 150"/>
              <a:gd name="T104" fmla="*/ 2147483646 w 97"/>
              <a:gd name="T105" fmla="*/ 2147483646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150"/>
              <a:gd name="T161" fmla="*/ 97 w 97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150">
                <a:moveTo>
                  <a:pt x="75" y="0"/>
                </a:move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4" y="4"/>
                </a:lnTo>
                <a:lnTo>
                  <a:pt x="52" y="4"/>
                </a:lnTo>
                <a:lnTo>
                  <a:pt x="49" y="4"/>
                </a:lnTo>
                <a:lnTo>
                  <a:pt x="41" y="4"/>
                </a:lnTo>
                <a:lnTo>
                  <a:pt x="41" y="11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7" y="19"/>
                </a:lnTo>
                <a:lnTo>
                  <a:pt x="30" y="19"/>
                </a:lnTo>
                <a:lnTo>
                  <a:pt x="37" y="19"/>
                </a:lnTo>
                <a:lnTo>
                  <a:pt x="30" y="19"/>
                </a:lnTo>
                <a:lnTo>
                  <a:pt x="22" y="23"/>
                </a:lnTo>
                <a:lnTo>
                  <a:pt x="22" y="30"/>
                </a:lnTo>
                <a:lnTo>
                  <a:pt x="22" y="23"/>
                </a:lnTo>
                <a:lnTo>
                  <a:pt x="19" y="23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11" y="45"/>
                </a:lnTo>
                <a:lnTo>
                  <a:pt x="11" y="41"/>
                </a:lnTo>
                <a:lnTo>
                  <a:pt x="7" y="41"/>
                </a:lnTo>
                <a:lnTo>
                  <a:pt x="7" y="45"/>
                </a:lnTo>
                <a:lnTo>
                  <a:pt x="7" y="52"/>
                </a:lnTo>
                <a:lnTo>
                  <a:pt x="7" y="64"/>
                </a:lnTo>
                <a:lnTo>
                  <a:pt x="7" y="56"/>
                </a:lnTo>
                <a:lnTo>
                  <a:pt x="7" y="64"/>
                </a:lnTo>
                <a:lnTo>
                  <a:pt x="0" y="64"/>
                </a:lnTo>
                <a:lnTo>
                  <a:pt x="0" y="86"/>
                </a:lnTo>
                <a:lnTo>
                  <a:pt x="7" y="86"/>
                </a:lnTo>
                <a:lnTo>
                  <a:pt x="7" y="94"/>
                </a:lnTo>
                <a:lnTo>
                  <a:pt x="7" y="86"/>
                </a:lnTo>
                <a:lnTo>
                  <a:pt x="7" y="97"/>
                </a:lnTo>
                <a:lnTo>
                  <a:pt x="7" y="105"/>
                </a:lnTo>
                <a:lnTo>
                  <a:pt x="7" y="109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16"/>
                </a:lnTo>
                <a:lnTo>
                  <a:pt x="19" y="120"/>
                </a:lnTo>
                <a:lnTo>
                  <a:pt x="19" y="127"/>
                </a:lnTo>
                <a:lnTo>
                  <a:pt x="22" y="127"/>
                </a:lnTo>
                <a:lnTo>
                  <a:pt x="22" y="131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9" y="138"/>
                </a:lnTo>
                <a:lnTo>
                  <a:pt x="41" y="138"/>
                </a:lnTo>
                <a:lnTo>
                  <a:pt x="41" y="146"/>
                </a:lnTo>
                <a:lnTo>
                  <a:pt x="49" y="146"/>
                </a:lnTo>
                <a:lnTo>
                  <a:pt x="52" y="146"/>
                </a:lnTo>
                <a:lnTo>
                  <a:pt x="64" y="146"/>
                </a:lnTo>
                <a:lnTo>
                  <a:pt x="60" y="146"/>
                </a:lnTo>
                <a:lnTo>
                  <a:pt x="64" y="146"/>
                </a:lnTo>
                <a:lnTo>
                  <a:pt x="64" y="150"/>
                </a:lnTo>
                <a:lnTo>
                  <a:pt x="86" y="150"/>
                </a:lnTo>
                <a:lnTo>
                  <a:pt x="86" y="146"/>
                </a:lnTo>
                <a:lnTo>
                  <a:pt x="93" y="146"/>
                </a:lnTo>
                <a:lnTo>
                  <a:pt x="86" y="146"/>
                </a:lnTo>
                <a:lnTo>
                  <a:pt x="97" y="146"/>
                </a:lnTo>
                <a:lnTo>
                  <a:pt x="93" y="138"/>
                </a:lnTo>
                <a:lnTo>
                  <a:pt x="82" y="138"/>
                </a:lnTo>
                <a:lnTo>
                  <a:pt x="82" y="146"/>
                </a:lnTo>
                <a:lnTo>
                  <a:pt x="86" y="138"/>
                </a:lnTo>
                <a:lnTo>
                  <a:pt x="64" y="138"/>
                </a:lnTo>
                <a:lnTo>
                  <a:pt x="71" y="146"/>
                </a:lnTo>
                <a:lnTo>
                  <a:pt x="71" y="138"/>
                </a:lnTo>
                <a:lnTo>
                  <a:pt x="64" y="138"/>
                </a:lnTo>
                <a:lnTo>
                  <a:pt x="60" y="138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6"/>
                </a:lnTo>
                <a:lnTo>
                  <a:pt x="11" y="82"/>
                </a:lnTo>
                <a:lnTo>
                  <a:pt x="7" y="82"/>
                </a:lnTo>
                <a:lnTo>
                  <a:pt x="11" y="86"/>
                </a:lnTo>
                <a:lnTo>
                  <a:pt x="11" y="64"/>
                </a:lnTo>
                <a:lnTo>
                  <a:pt x="7" y="71"/>
                </a:lnTo>
                <a:lnTo>
                  <a:pt x="11" y="71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5"/>
                </a:lnTo>
                <a:lnTo>
                  <a:pt x="11" y="52"/>
                </a:lnTo>
                <a:lnTo>
                  <a:pt x="19" y="52"/>
                </a:lnTo>
                <a:lnTo>
                  <a:pt x="19" y="45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30" y="23"/>
                </a:lnTo>
                <a:lnTo>
                  <a:pt x="22" y="30"/>
                </a:lnTo>
                <a:lnTo>
                  <a:pt x="30" y="30"/>
                </a:lnTo>
                <a:lnTo>
                  <a:pt x="37" y="23"/>
                </a:lnTo>
                <a:lnTo>
                  <a:pt x="41" y="23"/>
                </a:lnTo>
                <a:lnTo>
                  <a:pt x="41" y="19"/>
                </a:lnTo>
                <a:lnTo>
                  <a:pt x="37" y="23"/>
                </a:lnTo>
                <a:lnTo>
                  <a:pt x="41" y="23"/>
                </a:lnTo>
                <a:lnTo>
                  <a:pt x="49" y="23"/>
                </a:lnTo>
                <a:lnTo>
                  <a:pt x="49" y="19"/>
                </a:lnTo>
                <a:lnTo>
                  <a:pt x="52" y="19"/>
                </a:lnTo>
                <a:lnTo>
                  <a:pt x="52" y="11"/>
                </a:lnTo>
                <a:lnTo>
                  <a:pt x="49" y="19"/>
                </a:lnTo>
                <a:lnTo>
                  <a:pt x="52" y="19"/>
                </a:lnTo>
                <a:lnTo>
                  <a:pt x="60" y="19"/>
                </a:lnTo>
                <a:lnTo>
                  <a:pt x="60" y="11"/>
                </a:lnTo>
                <a:lnTo>
                  <a:pt x="64" y="11"/>
                </a:lnTo>
                <a:lnTo>
                  <a:pt x="71" y="11"/>
                </a:lnTo>
                <a:lnTo>
                  <a:pt x="71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65" name="Freeform 83">
            <a:extLst>
              <a:ext uri="{FF2B5EF4-FFF2-40B4-BE49-F238E27FC236}">
                <a16:creationId xmlns:a16="http://schemas.microsoft.com/office/drawing/2014/main" id="{5C24275F-7C3D-E14F-A1B3-A0CDD159A4BC}"/>
              </a:ext>
            </a:extLst>
          </p:cNvPr>
          <p:cNvSpPr>
            <a:spLocks/>
          </p:cNvSpPr>
          <p:nvPr/>
        </p:nvSpPr>
        <p:spPr bwMode="auto">
          <a:xfrm>
            <a:off x="22399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2147483646 h 146"/>
              <a:gd name="T36" fmla="*/ 2147483646 w 75"/>
              <a:gd name="T37" fmla="*/ 2147483646 h 146"/>
              <a:gd name="T38" fmla="*/ 2147483646 w 75"/>
              <a:gd name="T39" fmla="*/ 0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2147483646 w 75"/>
              <a:gd name="T91" fmla="*/ 2147483646 h 146"/>
              <a:gd name="T92" fmla="*/ 2147483646 w 75"/>
              <a:gd name="T93" fmla="*/ 2147483646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5"/>
              <a:gd name="T142" fmla="*/ 0 h 146"/>
              <a:gd name="T143" fmla="*/ 75 w 75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5" h="146">
                <a:moveTo>
                  <a:pt x="22" y="146"/>
                </a:moveTo>
                <a:lnTo>
                  <a:pt x="30" y="146"/>
                </a:lnTo>
                <a:lnTo>
                  <a:pt x="37" y="146"/>
                </a:lnTo>
                <a:lnTo>
                  <a:pt x="37" y="138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1" y="131"/>
                </a:lnTo>
                <a:lnTo>
                  <a:pt x="41" y="138"/>
                </a:lnTo>
                <a:lnTo>
                  <a:pt x="41" y="131"/>
                </a:lnTo>
                <a:lnTo>
                  <a:pt x="48" y="131"/>
                </a:lnTo>
                <a:lnTo>
                  <a:pt x="52" y="131"/>
                </a:lnTo>
                <a:lnTo>
                  <a:pt x="52" y="127"/>
                </a:lnTo>
                <a:lnTo>
                  <a:pt x="48" y="127"/>
                </a:lnTo>
                <a:lnTo>
                  <a:pt x="52" y="127"/>
                </a:lnTo>
                <a:lnTo>
                  <a:pt x="60" y="120"/>
                </a:lnTo>
                <a:lnTo>
                  <a:pt x="60" y="116"/>
                </a:lnTo>
                <a:lnTo>
                  <a:pt x="60" y="120"/>
                </a:lnTo>
                <a:lnTo>
                  <a:pt x="60" y="116"/>
                </a:lnTo>
                <a:lnTo>
                  <a:pt x="63" y="116"/>
                </a:lnTo>
                <a:lnTo>
                  <a:pt x="63" y="109"/>
                </a:lnTo>
                <a:lnTo>
                  <a:pt x="63" y="105"/>
                </a:lnTo>
                <a:lnTo>
                  <a:pt x="63" y="109"/>
                </a:lnTo>
                <a:lnTo>
                  <a:pt x="71" y="109"/>
                </a:lnTo>
                <a:lnTo>
                  <a:pt x="71" y="105"/>
                </a:lnTo>
                <a:lnTo>
                  <a:pt x="71" y="97"/>
                </a:lnTo>
                <a:lnTo>
                  <a:pt x="71" y="86"/>
                </a:lnTo>
                <a:lnTo>
                  <a:pt x="71" y="94"/>
                </a:lnTo>
                <a:lnTo>
                  <a:pt x="71" y="86"/>
                </a:lnTo>
                <a:lnTo>
                  <a:pt x="75" y="86"/>
                </a:lnTo>
                <a:lnTo>
                  <a:pt x="75" y="64"/>
                </a:lnTo>
                <a:lnTo>
                  <a:pt x="71" y="64"/>
                </a:lnTo>
                <a:lnTo>
                  <a:pt x="71" y="56"/>
                </a:lnTo>
                <a:lnTo>
                  <a:pt x="71" y="64"/>
                </a:lnTo>
                <a:lnTo>
                  <a:pt x="71" y="52"/>
                </a:lnTo>
                <a:lnTo>
                  <a:pt x="71" y="45"/>
                </a:lnTo>
                <a:lnTo>
                  <a:pt x="71" y="41"/>
                </a:lnTo>
                <a:lnTo>
                  <a:pt x="63" y="41"/>
                </a:lnTo>
                <a:lnTo>
                  <a:pt x="63" y="45"/>
                </a:lnTo>
                <a:lnTo>
                  <a:pt x="63" y="41"/>
                </a:lnTo>
                <a:lnTo>
                  <a:pt x="63" y="34"/>
                </a:lnTo>
                <a:lnTo>
                  <a:pt x="60" y="34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41" y="19"/>
                </a:lnTo>
                <a:lnTo>
                  <a:pt x="41" y="11"/>
                </a:lnTo>
                <a:lnTo>
                  <a:pt x="37" y="11"/>
                </a:lnTo>
                <a:lnTo>
                  <a:pt x="30" y="11"/>
                </a:lnTo>
                <a:lnTo>
                  <a:pt x="37" y="11"/>
                </a:lnTo>
                <a:lnTo>
                  <a:pt x="37" y="4"/>
                </a:lnTo>
                <a:lnTo>
                  <a:pt x="30" y="4"/>
                </a:lnTo>
                <a:lnTo>
                  <a:pt x="22" y="4"/>
                </a:lnTo>
                <a:lnTo>
                  <a:pt x="11" y="4"/>
                </a:lnTo>
                <a:lnTo>
                  <a:pt x="18" y="4"/>
                </a:lnTo>
                <a:lnTo>
                  <a:pt x="11" y="4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7" y="4"/>
                </a:lnTo>
                <a:lnTo>
                  <a:pt x="7" y="11"/>
                </a:lnTo>
                <a:lnTo>
                  <a:pt x="18" y="11"/>
                </a:lnTo>
                <a:lnTo>
                  <a:pt x="18" y="19"/>
                </a:lnTo>
                <a:lnTo>
                  <a:pt x="22" y="19"/>
                </a:lnTo>
                <a:lnTo>
                  <a:pt x="30" y="19"/>
                </a:lnTo>
                <a:lnTo>
                  <a:pt x="22" y="11"/>
                </a:lnTo>
                <a:lnTo>
                  <a:pt x="22" y="19"/>
                </a:lnTo>
                <a:lnTo>
                  <a:pt x="30" y="19"/>
                </a:lnTo>
                <a:lnTo>
                  <a:pt x="30" y="23"/>
                </a:lnTo>
                <a:lnTo>
                  <a:pt x="37" y="23"/>
                </a:lnTo>
                <a:lnTo>
                  <a:pt x="41" y="23"/>
                </a:lnTo>
                <a:lnTo>
                  <a:pt x="37" y="19"/>
                </a:lnTo>
                <a:lnTo>
                  <a:pt x="37" y="23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41"/>
                </a:lnTo>
                <a:lnTo>
                  <a:pt x="60" y="41"/>
                </a:lnTo>
                <a:lnTo>
                  <a:pt x="52" y="34"/>
                </a:lnTo>
                <a:lnTo>
                  <a:pt x="52" y="41"/>
                </a:lnTo>
                <a:lnTo>
                  <a:pt x="52" y="45"/>
                </a:lnTo>
                <a:lnTo>
                  <a:pt x="60" y="45"/>
                </a:lnTo>
                <a:lnTo>
                  <a:pt x="60" y="52"/>
                </a:lnTo>
                <a:lnTo>
                  <a:pt x="63" y="52"/>
                </a:lnTo>
                <a:lnTo>
                  <a:pt x="60" y="45"/>
                </a:lnTo>
                <a:lnTo>
                  <a:pt x="60" y="52"/>
                </a:lnTo>
                <a:lnTo>
                  <a:pt x="60" y="56"/>
                </a:lnTo>
                <a:lnTo>
                  <a:pt x="63" y="56"/>
                </a:lnTo>
                <a:lnTo>
                  <a:pt x="63" y="71"/>
                </a:lnTo>
                <a:lnTo>
                  <a:pt x="71" y="71"/>
                </a:lnTo>
                <a:lnTo>
                  <a:pt x="63" y="64"/>
                </a:lnTo>
                <a:lnTo>
                  <a:pt x="63" y="86"/>
                </a:lnTo>
                <a:lnTo>
                  <a:pt x="71" y="82"/>
                </a:lnTo>
                <a:lnTo>
                  <a:pt x="63" y="82"/>
                </a:lnTo>
                <a:lnTo>
                  <a:pt x="63" y="86"/>
                </a:lnTo>
                <a:lnTo>
                  <a:pt x="63" y="94"/>
                </a:lnTo>
                <a:lnTo>
                  <a:pt x="60" y="94"/>
                </a:lnTo>
                <a:lnTo>
                  <a:pt x="60" y="97"/>
                </a:lnTo>
                <a:lnTo>
                  <a:pt x="60" y="105"/>
                </a:lnTo>
                <a:lnTo>
                  <a:pt x="63" y="97"/>
                </a:lnTo>
                <a:lnTo>
                  <a:pt x="60" y="97"/>
                </a:lnTo>
                <a:lnTo>
                  <a:pt x="60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60" y="109"/>
                </a:lnTo>
                <a:lnTo>
                  <a:pt x="52" y="109"/>
                </a:lnTo>
                <a:lnTo>
                  <a:pt x="52" y="116"/>
                </a:lnTo>
                <a:lnTo>
                  <a:pt x="48" y="120"/>
                </a:lnTo>
                <a:lnTo>
                  <a:pt x="48" y="127"/>
                </a:lnTo>
                <a:lnTo>
                  <a:pt x="52" y="120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18" y="138"/>
                </a:lnTo>
                <a:lnTo>
                  <a:pt x="22" y="146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66" name="Rectangle 84">
            <a:extLst>
              <a:ext uri="{FF2B5EF4-FFF2-40B4-BE49-F238E27FC236}">
                <a16:creationId xmlns:a16="http://schemas.microsoft.com/office/drawing/2014/main" id="{70B9530F-687D-644E-BDC3-EA109011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78050"/>
            <a:ext cx="93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67" name="Rectangle 85">
            <a:extLst>
              <a:ext uri="{FF2B5EF4-FFF2-40B4-BE49-F238E27FC236}">
                <a16:creationId xmlns:a16="http://schemas.microsoft.com/office/drawing/2014/main" id="{6C894569-8515-E145-A4C2-C0107506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84400"/>
            <a:ext cx="88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68" name="Rectangle 86">
            <a:extLst>
              <a:ext uri="{FF2B5EF4-FFF2-40B4-BE49-F238E27FC236}">
                <a16:creationId xmlns:a16="http://schemas.microsoft.com/office/drawing/2014/main" id="{E3573FAB-90AE-BC42-91E0-F0D08D33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20186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69" name="Rectangle 87">
            <a:extLst>
              <a:ext uri="{FF2B5EF4-FFF2-40B4-BE49-F238E27FC236}">
                <a16:creationId xmlns:a16="http://schemas.microsoft.com/office/drawing/2014/main" id="{0740192F-C094-714D-92D1-09273F35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386013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70" name="Rectangle 88">
            <a:extLst>
              <a:ext uri="{FF2B5EF4-FFF2-40B4-BE49-F238E27FC236}">
                <a16:creationId xmlns:a16="http://schemas.microsoft.com/office/drawing/2014/main" id="{A1E2464B-771A-C545-B1F1-29235B78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598738"/>
            <a:ext cx="1778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71" name="Rectangle 89">
            <a:extLst>
              <a:ext uri="{FF2B5EF4-FFF2-40B4-BE49-F238E27FC236}">
                <a16:creationId xmlns:a16="http://schemas.microsoft.com/office/drawing/2014/main" id="{CA1E3770-6C99-E14C-86E2-AECC6621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2687638"/>
            <a:ext cx="22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72" name="Rectangle 90">
            <a:extLst>
              <a:ext uri="{FF2B5EF4-FFF2-40B4-BE49-F238E27FC236}">
                <a16:creationId xmlns:a16="http://schemas.microsoft.com/office/drawing/2014/main" id="{D997C4DD-1FA5-2846-83FA-5896EB2F8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636713"/>
            <a:ext cx="8255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73" name="Rectangle 91">
            <a:extLst>
              <a:ext uri="{FF2B5EF4-FFF2-40B4-BE49-F238E27FC236}">
                <a16:creationId xmlns:a16="http://schemas.microsoft.com/office/drawing/2014/main" id="{EDED5CE4-744F-9444-90E8-BAFFBAC68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01875"/>
            <a:ext cx="5461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74" name="Rectangle 92">
            <a:extLst>
              <a:ext uri="{FF2B5EF4-FFF2-40B4-BE49-F238E27FC236}">
                <a16:creationId xmlns:a16="http://schemas.microsoft.com/office/drawing/2014/main" id="{17E30A91-CDD6-D746-8F4C-62ED33B8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314575"/>
            <a:ext cx="557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Voltage 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75" name="Rectangle 93">
            <a:extLst>
              <a:ext uri="{FF2B5EF4-FFF2-40B4-BE49-F238E27FC236}">
                <a16:creationId xmlns:a16="http://schemas.microsoft.com/office/drawing/2014/main" id="{8F41DD7D-587E-4A47-AE3D-652C660EE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2498725"/>
            <a:ext cx="455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source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76" name="Freeform 94">
            <a:extLst>
              <a:ext uri="{FF2B5EF4-FFF2-40B4-BE49-F238E27FC236}">
                <a16:creationId xmlns:a16="http://schemas.microsoft.com/office/drawing/2014/main" id="{54C54FFD-CDAE-EF48-929E-326D365961FA}"/>
              </a:ext>
            </a:extLst>
          </p:cNvPr>
          <p:cNvSpPr>
            <a:spLocks/>
          </p:cNvSpPr>
          <p:nvPr/>
        </p:nvSpPr>
        <p:spPr bwMode="auto">
          <a:xfrm>
            <a:off x="2393950" y="2338388"/>
            <a:ext cx="219075" cy="225425"/>
          </a:xfrm>
          <a:custGeom>
            <a:avLst/>
            <a:gdLst>
              <a:gd name="T0" fmla="*/ 2147483646 w 138"/>
              <a:gd name="T1" fmla="*/ 0 h 142"/>
              <a:gd name="T2" fmla="*/ 2147483646 w 138"/>
              <a:gd name="T3" fmla="*/ 0 h 142"/>
              <a:gd name="T4" fmla="*/ 2147483646 w 138"/>
              <a:gd name="T5" fmla="*/ 2147483646 h 142"/>
              <a:gd name="T6" fmla="*/ 2147483646 w 138"/>
              <a:gd name="T7" fmla="*/ 2147483646 h 142"/>
              <a:gd name="T8" fmla="*/ 2147483646 w 138"/>
              <a:gd name="T9" fmla="*/ 2147483646 h 142"/>
              <a:gd name="T10" fmla="*/ 2147483646 w 138"/>
              <a:gd name="T11" fmla="*/ 2147483646 h 142"/>
              <a:gd name="T12" fmla="*/ 2147483646 w 138"/>
              <a:gd name="T13" fmla="*/ 2147483646 h 142"/>
              <a:gd name="T14" fmla="*/ 0 w 138"/>
              <a:gd name="T15" fmla="*/ 2147483646 h 142"/>
              <a:gd name="T16" fmla="*/ 0 w 138"/>
              <a:gd name="T17" fmla="*/ 2147483646 h 142"/>
              <a:gd name="T18" fmla="*/ 0 w 138"/>
              <a:gd name="T19" fmla="*/ 2147483646 h 142"/>
              <a:gd name="T20" fmla="*/ 2147483646 w 138"/>
              <a:gd name="T21" fmla="*/ 2147483646 h 142"/>
              <a:gd name="T22" fmla="*/ 2147483646 w 138"/>
              <a:gd name="T23" fmla="*/ 2147483646 h 142"/>
              <a:gd name="T24" fmla="*/ 2147483646 w 138"/>
              <a:gd name="T25" fmla="*/ 2147483646 h 142"/>
              <a:gd name="T26" fmla="*/ 2147483646 w 138"/>
              <a:gd name="T27" fmla="*/ 2147483646 h 142"/>
              <a:gd name="T28" fmla="*/ 2147483646 w 138"/>
              <a:gd name="T29" fmla="*/ 2147483646 h 142"/>
              <a:gd name="T30" fmla="*/ 2147483646 w 138"/>
              <a:gd name="T31" fmla="*/ 2147483646 h 142"/>
              <a:gd name="T32" fmla="*/ 2147483646 w 138"/>
              <a:gd name="T33" fmla="*/ 2147483646 h 142"/>
              <a:gd name="T34" fmla="*/ 2147483646 w 138"/>
              <a:gd name="T35" fmla="*/ 2147483646 h 142"/>
              <a:gd name="T36" fmla="*/ 2147483646 w 138"/>
              <a:gd name="T37" fmla="*/ 2147483646 h 142"/>
              <a:gd name="T38" fmla="*/ 2147483646 w 138"/>
              <a:gd name="T39" fmla="*/ 2147483646 h 142"/>
              <a:gd name="T40" fmla="*/ 2147483646 w 138"/>
              <a:gd name="T41" fmla="*/ 2147483646 h 142"/>
              <a:gd name="T42" fmla="*/ 2147483646 w 138"/>
              <a:gd name="T43" fmla="*/ 2147483646 h 142"/>
              <a:gd name="T44" fmla="*/ 2147483646 w 138"/>
              <a:gd name="T45" fmla="*/ 2147483646 h 142"/>
              <a:gd name="T46" fmla="*/ 2147483646 w 138"/>
              <a:gd name="T47" fmla="*/ 2147483646 h 142"/>
              <a:gd name="T48" fmla="*/ 2147483646 w 138"/>
              <a:gd name="T49" fmla="*/ 2147483646 h 142"/>
              <a:gd name="T50" fmla="*/ 2147483646 w 138"/>
              <a:gd name="T51" fmla="*/ 2147483646 h 142"/>
              <a:gd name="T52" fmla="*/ 2147483646 w 138"/>
              <a:gd name="T53" fmla="*/ 2147483646 h 142"/>
              <a:gd name="T54" fmla="*/ 2147483646 w 138"/>
              <a:gd name="T55" fmla="*/ 2147483646 h 142"/>
              <a:gd name="T56" fmla="*/ 2147483646 w 138"/>
              <a:gd name="T57" fmla="*/ 2147483646 h 142"/>
              <a:gd name="T58" fmla="*/ 2147483646 w 138"/>
              <a:gd name="T59" fmla="*/ 2147483646 h 142"/>
              <a:gd name="T60" fmla="*/ 2147483646 w 138"/>
              <a:gd name="T61" fmla="*/ 2147483646 h 142"/>
              <a:gd name="T62" fmla="*/ 2147483646 w 138"/>
              <a:gd name="T63" fmla="*/ 2147483646 h 142"/>
              <a:gd name="T64" fmla="*/ 2147483646 w 138"/>
              <a:gd name="T65" fmla="*/ 2147483646 h 142"/>
              <a:gd name="T66" fmla="*/ 2147483646 w 138"/>
              <a:gd name="T67" fmla="*/ 2147483646 h 142"/>
              <a:gd name="T68" fmla="*/ 2147483646 w 138"/>
              <a:gd name="T69" fmla="*/ 0 h 142"/>
              <a:gd name="T70" fmla="*/ 2147483646 w 138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8"/>
              <a:gd name="T109" fmla="*/ 0 h 142"/>
              <a:gd name="T110" fmla="*/ 138 w 138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8" h="142">
                <a:moveTo>
                  <a:pt x="71" y="0"/>
                </a:moveTo>
                <a:lnTo>
                  <a:pt x="60" y="0"/>
                </a:lnTo>
                <a:lnTo>
                  <a:pt x="52" y="0"/>
                </a:lnTo>
                <a:lnTo>
                  <a:pt x="49" y="0"/>
                </a:lnTo>
                <a:lnTo>
                  <a:pt x="41" y="7"/>
                </a:lnTo>
                <a:lnTo>
                  <a:pt x="37" y="7"/>
                </a:lnTo>
                <a:lnTo>
                  <a:pt x="30" y="15"/>
                </a:lnTo>
                <a:lnTo>
                  <a:pt x="26" y="19"/>
                </a:lnTo>
                <a:lnTo>
                  <a:pt x="19" y="19"/>
                </a:lnTo>
                <a:lnTo>
                  <a:pt x="19" y="26"/>
                </a:lnTo>
                <a:lnTo>
                  <a:pt x="15" y="30"/>
                </a:lnTo>
                <a:lnTo>
                  <a:pt x="15" y="37"/>
                </a:lnTo>
                <a:lnTo>
                  <a:pt x="7" y="37"/>
                </a:lnTo>
                <a:lnTo>
                  <a:pt x="7" y="41"/>
                </a:lnTo>
                <a:lnTo>
                  <a:pt x="7" y="48"/>
                </a:lnTo>
                <a:lnTo>
                  <a:pt x="0" y="48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7" y="90"/>
                </a:lnTo>
                <a:lnTo>
                  <a:pt x="7" y="93"/>
                </a:lnTo>
                <a:lnTo>
                  <a:pt x="7" y="101"/>
                </a:lnTo>
                <a:lnTo>
                  <a:pt x="15" y="105"/>
                </a:lnTo>
                <a:lnTo>
                  <a:pt x="15" y="112"/>
                </a:lnTo>
                <a:lnTo>
                  <a:pt x="19" y="116"/>
                </a:lnTo>
                <a:lnTo>
                  <a:pt x="26" y="116"/>
                </a:lnTo>
                <a:lnTo>
                  <a:pt x="26" y="123"/>
                </a:lnTo>
                <a:lnTo>
                  <a:pt x="30" y="127"/>
                </a:lnTo>
                <a:lnTo>
                  <a:pt x="37" y="127"/>
                </a:lnTo>
                <a:lnTo>
                  <a:pt x="37" y="134"/>
                </a:lnTo>
                <a:lnTo>
                  <a:pt x="41" y="134"/>
                </a:lnTo>
                <a:lnTo>
                  <a:pt x="49" y="134"/>
                </a:lnTo>
                <a:lnTo>
                  <a:pt x="52" y="134"/>
                </a:lnTo>
                <a:lnTo>
                  <a:pt x="60" y="134"/>
                </a:lnTo>
                <a:lnTo>
                  <a:pt x="60" y="142"/>
                </a:lnTo>
                <a:lnTo>
                  <a:pt x="71" y="142"/>
                </a:lnTo>
                <a:lnTo>
                  <a:pt x="82" y="142"/>
                </a:lnTo>
                <a:lnTo>
                  <a:pt x="82" y="134"/>
                </a:lnTo>
                <a:lnTo>
                  <a:pt x="90" y="134"/>
                </a:lnTo>
                <a:lnTo>
                  <a:pt x="94" y="134"/>
                </a:lnTo>
                <a:lnTo>
                  <a:pt x="101" y="134"/>
                </a:lnTo>
                <a:lnTo>
                  <a:pt x="105" y="134"/>
                </a:lnTo>
                <a:lnTo>
                  <a:pt x="105" y="127"/>
                </a:lnTo>
                <a:lnTo>
                  <a:pt x="112" y="127"/>
                </a:lnTo>
                <a:lnTo>
                  <a:pt x="116" y="123"/>
                </a:lnTo>
                <a:lnTo>
                  <a:pt x="123" y="123"/>
                </a:lnTo>
                <a:lnTo>
                  <a:pt x="123" y="116"/>
                </a:lnTo>
                <a:lnTo>
                  <a:pt x="127" y="112"/>
                </a:lnTo>
                <a:lnTo>
                  <a:pt x="127" y="105"/>
                </a:lnTo>
                <a:lnTo>
                  <a:pt x="135" y="101"/>
                </a:lnTo>
                <a:lnTo>
                  <a:pt x="135" y="93"/>
                </a:lnTo>
                <a:lnTo>
                  <a:pt x="135" y="90"/>
                </a:lnTo>
                <a:lnTo>
                  <a:pt x="138" y="90"/>
                </a:lnTo>
                <a:lnTo>
                  <a:pt x="138" y="82"/>
                </a:lnTo>
                <a:lnTo>
                  <a:pt x="138" y="71"/>
                </a:lnTo>
                <a:lnTo>
                  <a:pt x="138" y="60"/>
                </a:lnTo>
                <a:lnTo>
                  <a:pt x="138" y="48"/>
                </a:lnTo>
                <a:lnTo>
                  <a:pt x="135" y="48"/>
                </a:lnTo>
                <a:lnTo>
                  <a:pt x="135" y="41"/>
                </a:lnTo>
                <a:lnTo>
                  <a:pt x="135" y="37"/>
                </a:lnTo>
                <a:lnTo>
                  <a:pt x="127" y="37"/>
                </a:lnTo>
                <a:lnTo>
                  <a:pt x="127" y="30"/>
                </a:lnTo>
                <a:lnTo>
                  <a:pt x="123" y="26"/>
                </a:lnTo>
                <a:lnTo>
                  <a:pt x="123" y="19"/>
                </a:lnTo>
                <a:lnTo>
                  <a:pt x="116" y="19"/>
                </a:lnTo>
                <a:lnTo>
                  <a:pt x="112" y="15"/>
                </a:lnTo>
                <a:lnTo>
                  <a:pt x="105" y="7"/>
                </a:lnTo>
                <a:lnTo>
                  <a:pt x="101" y="7"/>
                </a:lnTo>
                <a:lnTo>
                  <a:pt x="94" y="0"/>
                </a:lnTo>
                <a:lnTo>
                  <a:pt x="90" y="0"/>
                </a:lnTo>
                <a:lnTo>
                  <a:pt x="82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77" name="Freeform 95">
            <a:extLst>
              <a:ext uri="{FF2B5EF4-FFF2-40B4-BE49-F238E27FC236}">
                <a16:creationId xmlns:a16="http://schemas.microsoft.com/office/drawing/2014/main" id="{EFE97466-D0FC-ED41-B8B1-956A480B71C7}"/>
              </a:ext>
            </a:extLst>
          </p:cNvPr>
          <p:cNvSpPr>
            <a:spLocks/>
          </p:cNvSpPr>
          <p:nvPr/>
        </p:nvSpPr>
        <p:spPr bwMode="auto">
          <a:xfrm>
            <a:off x="2387600" y="2332038"/>
            <a:ext cx="155575" cy="231775"/>
          </a:xfrm>
          <a:custGeom>
            <a:avLst/>
            <a:gdLst>
              <a:gd name="T0" fmla="*/ 2147483646 w 98"/>
              <a:gd name="T1" fmla="*/ 0 h 146"/>
              <a:gd name="T2" fmla="*/ 2147483646 w 98"/>
              <a:gd name="T3" fmla="*/ 0 h 146"/>
              <a:gd name="T4" fmla="*/ 2147483646 w 98"/>
              <a:gd name="T5" fmla="*/ 2147483646 h 146"/>
              <a:gd name="T6" fmla="*/ 2147483646 w 98"/>
              <a:gd name="T7" fmla="*/ 2147483646 h 146"/>
              <a:gd name="T8" fmla="*/ 2147483646 w 98"/>
              <a:gd name="T9" fmla="*/ 2147483646 h 146"/>
              <a:gd name="T10" fmla="*/ 2147483646 w 98"/>
              <a:gd name="T11" fmla="*/ 2147483646 h 146"/>
              <a:gd name="T12" fmla="*/ 2147483646 w 98"/>
              <a:gd name="T13" fmla="*/ 2147483646 h 146"/>
              <a:gd name="T14" fmla="*/ 2147483646 w 98"/>
              <a:gd name="T15" fmla="*/ 2147483646 h 146"/>
              <a:gd name="T16" fmla="*/ 2147483646 w 98"/>
              <a:gd name="T17" fmla="*/ 2147483646 h 146"/>
              <a:gd name="T18" fmla="*/ 2147483646 w 98"/>
              <a:gd name="T19" fmla="*/ 2147483646 h 146"/>
              <a:gd name="T20" fmla="*/ 2147483646 w 98"/>
              <a:gd name="T21" fmla="*/ 2147483646 h 146"/>
              <a:gd name="T22" fmla="*/ 2147483646 w 98"/>
              <a:gd name="T23" fmla="*/ 2147483646 h 146"/>
              <a:gd name="T24" fmla="*/ 2147483646 w 98"/>
              <a:gd name="T25" fmla="*/ 2147483646 h 146"/>
              <a:gd name="T26" fmla="*/ 2147483646 w 98"/>
              <a:gd name="T27" fmla="*/ 2147483646 h 146"/>
              <a:gd name="T28" fmla="*/ 2147483646 w 98"/>
              <a:gd name="T29" fmla="*/ 2147483646 h 146"/>
              <a:gd name="T30" fmla="*/ 2147483646 w 98"/>
              <a:gd name="T31" fmla="*/ 2147483646 h 146"/>
              <a:gd name="T32" fmla="*/ 2147483646 w 98"/>
              <a:gd name="T33" fmla="*/ 2147483646 h 146"/>
              <a:gd name="T34" fmla="*/ 2147483646 w 98"/>
              <a:gd name="T35" fmla="*/ 2147483646 h 146"/>
              <a:gd name="T36" fmla="*/ 2147483646 w 98"/>
              <a:gd name="T37" fmla="*/ 2147483646 h 146"/>
              <a:gd name="T38" fmla="*/ 2147483646 w 98"/>
              <a:gd name="T39" fmla="*/ 2147483646 h 146"/>
              <a:gd name="T40" fmla="*/ 2147483646 w 98"/>
              <a:gd name="T41" fmla="*/ 2147483646 h 146"/>
              <a:gd name="T42" fmla="*/ 2147483646 w 98"/>
              <a:gd name="T43" fmla="*/ 2147483646 h 146"/>
              <a:gd name="T44" fmla="*/ 2147483646 w 98"/>
              <a:gd name="T45" fmla="*/ 2147483646 h 146"/>
              <a:gd name="T46" fmla="*/ 2147483646 w 98"/>
              <a:gd name="T47" fmla="*/ 2147483646 h 146"/>
              <a:gd name="T48" fmla="*/ 2147483646 w 98"/>
              <a:gd name="T49" fmla="*/ 2147483646 h 146"/>
              <a:gd name="T50" fmla="*/ 2147483646 w 98"/>
              <a:gd name="T51" fmla="*/ 2147483646 h 146"/>
              <a:gd name="T52" fmla="*/ 2147483646 w 98"/>
              <a:gd name="T53" fmla="*/ 2147483646 h 146"/>
              <a:gd name="T54" fmla="*/ 2147483646 w 98"/>
              <a:gd name="T55" fmla="*/ 2147483646 h 146"/>
              <a:gd name="T56" fmla="*/ 2147483646 w 98"/>
              <a:gd name="T57" fmla="*/ 2147483646 h 146"/>
              <a:gd name="T58" fmla="*/ 2147483646 w 98"/>
              <a:gd name="T59" fmla="*/ 2147483646 h 146"/>
              <a:gd name="T60" fmla="*/ 2147483646 w 98"/>
              <a:gd name="T61" fmla="*/ 2147483646 h 146"/>
              <a:gd name="T62" fmla="*/ 2147483646 w 98"/>
              <a:gd name="T63" fmla="*/ 2147483646 h 146"/>
              <a:gd name="T64" fmla="*/ 2147483646 w 98"/>
              <a:gd name="T65" fmla="*/ 2147483646 h 146"/>
              <a:gd name="T66" fmla="*/ 2147483646 w 98"/>
              <a:gd name="T67" fmla="*/ 2147483646 h 146"/>
              <a:gd name="T68" fmla="*/ 2147483646 w 98"/>
              <a:gd name="T69" fmla="*/ 2147483646 h 146"/>
              <a:gd name="T70" fmla="*/ 2147483646 w 98"/>
              <a:gd name="T71" fmla="*/ 2147483646 h 146"/>
              <a:gd name="T72" fmla="*/ 2147483646 w 98"/>
              <a:gd name="T73" fmla="*/ 2147483646 h 146"/>
              <a:gd name="T74" fmla="*/ 2147483646 w 98"/>
              <a:gd name="T75" fmla="*/ 2147483646 h 146"/>
              <a:gd name="T76" fmla="*/ 2147483646 w 98"/>
              <a:gd name="T77" fmla="*/ 2147483646 h 146"/>
              <a:gd name="T78" fmla="*/ 2147483646 w 98"/>
              <a:gd name="T79" fmla="*/ 2147483646 h 146"/>
              <a:gd name="T80" fmla="*/ 2147483646 w 98"/>
              <a:gd name="T81" fmla="*/ 2147483646 h 146"/>
              <a:gd name="T82" fmla="*/ 2147483646 w 98"/>
              <a:gd name="T83" fmla="*/ 2147483646 h 146"/>
              <a:gd name="T84" fmla="*/ 2147483646 w 98"/>
              <a:gd name="T85" fmla="*/ 2147483646 h 146"/>
              <a:gd name="T86" fmla="*/ 2147483646 w 98"/>
              <a:gd name="T87" fmla="*/ 2147483646 h 146"/>
              <a:gd name="T88" fmla="*/ 2147483646 w 98"/>
              <a:gd name="T89" fmla="*/ 2147483646 h 146"/>
              <a:gd name="T90" fmla="*/ 2147483646 w 98"/>
              <a:gd name="T91" fmla="*/ 2147483646 h 146"/>
              <a:gd name="T92" fmla="*/ 2147483646 w 98"/>
              <a:gd name="T93" fmla="*/ 2147483646 h 146"/>
              <a:gd name="T94" fmla="*/ 2147483646 w 98"/>
              <a:gd name="T95" fmla="*/ 2147483646 h 146"/>
              <a:gd name="T96" fmla="*/ 2147483646 w 98"/>
              <a:gd name="T97" fmla="*/ 2147483646 h 146"/>
              <a:gd name="T98" fmla="*/ 2147483646 w 98"/>
              <a:gd name="T99" fmla="*/ 2147483646 h 146"/>
              <a:gd name="T100" fmla="*/ 2147483646 w 98"/>
              <a:gd name="T101" fmla="*/ 2147483646 h 146"/>
              <a:gd name="T102" fmla="*/ 2147483646 w 98"/>
              <a:gd name="T103" fmla="*/ 0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8"/>
              <a:gd name="T157" fmla="*/ 0 h 146"/>
              <a:gd name="T158" fmla="*/ 98 w 98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8" h="146">
                <a:moveTo>
                  <a:pt x="75" y="0"/>
                </a:moveTo>
                <a:lnTo>
                  <a:pt x="64" y="0"/>
                </a:lnTo>
                <a:lnTo>
                  <a:pt x="56" y="0"/>
                </a:lnTo>
                <a:lnTo>
                  <a:pt x="56" y="4"/>
                </a:lnTo>
                <a:lnTo>
                  <a:pt x="64" y="0"/>
                </a:lnTo>
                <a:lnTo>
                  <a:pt x="53" y="0"/>
                </a:lnTo>
                <a:lnTo>
                  <a:pt x="53" y="4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34" y="11"/>
                </a:lnTo>
                <a:lnTo>
                  <a:pt x="34" y="19"/>
                </a:lnTo>
                <a:lnTo>
                  <a:pt x="34" y="11"/>
                </a:lnTo>
                <a:lnTo>
                  <a:pt x="34" y="19"/>
                </a:lnTo>
                <a:lnTo>
                  <a:pt x="30" y="19"/>
                </a:lnTo>
                <a:lnTo>
                  <a:pt x="23" y="19"/>
                </a:lnTo>
                <a:lnTo>
                  <a:pt x="23" y="23"/>
                </a:lnTo>
                <a:lnTo>
                  <a:pt x="30" y="23"/>
                </a:lnTo>
                <a:lnTo>
                  <a:pt x="23" y="23"/>
                </a:lnTo>
                <a:lnTo>
                  <a:pt x="19" y="30"/>
                </a:lnTo>
                <a:lnTo>
                  <a:pt x="19" y="34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4" y="41"/>
                </a:lnTo>
                <a:lnTo>
                  <a:pt x="4" y="45"/>
                </a:lnTo>
                <a:lnTo>
                  <a:pt x="4" y="52"/>
                </a:lnTo>
                <a:lnTo>
                  <a:pt x="4" y="64"/>
                </a:lnTo>
                <a:lnTo>
                  <a:pt x="4" y="56"/>
                </a:lnTo>
                <a:lnTo>
                  <a:pt x="0" y="56"/>
                </a:lnTo>
                <a:lnTo>
                  <a:pt x="0" y="86"/>
                </a:lnTo>
                <a:lnTo>
                  <a:pt x="4" y="86"/>
                </a:lnTo>
                <a:lnTo>
                  <a:pt x="4" y="94"/>
                </a:lnTo>
                <a:lnTo>
                  <a:pt x="4" y="97"/>
                </a:lnTo>
                <a:lnTo>
                  <a:pt x="4" y="105"/>
                </a:lnTo>
                <a:lnTo>
                  <a:pt x="11" y="105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34" y="131"/>
                </a:lnTo>
                <a:lnTo>
                  <a:pt x="34" y="138"/>
                </a:lnTo>
                <a:lnTo>
                  <a:pt x="41" y="138"/>
                </a:lnTo>
                <a:lnTo>
                  <a:pt x="45" y="138"/>
                </a:lnTo>
                <a:lnTo>
                  <a:pt x="41" y="138"/>
                </a:lnTo>
                <a:lnTo>
                  <a:pt x="45" y="138"/>
                </a:lnTo>
                <a:lnTo>
                  <a:pt x="45" y="146"/>
                </a:lnTo>
                <a:lnTo>
                  <a:pt x="53" y="146"/>
                </a:lnTo>
                <a:lnTo>
                  <a:pt x="64" y="146"/>
                </a:lnTo>
                <a:lnTo>
                  <a:pt x="56" y="138"/>
                </a:lnTo>
                <a:lnTo>
                  <a:pt x="56" y="146"/>
                </a:lnTo>
                <a:lnTo>
                  <a:pt x="64" y="146"/>
                </a:lnTo>
                <a:lnTo>
                  <a:pt x="86" y="146"/>
                </a:lnTo>
                <a:lnTo>
                  <a:pt x="94" y="146"/>
                </a:lnTo>
                <a:lnTo>
                  <a:pt x="94" y="138"/>
                </a:lnTo>
                <a:lnTo>
                  <a:pt x="86" y="146"/>
                </a:lnTo>
                <a:lnTo>
                  <a:pt x="98" y="146"/>
                </a:lnTo>
                <a:lnTo>
                  <a:pt x="94" y="131"/>
                </a:lnTo>
                <a:lnTo>
                  <a:pt x="94" y="138"/>
                </a:lnTo>
                <a:lnTo>
                  <a:pt x="79" y="138"/>
                </a:lnTo>
                <a:lnTo>
                  <a:pt x="79" y="146"/>
                </a:lnTo>
                <a:lnTo>
                  <a:pt x="86" y="138"/>
                </a:lnTo>
                <a:lnTo>
                  <a:pt x="64" y="138"/>
                </a:lnTo>
                <a:lnTo>
                  <a:pt x="68" y="146"/>
                </a:lnTo>
                <a:lnTo>
                  <a:pt x="68" y="138"/>
                </a:lnTo>
                <a:lnTo>
                  <a:pt x="56" y="138"/>
                </a:lnTo>
                <a:lnTo>
                  <a:pt x="56" y="131"/>
                </a:lnTo>
                <a:lnTo>
                  <a:pt x="53" y="131"/>
                </a:lnTo>
                <a:lnTo>
                  <a:pt x="45" y="131"/>
                </a:lnTo>
                <a:lnTo>
                  <a:pt x="53" y="138"/>
                </a:lnTo>
                <a:lnTo>
                  <a:pt x="53" y="131"/>
                </a:lnTo>
                <a:lnTo>
                  <a:pt x="45" y="131"/>
                </a:lnTo>
                <a:lnTo>
                  <a:pt x="45" y="127"/>
                </a:lnTo>
                <a:lnTo>
                  <a:pt x="41" y="127"/>
                </a:lnTo>
                <a:lnTo>
                  <a:pt x="34" y="127"/>
                </a:lnTo>
                <a:lnTo>
                  <a:pt x="41" y="131"/>
                </a:lnTo>
                <a:lnTo>
                  <a:pt x="41" y="127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23" y="109"/>
                </a:lnTo>
                <a:lnTo>
                  <a:pt x="19" y="109"/>
                </a:lnTo>
                <a:lnTo>
                  <a:pt x="23" y="116"/>
                </a:lnTo>
                <a:lnTo>
                  <a:pt x="23" y="109"/>
                </a:lnTo>
                <a:lnTo>
                  <a:pt x="23" y="105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2"/>
                </a:lnTo>
                <a:lnTo>
                  <a:pt x="4" y="82"/>
                </a:lnTo>
                <a:lnTo>
                  <a:pt x="11" y="86"/>
                </a:lnTo>
                <a:lnTo>
                  <a:pt x="11" y="64"/>
                </a:lnTo>
                <a:lnTo>
                  <a:pt x="4" y="71"/>
                </a:lnTo>
                <a:lnTo>
                  <a:pt x="11" y="71"/>
                </a:lnTo>
                <a:lnTo>
                  <a:pt x="11" y="64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1"/>
                </a:lnTo>
                <a:lnTo>
                  <a:pt x="11" y="45"/>
                </a:lnTo>
                <a:lnTo>
                  <a:pt x="19" y="45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30" y="30"/>
                </a:lnTo>
                <a:lnTo>
                  <a:pt x="30" y="23"/>
                </a:lnTo>
                <a:lnTo>
                  <a:pt x="23" y="30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56" y="11"/>
                </a:lnTo>
                <a:lnTo>
                  <a:pt x="68" y="11"/>
                </a:lnTo>
                <a:lnTo>
                  <a:pt x="68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78" name="Freeform 96">
            <a:extLst>
              <a:ext uri="{FF2B5EF4-FFF2-40B4-BE49-F238E27FC236}">
                <a16:creationId xmlns:a16="http://schemas.microsoft.com/office/drawing/2014/main" id="{CD51F6CC-323C-9B48-A2AC-5D854DDEC285}"/>
              </a:ext>
            </a:extLst>
          </p:cNvPr>
          <p:cNvSpPr>
            <a:spLocks/>
          </p:cNvSpPr>
          <p:nvPr/>
        </p:nvSpPr>
        <p:spPr bwMode="auto">
          <a:xfrm>
            <a:off x="25066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0 h 146"/>
              <a:gd name="T36" fmla="*/ 2147483646 w 75"/>
              <a:gd name="T37" fmla="*/ 0 h 146"/>
              <a:gd name="T38" fmla="*/ 0 w 75"/>
              <a:gd name="T39" fmla="*/ 2147483646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"/>
              <a:gd name="T136" fmla="*/ 0 h 146"/>
              <a:gd name="T137" fmla="*/ 75 w 75"/>
              <a:gd name="T138" fmla="*/ 146 h 1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" h="146">
                <a:moveTo>
                  <a:pt x="23" y="146"/>
                </a:moveTo>
                <a:lnTo>
                  <a:pt x="30" y="146"/>
                </a:lnTo>
                <a:lnTo>
                  <a:pt x="30" y="138"/>
                </a:lnTo>
                <a:lnTo>
                  <a:pt x="34" y="138"/>
                </a:lnTo>
                <a:lnTo>
                  <a:pt x="30" y="138"/>
                </a:lnTo>
                <a:lnTo>
                  <a:pt x="34" y="138"/>
                </a:lnTo>
                <a:lnTo>
                  <a:pt x="41" y="138"/>
                </a:lnTo>
                <a:lnTo>
                  <a:pt x="41" y="131"/>
                </a:lnTo>
                <a:lnTo>
                  <a:pt x="45" y="131"/>
                </a:lnTo>
                <a:lnTo>
                  <a:pt x="41" y="131"/>
                </a:lnTo>
                <a:lnTo>
                  <a:pt x="45" y="131"/>
                </a:lnTo>
                <a:lnTo>
                  <a:pt x="52" y="127"/>
                </a:lnTo>
                <a:lnTo>
                  <a:pt x="52" y="120"/>
                </a:lnTo>
                <a:lnTo>
                  <a:pt x="52" y="127"/>
                </a:lnTo>
                <a:lnTo>
                  <a:pt x="52" y="120"/>
                </a:lnTo>
                <a:lnTo>
                  <a:pt x="56" y="116"/>
                </a:lnTo>
                <a:lnTo>
                  <a:pt x="64" y="116"/>
                </a:lnTo>
                <a:lnTo>
                  <a:pt x="64" y="109"/>
                </a:lnTo>
                <a:lnTo>
                  <a:pt x="64" y="105"/>
                </a:lnTo>
                <a:lnTo>
                  <a:pt x="64" y="109"/>
                </a:lnTo>
                <a:lnTo>
                  <a:pt x="64" y="105"/>
                </a:lnTo>
                <a:lnTo>
                  <a:pt x="67" y="105"/>
                </a:lnTo>
                <a:lnTo>
                  <a:pt x="67" y="97"/>
                </a:lnTo>
                <a:lnTo>
                  <a:pt x="67" y="94"/>
                </a:lnTo>
                <a:lnTo>
                  <a:pt x="67" y="86"/>
                </a:lnTo>
                <a:lnTo>
                  <a:pt x="75" y="86"/>
                </a:lnTo>
                <a:lnTo>
                  <a:pt x="75" y="56"/>
                </a:lnTo>
                <a:lnTo>
                  <a:pt x="67" y="56"/>
                </a:lnTo>
                <a:lnTo>
                  <a:pt x="67" y="64"/>
                </a:lnTo>
                <a:lnTo>
                  <a:pt x="67" y="52"/>
                </a:lnTo>
                <a:lnTo>
                  <a:pt x="67" y="45"/>
                </a:lnTo>
                <a:lnTo>
                  <a:pt x="67" y="41"/>
                </a:lnTo>
                <a:lnTo>
                  <a:pt x="64" y="41"/>
                </a:lnTo>
                <a:lnTo>
                  <a:pt x="64" y="34"/>
                </a:lnTo>
                <a:lnTo>
                  <a:pt x="56" y="34"/>
                </a:lnTo>
                <a:lnTo>
                  <a:pt x="56" y="30"/>
                </a:lnTo>
                <a:lnTo>
                  <a:pt x="56" y="34"/>
                </a:lnTo>
                <a:lnTo>
                  <a:pt x="56" y="30"/>
                </a:lnTo>
                <a:lnTo>
                  <a:pt x="52" y="23"/>
                </a:lnTo>
                <a:lnTo>
                  <a:pt x="52" y="19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23" y="0"/>
                </a:lnTo>
                <a:lnTo>
                  <a:pt x="11" y="0"/>
                </a:lnTo>
                <a:lnTo>
                  <a:pt x="19" y="4"/>
                </a:lnTo>
                <a:lnTo>
                  <a:pt x="19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4" y="4"/>
                </a:lnTo>
                <a:lnTo>
                  <a:pt x="4" y="11"/>
                </a:lnTo>
                <a:lnTo>
                  <a:pt x="19" y="11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6" y="45"/>
                </a:lnTo>
                <a:lnTo>
                  <a:pt x="64" y="45"/>
                </a:lnTo>
                <a:lnTo>
                  <a:pt x="56" y="41"/>
                </a:lnTo>
                <a:lnTo>
                  <a:pt x="56" y="52"/>
                </a:lnTo>
                <a:lnTo>
                  <a:pt x="56" y="56"/>
                </a:lnTo>
                <a:lnTo>
                  <a:pt x="64" y="56"/>
                </a:lnTo>
                <a:lnTo>
                  <a:pt x="64" y="64"/>
                </a:lnTo>
                <a:lnTo>
                  <a:pt x="64" y="71"/>
                </a:lnTo>
                <a:lnTo>
                  <a:pt x="67" y="71"/>
                </a:lnTo>
                <a:lnTo>
                  <a:pt x="64" y="64"/>
                </a:lnTo>
                <a:lnTo>
                  <a:pt x="64" y="86"/>
                </a:lnTo>
                <a:lnTo>
                  <a:pt x="67" y="82"/>
                </a:lnTo>
                <a:lnTo>
                  <a:pt x="64" y="82"/>
                </a:lnTo>
                <a:lnTo>
                  <a:pt x="64" y="94"/>
                </a:lnTo>
                <a:lnTo>
                  <a:pt x="56" y="94"/>
                </a:lnTo>
                <a:lnTo>
                  <a:pt x="56" y="97"/>
                </a:lnTo>
                <a:lnTo>
                  <a:pt x="56" y="105"/>
                </a:lnTo>
                <a:lnTo>
                  <a:pt x="64" y="97"/>
                </a:lnTo>
                <a:lnTo>
                  <a:pt x="56" y="97"/>
                </a:lnTo>
                <a:lnTo>
                  <a:pt x="56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56" y="109"/>
                </a:lnTo>
                <a:lnTo>
                  <a:pt x="52" y="109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45" y="127"/>
                </a:lnTo>
                <a:lnTo>
                  <a:pt x="52" y="120"/>
                </a:lnTo>
                <a:lnTo>
                  <a:pt x="45" y="120"/>
                </a:lnTo>
                <a:lnTo>
                  <a:pt x="41" y="127"/>
                </a:lnTo>
                <a:lnTo>
                  <a:pt x="34" y="127"/>
                </a:lnTo>
                <a:lnTo>
                  <a:pt x="34" y="131"/>
                </a:lnTo>
                <a:lnTo>
                  <a:pt x="41" y="127"/>
                </a:lnTo>
                <a:lnTo>
                  <a:pt x="34" y="127"/>
                </a:lnTo>
                <a:lnTo>
                  <a:pt x="30" y="127"/>
                </a:lnTo>
                <a:lnTo>
                  <a:pt x="30" y="131"/>
                </a:lnTo>
                <a:lnTo>
                  <a:pt x="23" y="131"/>
                </a:lnTo>
                <a:lnTo>
                  <a:pt x="23" y="138"/>
                </a:lnTo>
                <a:lnTo>
                  <a:pt x="30" y="131"/>
                </a:lnTo>
                <a:lnTo>
                  <a:pt x="23" y="131"/>
                </a:lnTo>
                <a:lnTo>
                  <a:pt x="19" y="131"/>
                </a:lnTo>
                <a:lnTo>
                  <a:pt x="23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79" name="Rectangle 97">
            <a:extLst>
              <a:ext uri="{FF2B5EF4-FFF2-40B4-BE49-F238E27FC236}">
                <a16:creationId xmlns:a16="http://schemas.microsoft.com/office/drawing/2014/main" id="{FE3AA451-36F1-234B-87F5-7D7FF197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68550"/>
            <a:ext cx="1603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80" name="Rectangle 98">
            <a:extLst>
              <a:ext uri="{FF2B5EF4-FFF2-40B4-BE49-F238E27FC236}">
                <a16:creationId xmlns:a16="http://schemas.microsoft.com/office/drawing/2014/main" id="{6ED9116F-9535-A249-B397-7CEF26F9F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86013"/>
            <a:ext cx="936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81" name="Rectangle 99">
            <a:extLst>
              <a:ext uri="{FF2B5EF4-FFF2-40B4-BE49-F238E27FC236}">
                <a16:creationId xmlns:a16="http://schemas.microsoft.com/office/drawing/2014/main" id="{7867EF36-B826-064B-9D35-16661F6C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4034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82" name="Line 100">
            <a:extLst>
              <a:ext uri="{FF2B5EF4-FFF2-40B4-BE49-F238E27FC236}">
                <a16:creationId xmlns:a16="http://schemas.microsoft.com/office/drawing/2014/main" id="{A5B68650-7FD5-7E4B-881A-3DFF4A2B9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75" y="2486025"/>
            <a:ext cx="212725" cy="9525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83" name="Freeform 101">
            <a:extLst>
              <a:ext uri="{FF2B5EF4-FFF2-40B4-BE49-F238E27FC236}">
                <a16:creationId xmlns:a16="http://schemas.microsoft.com/office/drawing/2014/main" id="{665EB614-5E1F-9E4B-BAD0-5C72060E8A83}"/>
              </a:ext>
            </a:extLst>
          </p:cNvPr>
          <p:cNvSpPr>
            <a:spLocks/>
          </p:cNvSpPr>
          <p:nvPr/>
        </p:nvSpPr>
        <p:spPr bwMode="auto">
          <a:xfrm>
            <a:off x="2632075" y="2486025"/>
            <a:ext cx="93663" cy="77788"/>
          </a:xfrm>
          <a:custGeom>
            <a:avLst/>
            <a:gdLst>
              <a:gd name="T0" fmla="*/ 2147483646 w 59"/>
              <a:gd name="T1" fmla="*/ 2147483646 h 49"/>
              <a:gd name="T2" fmla="*/ 0 w 59"/>
              <a:gd name="T3" fmla="*/ 0 h 49"/>
              <a:gd name="T4" fmla="*/ 2147483646 w 59"/>
              <a:gd name="T5" fmla="*/ 0 h 49"/>
              <a:gd name="T6" fmla="*/ 2147483646 w 59"/>
              <a:gd name="T7" fmla="*/ 2147483646 h 49"/>
              <a:gd name="T8" fmla="*/ 2147483646 w 59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9"/>
              <a:gd name="T17" fmla="*/ 59 w 5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9">
                <a:moveTo>
                  <a:pt x="37" y="49"/>
                </a:moveTo>
                <a:lnTo>
                  <a:pt x="0" y="0"/>
                </a:lnTo>
                <a:lnTo>
                  <a:pt x="59" y="0"/>
                </a:lnTo>
                <a:lnTo>
                  <a:pt x="26" y="12"/>
                </a:lnTo>
                <a:lnTo>
                  <a:pt x="37" y="49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84" name="Rectangle 102">
            <a:extLst>
              <a:ext uri="{FF2B5EF4-FFF2-40B4-BE49-F238E27FC236}">
                <a16:creationId xmlns:a16="http://schemas.microsoft.com/office/drawing/2014/main" id="{A92BF961-FDF0-4D4E-A4C5-13834741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103563"/>
            <a:ext cx="82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85" name="Rectangle 103">
            <a:extLst>
              <a:ext uri="{FF2B5EF4-FFF2-40B4-BE49-F238E27FC236}">
                <a16:creationId xmlns:a16="http://schemas.microsoft.com/office/drawing/2014/main" id="{43551754-47D8-7A4F-B4E7-BFCA2E08A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12261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86" name="Rectangle 104">
            <a:extLst>
              <a:ext uri="{FF2B5EF4-FFF2-40B4-BE49-F238E27FC236}">
                <a16:creationId xmlns:a16="http://schemas.microsoft.com/office/drawing/2014/main" id="{B6D8A93D-33B2-0745-BD98-41CF2BA8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114425"/>
            <a:ext cx="184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87" name="Rectangle 105">
            <a:extLst>
              <a:ext uri="{FF2B5EF4-FFF2-40B4-BE49-F238E27FC236}">
                <a16:creationId xmlns:a16="http://schemas.microsoft.com/office/drawing/2014/main" id="{1D167B2E-795C-7D45-842A-76522155C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125538"/>
            <a:ext cx="1260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Conductors short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88" name="Rectangle 106">
            <a:extLst>
              <a:ext uri="{FF2B5EF4-FFF2-40B4-BE49-F238E27FC236}">
                <a16:creationId xmlns:a16="http://schemas.microsoft.com/office/drawing/2014/main" id="{3664B7AA-996B-FC41-B0ED-314B6F0F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125538"/>
            <a:ext cx="555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89" name="Rectangle 107">
            <a:extLst>
              <a:ext uri="{FF2B5EF4-FFF2-40B4-BE49-F238E27FC236}">
                <a16:creationId xmlns:a16="http://schemas.microsoft.com/office/drawing/2014/main" id="{F59D70C3-AECC-D642-BAA6-34201BB7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1125538"/>
            <a:ext cx="615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circuited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90" name="Rectangle 108">
            <a:extLst>
              <a:ext uri="{FF2B5EF4-FFF2-40B4-BE49-F238E27FC236}">
                <a16:creationId xmlns:a16="http://schemas.microsoft.com/office/drawing/2014/main" id="{FC765B04-72C5-E849-B5DD-E452E2F3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1316038"/>
            <a:ext cx="455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at x=0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91" name="Line 109">
            <a:extLst>
              <a:ext uri="{FF2B5EF4-FFF2-40B4-BE49-F238E27FC236}">
                <a16:creationId xmlns:a16="http://schemas.microsoft.com/office/drawing/2014/main" id="{E035766D-2FEB-6640-B3A8-EEC2A3537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1589088"/>
            <a:ext cx="892175" cy="1587"/>
          </a:xfrm>
          <a:prstGeom prst="line">
            <a:avLst/>
          </a:prstGeom>
          <a:noFill/>
          <a:ln w="6350" cap="rnd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2" name="Freeform 110">
            <a:extLst>
              <a:ext uri="{FF2B5EF4-FFF2-40B4-BE49-F238E27FC236}">
                <a16:creationId xmlns:a16="http://schemas.microsoft.com/office/drawing/2014/main" id="{C9ECA23C-2E9F-0040-ABC0-FB594509A1B3}"/>
              </a:ext>
            </a:extLst>
          </p:cNvPr>
          <p:cNvSpPr>
            <a:spLocks/>
          </p:cNvSpPr>
          <p:nvPr/>
        </p:nvSpPr>
        <p:spPr bwMode="auto">
          <a:xfrm>
            <a:off x="2062163" y="2955925"/>
            <a:ext cx="4654550" cy="17463"/>
          </a:xfrm>
          <a:custGeom>
            <a:avLst/>
            <a:gdLst>
              <a:gd name="T0" fmla="*/ 2147483646 w 2932"/>
              <a:gd name="T1" fmla="*/ 2147483646 h 11"/>
              <a:gd name="T2" fmla="*/ 2147483646 w 2932"/>
              <a:gd name="T3" fmla="*/ 2147483646 h 11"/>
              <a:gd name="T4" fmla="*/ 2147483646 w 2932"/>
              <a:gd name="T5" fmla="*/ 2147483646 h 11"/>
              <a:gd name="T6" fmla="*/ 2147483646 w 2932"/>
              <a:gd name="T7" fmla="*/ 0 h 11"/>
              <a:gd name="T8" fmla="*/ 2147483646 w 2932"/>
              <a:gd name="T9" fmla="*/ 0 h 11"/>
              <a:gd name="T10" fmla="*/ 2147483646 w 2932"/>
              <a:gd name="T11" fmla="*/ 2147483646 h 11"/>
              <a:gd name="T12" fmla="*/ 0 w 2932"/>
              <a:gd name="T13" fmla="*/ 2147483646 h 11"/>
              <a:gd name="T14" fmla="*/ 0 w 2932"/>
              <a:gd name="T15" fmla="*/ 2147483646 h 11"/>
              <a:gd name="T16" fmla="*/ 2147483646 w 2932"/>
              <a:gd name="T17" fmla="*/ 2147483646 h 11"/>
              <a:gd name="T18" fmla="*/ 2147483646 w 2932"/>
              <a:gd name="T19" fmla="*/ 214748364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32"/>
              <a:gd name="T31" fmla="*/ 0 h 11"/>
              <a:gd name="T32" fmla="*/ 2932 w 2932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32" h="11">
                <a:moveTo>
                  <a:pt x="2928" y="11"/>
                </a:moveTo>
                <a:lnTo>
                  <a:pt x="2932" y="11"/>
                </a:lnTo>
                <a:lnTo>
                  <a:pt x="2932" y="4"/>
                </a:lnTo>
                <a:lnTo>
                  <a:pt x="2932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11"/>
                </a:lnTo>
                <a:lnTo>
                  <a:pt x="3" y="11"/>
                </a:lnTo>
                <a:lnTo>
                  <a:pt x="2928" y="11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693" name="Rectangle 111">
            <a:extLst>
              <a:ext uri="{FF2B5EF4-FFF2-40B4-BE49-F238E27FC236}">
                <a16:creationId xmlns:a16="http://schemas.microsoft.com/office/drawing/2014/main" id="{3DA9505E-FEF1-9748-BD57-9489FD72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78125"/>
            <a:ext cx="16081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94" name="Freeform 112">
            <a:extLst>
              <a:ext uri="{FF2B5EF4-FFF2-40B4-BE49-F238E27FC236}">
                <a16:creationId xmlns:a16="http://schemas.microsoft.com/office/drawing/2014/main" id="{53E8897E-98B2-1344-8224-CFD95D423FB6}"/>
              </a:ext>
            </a:extLst>
          </p:cNvPr>
          <p:cNvSpPr>
            <a:spLocks/>
          </p:cNvSpPr>
          <p:nvPr/>
        </p:nvSpPr>
        <p:spPr bwMode="auto">
          <a:xfrm>
            <a:off x="2827338" y="1792288"/>
            <a:ext cx="3217862" cy="34925"/>
          </a:xfrm>
          <a:custGeom>
            <a:avLst/>
            <a:gdLst>
              <a:gd name="T0" fmla="*/ 2147483646 w 2027"/>
              <a:gd name="T1" fmla="*/ 0 h 22"/>
              <a:gd name="T2" fmla="*/ 2147483646 w 2027"/>
              <a:gd name="T3" fmla="*/ 0 h 22"/>
              <a:gd name="T4" fmla="*/ 2147483646 w 2027"/>
              <a:gd name="T5" fmla="*/ 2147483646 h 22"/>
              <a:gd name="T6" fmla="*/ 0 w 2027"/>
              <a:gd name="T7" fmla="*/ 2147483646 h 22"/>
              <a:gd name="T8" fmla="*/ 0 w 2027"/>
              <a:gd name="T9" fmla="*/ 2147483646 h 22"/>
              <a:gd name="T10" fmla="*/ 2147483646 w 2027"/>
              <a:gd name="T11" fmla="*/ 2147483646 h 22"/>
              <a:gd name="T12" fmla="*/ 2147483646 w 2027"/>
              <a:gd name="T13" fmla="*/ 2147483646 h 22"/>
              <a:gd name="T14" fmla="*/ 2147483646 w 2027"/>
              <a:gd name="T15" fmla="*/ 2147483646 h 22"/>
              <a:gd name="T16" fmla="*/ 2147483646 w 2027"/>
              <a:gd name="T17" fmla="*/ 2147483646 h 22"/>
              <a:gd name="T18" fmla="*/ 2147483646 w 2027"/>
              <a:gd name="T19" fmla="*/ 2147483646 h 22"/>
              <a:gd name="T20" fmla="*/ 2147483646 w 2027"/>
              <a:gd name="T21" fmla="*/ 2147483646 h 22"/>
              <a:gd name="T22" fmla="*/ 2147483646 w 2027"/>
              <a:gd name="T23" fmla="*/ 2147483646 h 22"/>
              <a:gd name="T24" fmla="*/ 2147483646 w 2027"/>
              <a:gd name="T25" fmla="*/ 2147483646 h 22"/>
              <a:gd name="T26" fmla="*/ 2147483646 w 2027"/>
              <a:gd name="T27" fmla="*/ 2147483646 h 22"/>
              <a:gd name="T28" fmla="*/ 2147483646 w 2027"/>
              <a:gd name="T29" fmla="*/ 0 h 22"/>
              <a:gd name="T30" fmla="*/ 2147483646 w 2027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27"/>
              <a:gd name="T49" fmla="*/ 0 h 22"/>
              <a:gd name="T50" fmla="*/ 2027 w 2027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27" h="22">
                <a:moveTo>
                  <a:pt x="11" y="0"/>
                </a:moveTo>
                <a:lnTo>
                  <a:pt x="11" y="0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4" y="11"/>
                </a:lnTo>
                <a:lnTo>
                  <a:pt x="4" y="18"/>
                </a:lnTo>
                <a:lnTo>
                  <a:pt x="11" y="22"/>
                </a:lnTo>
                <a:lnTo>
                  <a:pt x="2012" y="22"/>
                </a:lnTo>
                <a:lnTo>
                  <a:pt x="2020" y="18"/>
                </a:lnTo>
                <a:lnTo>
                  <a:pt x="2020" y="11"/>
                </a:lnTo>
                <a:lnTo>
                  <a:pt x="2027" y="11"/>
                </a:lnTo>
                <a:lnTo>
                  <a:pt x="2027" y="7"/>
                </a:lnTo>
                <a:lnTo>
                  <a:pt x="2020" y="7"/>
                </a:lnTo>
                <a:lnTo>
                  <a:pt x="20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5" name="Freeform 113">
            <a:extLst>
              <a:ext uri="{FF2B5EF4-FFF2-40B4-BE49-F238E27FC236}">
                <a16:creationId xmlns:a16="http://schemas.microsoft.com/office/drawing/2014/main" id="{1AAED5B0-E216-3E44-A8BA-EE10D4D6DE1E}"/>
              </a:ext>
            </a:extLst>
          </p:cNvPr>
          <p:cNvSpPr>
            <a:spLocks/>
          </p:cNvSpPr>
          <p:nvPr/>
        </p:nvSpPr>
        <p:spPr bwMode="auto">
          <a:xfrm>
            <a:off x="2827338" y="2011363"/>
            <a:ext cx="3206750" cy="34925"/>
          </a:xfrm>
          <a:custGeom>
            <a:avLst/>
            <a:gdLst>
              <a:gd name="T0" fmla="*/ 2147483646 w 2020"/>
              <a:gd name="T1" fmla="*/ 0 h 22"/>
              <a:gd name="T2" fmla="*/ 2147483646 w 2020"/>
              <a:gd name="T3" fmla="*/ 0 h 22"/>
              <a:gd name="T4" fmla="*/ 2147483646 w 2020"/>
              <a:gd name="T5" fmla="*/ 2147483646 h 22"/>
              <a:gd name="T6" fmla="*/ 0 w 2020"/>
              <a:gd name="T7" fmla="*/ 2147483646 h 22"/>
              <a:gd name="T8" fmla="*/ 0 w 2020"/>
              <a:gd name="T9" fmla="*/ 2147483646 h 22"/>
              <a:gd name="T10" fmla="*/ 0 w 2020"/>
              <a:gd name="T11" fmla="*/ 2147483646 h 22"/>
              <a:gd name="T12" fmla="*/ 2147483646 w 2020"/>
              <a:gd name="T13" fmla="*/ 2147483646 h 22"/>
              <a:gd name="T14" fmla="*/ 2147483646 w 2020"/>
              <a:gd name="T15" fmla="*/ 2147483646 h 22"/>
              <a:gd name="T16" fmla="*/ 2147483646 w 2020"/>
              <a:gd name="T17" fmla="*/ 2147483646 h 22"/>
              <a:gd name="T18" fmla="*/ 2147483646 w 2020"/>
              <a:gd name="T19" fmla="*/ 2147483646 h 22"/>
              <a:gd name="T20" fmla="*/ 2147483646 w 2020"/>
              <a:gd name="T21" fmla="*/ 2147483646 h 22"/>
              <a:gd name="T22" fmla="*/ 2147483646 w 2020"/>
              <a:gd name="T23" fmla="*/ 2147483646 h 22"/>
              <a:gd name="T24" fmla="*/ 2147483646 w 2020"/>
              <a:gd name="T25" fmla="*/ 2147483646 h 22"/>
              <a:gd name="T26" fmla="*/ 2147483646 w 2020"/>
              <a:gd name="T27" fmla="*/ 0 h 22"/>
              <a:gd name="T28" fmla="*/ 2147483646 w 2020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20"/>
              <a:gd name="T46" fmla="*/ 0 h 22"/>
              <a:gd name="T47" fmla="*/ 2020 w 2020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20" h="22">
                <a:moveTo>
                  <a:pt x="11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11"/>
                </a:lnTo>
                <a:lnTo>
                  <a:pt x="0" y="19"/>
                </a:lnTo>
                <a:lnTo>
                  <a:pt x="4" y="19"/>
                </a:lnTo>
                <a:lnTo>
                  <a:pt x="4" y="22"/>
                </a:lnTo>
                <a:lnTo>
                  <a:pt x="2009" y="22"/>
                </a:lnTo>
                <a:lnTo>
                  <a:pt x="2012" y="19"/>
                </a:lnTo>
                <a:lnTo>
                  <a:pt x="2012" y="11"/>
                </a:lnTo>
                <a:lnTo>
                  <a:pt x="2020" y="11"/>
                </a:lnTo>
                <a:lnTo>
                  <a:pt x="2012" y="4"/>
                </a:lnTo>
                <a:lnTo>
                  <a:pt x="200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6" name="Freeform 114">
            <a:extLst>
              <a:ext uri="{FF2B5EF4-FFF2-40B4-BE49-F238E27FC236}">
                <a16:creationId xmlns:a16="http://schemas.microsoft.com/office/drawing/2014/main" id="{4C624892-EC86-F244-9654-24E7F9141DA2}"/>
              </a:ext>
            </a:extLst>
          </p:cNvPr>
          <p:cNvSpPr>
            <a:spLocks/>
          </p:cNvSpPr>
          <p:nvPr/>
        </p:nvSpPr>
        <p:spPr bwMode="auto">
          <a:xfrm>
            <a:off x="2827338" y="2284413"/>
            <a:ext cx="3206750" cy="30162"/>
          </a:xfrm>
          <a:custGeom>
            <a:avLst/>
            <a:gdLst>
              <a:gd name="T0" fmla="*/ 2147483646 w 2020"/>
              <a:gd name="T1" fmla="*/ 0 h 19"/>
              <a:gd name="T2" fmla="*/ 2147483646 w 2020"/>
              <a:gd name="T3" fmla="*/ 0 h 19"/>
              <a:gd name="T4" fmla="*/ 0 w 2020"/>
              <a:gd name="T5" fmla="*/ 0 h 19"/>
              <a:gd name="T6" fmla="*/ 0 w 2020"/>
              <a:gd name="T7" fmla="*/ 2147483646 h 19"/>
              <a:gd name="T8" fmla="*/ 0 w 2020"/>
              <a:gd name="T9" fmla="*/ 2147483646 h 19"/>
              <a:gd name="T10" fmla="*/ 0 w 2020"/>
              <a:gd name="T11" fmla="*/ 2147483646 h 19"/>
              <a:gd name="T12" fmla="*/ 2147483646 w 2020"/>
              <a:gd name="T13" fmla="*/ 2147483646 h 19"/>
              <a:gd name="T14" fmla="*/ 2147483646 w 2020"/>
              <a:gd name="T15" fmla="*/ 2147483646 h 19"/>
              <a:gd name="T16" fmla="*/ 2147483646 w 2020"/>
              <a:gd name="T17" fmla="*/ 2147483646 h 19"/>
              <a:gd name="T18" fmla="*/ 2147483646 w 2020"/>
              <a:gd name="T19" fmla="*/ 2147483646 h 19"/>
              <a:gd name="T20" fmla="*/ 2147483646 w 2020"/>
              <a:gd name="T21" fmla="*/ 2147483646 h 19"/>
              <a:gd name="T22" fmla="*/ 2147483646 w 2020"/>
              <a:gd name="T23" fmla="*/ 2147483646 h 19"/>
              <a:gd name="T24" fmla="*/ 2147483646 w 2020"/>
              <a:gd name="T25" fmla="*/ 2147483646 h 19"/>
              <a:gd name="T26" fmla="*/ 2147483646 w 2020"/>
              <a:gd name="T27" fmla="*/ 0 h 19"/>
              <a:gd name="T28" fmla="*/ 2147483646 w 2020"/>
              <a:gd name="T29" fmla="*/ 0 h 19"/>
              <a:gd name="T30" fmla="*/ 2147483646 w 2020"/>
              <a:gd name="T31" fmla="*/ 0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20"/>
              <a:gd name="T49" fmla="*/ 0 h 19"/>
              <a:gd name="T50" fmla="*/ 2020 w 2020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20" h="19">
                <a:moveTo>
                  <a:pt x="11" y="0"/>
                </a:move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11"/>
                </a:lnTo>
                <a:lnTo>
                  <a:pt x="0" y="19"/>
                </a:lnTo>
                <a:lnTo>
                  <a:pt x="4" y="19"/>
                </a:lnTo>
                <a:lnTo>
                  <a:pt x="2009" y="19"/>
                </a:lnTo>
                <a:lnTo>
                  <a:pt x="2012" y="19"/>
                </a:lnTo>
                <a:lnTo>
                  <a:pt x="2012" y="11"/>
                </a:lnTo>
                <a:lnTo>
                  <a:pt x="2020" y="11"/>
                </a:lnTo>
                <a:lnTo>
                  <a:pt x="2020" y="8"/>
                </a:lnTo>
                <a:lnTo>
                  <a:pt x="2012" y="8"/>
                </a:lnTo>
                <a:lnTo>
                  <a:pt x="2012" y="0"/>
                </a:lnTo>
                <a:lnTo>
                  <a:pt x="200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7" name="Freeform 115">
            <a:extLst>
              <a:ext uri="{FF2B5EF4-FFF2-40B4-BE49-F238E27FC236}">
                <a16:creationId xmlns:a16="http://schemas.microsoft.com/office/drawing/2014/main" id="{82993290-C1C4-8443-A18D-7857D566E2C6}"/>
              </a:ext>
            </a:extLst>
          </p:cNvPr>
          <p:cNvSpPr>
            <a:spLocks/>
          </p:cNvSpPr>
          <p:nvPr/>
        </p:nvSpPr>
        <p:spPr bwMode="auto">
          <a:xfrm>
            <a:off x="2370138" y="2878138"/>
            <a:ext cx="17462" cy="131762"/>
          </a:xfrm>
          <a:custGeom>
            <a:avLst/>
            <a:gdLst>
              <a:gd name="T0" fmla="*/ 2147483646 w 11"/>
              <a:gd name="T1" fmla="*/ 2147483646 h 83"/>
              <a:gd name="T2" fmla="*/ 2147483646 w 11"/>
              <a:gd name="T3" fmla="*/ 0 h 83"/>
              <a:gd name="T4" fmla="*/ 2147483646 w 11"/>
              <a:gd name="T5" fmla="*/ 0 h 83"/>
              <a:gd name="T6" fmla="*/ 0 w 11"/>
              <a:gd name="T7" fmla="*/ 0 h 83"/>
              <a:gd name="T8" fmla="*/ 0 w 11"/>
              <a:gd name="T9" fmla="*/ 2147483646 h 83"/>
              <a:gd name="T10" fmla="*/ 0 w 11"/>
              <a:gd name="T11" fmla="*/ 2147483646 h 83"/>
              <a:gd name="T12" fmla="*/ 2147483646 w 11"/>
              <a:gd name="T13" fmla="*/ 2147483646 h 83"/>
              <a:gd name="T14" fmla="*/ 2147483646 w 11"/>
              <a:gd name="T15" fmla="*/ 2147483646 h 83"/>
              <a:gd name="T16" fmla="*/ 2147483646 w 11"/>
              <a:gd name="T17" fmla="*/ 2147483646 h 83"/>
              <a:gd name="T18" fmla="*/ 2147483646 w 11"/>
              <a:gd name="T19" fmla="*/ 2147483646 h 83"/>
              <a:gd name="T20" fmla="*/ 2147483646 w 11"/>
              <a:gd name="T21" fmla="*/ 2147483646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83"/>
              <a:gd name="T35" fmla="*/ 11 w 11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83">
                <a:moveTo>
                  <a:pt x="11" y="8"/>
                </a:move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75"/>
                </a:lnTo>
                <a:lnTo>
                  <a:pt x="4" y="75"/>
                </a:lnTo>
                <a:lnTo>
                  <a:pt x="4" y="83"/>
                </a:lnTo>
                <a:lnTo>
                  <a:pt x="4" y="75"/>
                </a:lnTo>
                <a:lnTo>
                  <a:pt x="11" y="75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8" name="Freeform 116">
            <a:extLst>
              <a:ext uri="{FF2B5EF4-FFF2-40B4-BE49-F238E27FC236}">
                <a16:creationId xmlns:a16="http://schemas.microsoft.com/office/drawing/2014/main" id="{8F4D5791-08B4-CA47-A08E-C531BC75BB43}"/>
              </a:ext>
            </a:extLst>
          </p:cNvPr>
          <p:cNvSpPr>
            <a:spLocks/>
          </p:cNvSpPr>
          <p:nvPr/>
        </p:nvSpPr>
        <p:spPr bwMode="auto">
          <a:xfrm>
            <a:off x="6354763" y="2890838"/>
            <a:ext cx="6350" cy="130175"/>
          </a:xfrm>
          <a:custGeom>
            <a:avLst/>
            <a:gdLst>
              <a:gd name="T0" fmla="*/ 2147483646 w 4"/>
              <a:gd name="T1" fmla="*/ 2147483646 h 82"/>
              <a:gd name="T2" fmla="*/ 2147483646 w 4"/>
              <a:gd name="T3" fmla="*/ 0 h 82"/>
              <a:gd name="T4" fmla="*/ 0 w 4"/>
              <a:gd name="T5" fmla="*/ 0 h 82"/>
              <a:gd name="T6" fmla="*/ 0 w 4"/>
              <a:gd name="T7" fmla="*/ 2147483646 h 82"/>
              <a:gd name="T8" fmla="*/ 0 w 4"/>
              <a:gd name="T9" fmla="*/ 2147483646 h 82"/>
              <a:gd name="T10" fmla="*/ 0 w 4"/>
              <a:gd name="T11" fmla="*/ 2147483646 h 82"/>
              <a:gd name="T12" fmla="*/ 2147483646 w 4"/>
              <a:gd name="T13" fmla="*/ 2147483646 h 82"/>
              <a:gd name="T14" fmla="*/ 2147483646 w 4"/>
              <a:gd name="T15" fmla="*/ 2147483646 h 82"/>
              <a:gd name="T16" fmla="*/ 2147483646 w 4"/>
              <a:gd name="T17" fmla="*/ 2147483646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82"/>
              <a:gd name="T29" fmla="*/ 4 w 4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82">
                <a:moveTo>
                  <a:pt x="4" y="7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0" y="75"/>
                </a:lnTo>
                <a:lnTo>
                  <a:pt x="0" y="82"/>
                </a:lnTo>
                <a:lnTo>
                  <a:pt x="4" y="82"/>
                </a:lnTo>
                <a:lnTo>
                  <a:pt x="4" y="75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99" name="Freeform 117">
            <a:extLst>
              <a:ext uri="{FF2B5EF4-FFF2-40B4-BE49-F238E27FC236}">
                <a16:creationId xmlns:a16="http://schemas.microsoft.com/office/drawing/2014/main" id="{C3F22B35-E258-3148-AC8E-D497C5FC0014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622300" cy="17463"/>
          </a:xfrm>
          <a:custGeom>
            <a:avLst/>
            <a:gdLst>
              <a:gd name="T0" fmla="*/ 2147483646 w 392"/>
              <a:gd name="T1" fmla="*/ 2147483646 h 11"/>
              <a:gd name="T2" fmla="*/ 2147483646 w 392"/>
              <a:gd name="T3" fmla="*/ 2147483646 h 11"/>
              <a:gd name="T4" fmla="*/ 2147483646 w 392"/>
              <a:gd name="T5" fmla="*/ 2147483646 h 11"/>
              <a:gd name="T6" fmla="*/ 2147483646 w 392"/>
              <a:gd name="T7" fmla="*/ 2147483646 h 11"/>
              <a:gd name="T8" fmla="*/ 2147483646 w 392"/>
              <a:gd name="T9" fmla="*/ 2147483646 h 11"/>
              <a:gd name="T10" fmla="*/ 2147483646 w 392"/>
              <a:gd name="T11" fmla="*/ 0 h 11"/>
              <a:gd name="T12" fmla="*/ 0 w 392"/>
              <a:gd name="T13" fmla="*/ 0 h 11"/>
              <a:gd name="T14" fmla="*/ 0 w 392"/>
              <a:gd name="T15" fmla="*/ 2147483646 h 11"/>
              <a:gd name="T16" fmla="*/ 0 w 392"/>
              <a:gd name="T17" fmla="*/ 2147483646 h 11"/>
              <a:gd name="T18" fmla="*/ 2147483646 w 392"/>
              <a:gd name="T19" fmla="*/ 2147483646 h 11"/>
              <a:gd name="T20" fmla="*/ 2147483646 w 392"/>
              <a:gd name="T21" fmla="*/ 214748364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1"/>
              <a:gd name="T35" fmla="*/ 392 w 392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1">
                <a:moveTo>
                  <a:pt x="385" y="11"/>
                </a:moveTo>
                <a:lnTo>
                  <a:pt x="385" y="11"/>
                </a:lnTo>
                <a:lnTo>
                  <a:pt x="392" y="11"/>
                </a:lnTo>
                <a:lnTo>
                  <a:pt x="392" y="4"/>
                </a:lnTo>
                <a:lnTo>
                  <a:pt x="385" y="4"/>
                </a:lnTo>
                <a:lnTo>
                  <a:pt x="385" y="0"/>
                </a:lnTo>
                <a:lnTo>
                  <a:pt x="0" y="0"/>
                </a:lnTo>
                <a:lnTo>
                  <a:pt x="0" y="4"/>
                </a:lnTo>
                <a:lnTo>
                  <a:pt x="0" y="11"/>
                </a:lnTo>
                <a:lnTo>
                  <a:pt x="7" y="11"/>
                </a:lnTo>
                <a:lnTo>
                  <a:pt x="38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00" name="Freeform 118">
            <a:extLst>
              <a:ext uri="{FF2B5EF4-FFF2-40B4-BE49-F238E27FC236}">
                <a16:creationId xmlns:a16="http://schemas.microsoft.com/office/drawing/2014/main" id="{929A14ED-6A3D-F048-9BD1-849F237EBE22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17463" cy="1169988"/>
          </a:xfrm>
          <a:custGeom>
            <a:avLst/>
            <a:gdLst>
              <a:gd name="T0" fmla="*/ 2147483646 w 11"/>
              <a:gd name="T1" fmla="*/ 2147483646 h 737"/>
              <a:gd name="T2" fmla="*/ 2147483646 w 11"/>
              <a:gd name="T3" fmla="*/ 0 h 737"/>
              <a:gd name="T4" fmla="*/ 2147483646 w 11"/>
              <a:gd name="T5" fmla="*/ 0 h 737"/>
              <a:gd name="T6" fmla="*/ 0 w 11"/>
              <a:gd name="T7" fmla="*/ 0 h 737"/>
              <a:gd name="T8" fmla="*/ 0 w 11"/>
              <a:gd name="T9" fmla="*/ 2147483646 h 737"/>
              <a:gd name="T10" fmla="*/ 0 w 11"/>
              <a:gd name="T11" fmla="*/ 2147483646 h 737"/>
              <a:gd name="T12" fmla="*/ 0 w 11"/>
              <a:gd name="T13" fmla="*/ 2147483646 h 737"/>
              <a:gd name="T14" fmla="*/ 2147483646 w 11"/>
              <a:gd name="T15" fmla="*/ 2147483646 h 737"/>
              <a:gd name="T16" fmla="*/ 2147483646 w 11"/>
              <a:gd name="T17" fmla="*/ 2147483646 h 737"/>
              <a:gd name="T18" fmla="*/ 2147483646 w 11"/>
              <a:gd name="T19" fmla="*/ 2147483646 h 737"/>
              <a:gd name="T20" fmla="*/ 2147483646 w 11"/>
              <a:gd name="T21" fmla="*/ 2147483646 h 7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737"/>
              <a:gd name="T35" fmla="*/ 11 w 11"/>
              <a:gd name="T36" fmla="*/ 737 h 7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737">
                <a:moveTo>
                  <a:pt x="11" y="4"/>
                </a:moveTo>
                <a:lnTo>
                  <a:pt x="11" y="0"/>
                </a:lnTo>
                <a:lnTo>
                  <a:pt x="7" y="0"/>
                </a:lnTo>
                <a:lnTo>
                  <a:pt x="0" y="0"/>
                </a:lnTo>
                <a:lnTo>
                  <a:pt x="0" y="4"/>
                </a:lnTo>
                <a:lnTo>
                  <a:pt x="0" y="730"/>
                </a:lnTo>
                <a:lnTo>
                  <a:pt x="0" y="737"/>
                </a:lnTo>
                <a:lnTo>
                  <a:pt x="7" y="737"/>
                </a:lnTo>
                <a:lnTo>
                  <a:pt x="11" y="737"/>
                </a:lnTo>
                <a:lnTo>
                  <a:pt x="11" y="73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01" name="Freeform 119">
            <a:extLst>
              <a:ext uri="{FF2B5EF4-FFF2-40B4-BE49-F238E27FC236}">
                <a16:creationId xmlns:a16="http://schemas.microsoft.com/office/drawing/2014/main" id="{8E978A3D-B232-8648-9B23-ED37A6C4BD00}"/>
              </a:ext>
            </a:extLst>
          </p:cNvPr>
          <p:cNvSpPr>
            <a:spLocks/>
          </p:cNvSpPr>
          <p:nvPr/>
        </p:nvSpPr>
        <p:spPr bwMode="auto">
          <a:xfrm>
            <a:off x="2495550" y="2028825"/>
            <a:ext cx="349250" cy="12700"/>
          </a:xfrm>
          <a:custGeom>
            <a:avLst/>
            <a:gdLst>
              <a:gd name="T0" fmla="*/ 2147483646 w 220"/>
              <a:gd name="T1" fmla="*/ 2147483646 h 8"/>
              <a:gd name="T2" fmla="*/ 2147483646 w 220"/>
              <a:gd name="T3" fmla="*/ 2147483646 h 8"/>
              <a:gd name="T4" fmla="*/ 2147483646 w 220"/>
              <a:gd name="T5" fmla="*/ 2147483646 h 8"/>
              <a:gd name="T6" fmla="*/ 2147483646 w 220"/>
              <a:gd name="T7" fmla="*/ 0 h 8"/>
              <a:gd name="T8" fmla="*/ 2147483646 w 220"/>
              <a:gd name="T9" fmla="*/ 0 h 8"/>
              <a:gd name="T10" fmla="*/ 2147483646 w 220"/>
              <a:gd name="T11" fmla="*/ 0 h 8"/>
              <a:gd name="T12" fmla="*/ 0 w 220"/>
              <a:gd name="T13" fmla="*/ 0 h 8"/>
              <a:gd name="T14" fmla="*/ 0 w 220"/>
              <a:gd name="T15" fmla="*/ 2147483646 h 8"/>
              <a:gd name="T16" fmla="*/ 2147483646 w 220"/>
              <a:gd name="T17" fmla="*/ 2147483646 h 8"/>
              <a:gd name="T18" fmla="*/ 2147483646 w 22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"/>
              <a:gd name="T31" fmla="*/ 0 h 8"/>
              <a:gd name="T32" fmla="*/ 220 w 220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" h="8">
                <a:moveTo>
                  <a:pt x="213" y="8"/>
                </a:moveTo>
                <a:lnTo>
                  <a:pt x="213" y="8"/>
                </a:lnTo>
                <a:lnTo>
                  <a:pt x="220" y="8"/>
                </a:lnTo>
                <a:lnTo>
                  <a:pt x="220" y="0"/>
                </a:lnTo>
                <a:lnTo>
                  <a:pt x="213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lnTo>
                  <a:pt x="2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02" name="Freeform 120">
            <a:extLst>
              <a:ext uri="{FF2B5EF4-FFF2-40B4-BE49-F238E27FC236}">
                <a16:creationId xmlns:a16="http://schemas.microsoft.com/office/drawing/2014/main" id="{02310285-2AE7-914A-8AAC-DBA327962CF5}"/>
              </a:ext>
            </a:extLst>
          </p:cNvPr>
          <p:cNvSpPr>
            <a:spLocks/>
          </p:cNvSpPr>
          <p:nvPr/>
        </p:nvSpPr>
        <p:spPr bwMode="auto">
          <a:xfrm>
            <a:off x="2495550" y="2017713"/>
            <a:ext cx="17463" cy="955675"/>
          </a:xfrm>
          <a:custGeom>
            <a:avLst/>
            <a:gdLst>
              <a:gd name="T0" fmla="*/ 2147483646 w 11"/>
              <a:gd name="T1" fmla="*/ 2147483646 h 602"/>
              <a:gd name="T2" fmla="*/ 2147483646 w 11"/>
              <a:gd name="T3" fmla="*/ 2147483646 h 602"/>
              <a:gd name="T4" fmla="*/ 2147483646 w 11"/>
              <a:gd name="T5" fmla="*/ 0 h 602"/>
              <a:gd name="T6" fmla="*/ 2147483646 w 11"/>
              <a:gd name="T7" fmla="*/ 0 h 602"/>
              <a:gd name="T8" fmla="*/ 2147483646 w 11"/>
              <a:gd name="T9" fmla="*/ 2147483646 h 602"/>
              <a:gd name="T10" fmla="*/ 0 w 11"/>
              <a:gd name="T11" fmla="*/ 2147483646 h 602"/>
              <a:gd name="T12" fmla="*/ 0 w 11"/>
              <a:gd name="T13" fmla="*/ 2147483646 h 602"/>
              <a:gd name="T14" fmla="*/ 2147483646 w 11"/>
              <a:gd name="T15" fmla="*/ 2147483646 h 602"/>
              <a:gd name="T16" fmla="*/ 2147483646 w 11"/>
              <a:gd name="T17" fmla="*/ 2147483646 h 602"/>
              <a:gd name="T18" fmla="*/ 2147483646 w 11"/>
              <a:gd name="T19" fmla="*/ 2147483646 h 602"/>
              <a:gd name="T20" fmla="*/ 2147483646 w 11"/>
              <a:gd name="T21" fmla="*/ 2147483646 h 602"/>
              <a:gd name="T22" fmla="*/ 2147483646 w 11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602"/>
              <a:gd name="T38" fmla="*/ 11 w 11"/>
              <a:gd name="T39" fmla="*/ 602 h 6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602">
                <a:moveTo>
                  <a:pt x="11" y="7"/>
                </a:moveTo>
                <a:lnTo>
                  <a:pt x="11" y="7"/>
                </a:lnTo>
                <a:lnTo>
                  <a:pt x="11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595"/>
                </a:lnTo>
                <a:lnTo>
                  <a:pt x="7" y="595"/>
                </a:lnTo>
                <a:lnTo>
                  <a:pt x="7" y="602"/>
                </a:lnTo>
                <a:lnTo>
                  <a:pt x="11" y="602"/>
                </a:lnTo>
                <a:lnTo>
                  <a:pt x="11" y="595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03" name="Freeform 121">
            <a:extLst>
              <a:ext uri="{FF2B5EF4-FFF2-40B4-BE49-F238E27FC236}">
                <a16:creationId xmlns:a16="http://schemas.microsoft.com/office/drawing/2014/main" id="{91F58F12-5790-824E-B1A9-8C35789E3376}"/>
              </a:ext>
            </a:extLst>
          </p:cNvPr>
          <p:cNvSpPr>
            <a:spLocks/>
          </p:cNvSpPr>
          <p:nvPr/>
        </p:nvSpPr>
        <p:spPr bwMode="auto">
          <a:xfrm>
            <a:off x="2851150" y="1584325"/>
            <a:ext cx="3206750" cy="23813"/>
          </a:xfrm>
          <a:custGeom>
            <a:avLst/>
            <a:gdLst>
              <a:gd name="T0" fmla="*/ 2147483646 w 2020"/>
              <a:gd name="T1" fmla="*/ 0 h 15"/>
              <a:gd name="T2" fmla="*/ 2147483646 w 2020"/>
              <a:gd name="T3" fmla="*/ 0 h 15"/>
              <a:gd name="T4" fmla="*/ 0 w 2020"/>
              <a:gd name="T5" fmla="*/ 0 h 15"/>
              <a:gd name="T6" fmla="*/ 0 w 2020"/>
              <a:gd name="T7" fmla="*/ 2147483646 h 15"/>
              <a:gd name="T8" fmla="*/ 0 w 2020"/>
              <a:gd name="T9" fmla="*/ 2147483646 h 15"/>
              <a:gd name="T10" fmla="*/ 0 w 2020"/>
              <a:gd name="T11" fmla="*/ 2147483646 h 15"/>
              <a:gd name="T12" fmla="*/ 2147483646 w 2020"/>
              <a:gd name="T13" fmla="*/ 2147483646 h 15"/>
              <a:gd name="T14" fmla="*/ 2147483646 w 2020"/>
              <a:gd name="T15" fmla="*/ 2147483646 h 15"/>
              <a:gd name="T16" fmla="*/ 2147483646 w 2020"/>
              <a:gd name="T17" fmla="*/ 2147483646 h 15"/>
              <a:gd name="T18" fmla="*/ 2147483646 w 2020"/>
              <a:gd name="T19" fmla="*/ 2147483646 h 15"/>
              <a:gd name="T20" fmla="*/ 2147483646 w 2020"/>
              <a:gd name="T21" fmla="*/ 2147483646 h 15"/>
              <a:gd name="T22" fmla="*/ 2147483646 w 2020"/>
              <a:gd name="T23" fmla="*/ 2147483646 h 15"/>
              <a:gd name="T24" fmla="*/ 2147483646 w 2020"/>
              <a:gd name="T25" fmla="*/ 0 h 15"/>
              <a:gd name="T26" fmla="*/ 2147483646 w 2020"/>
              <a:gd name="T27" fmla="*/ 0 h 15"/>
              <a:gd name="T28" fmla="*/ 2147483646 w 2020"/>
              <a:gd name="T29" fmla="*/ 0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20"/>
              <a:gd name="T46" fmla="*/ 0 h 15"/>
              <a:gd name="T47" fmla="*/ 2020 w 2020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20" h="15">
                <a:moveTo>
                  <a:pt x="11" y="0"/>
                </a:moveTo>
                <a:lnTo>
                  <a:pt x="8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15"/>
                </a:lnTo>
                <a:lnTo>
                  <a:pt x="8" y="15"/>
                </a:lnTo>
                <a:lnTo>
                  <a:pt x="2012" y="15"/>
                </a:lnTo>
                <a:lnTo>
                  <a:pt x="2016" y="15"/>
                </a:lnTo>
                <a:lnTo>
                  <a:pt x="2016" y="11"/>
                </a:lnTo>
                <a:lnTo>
                  <a:pt x="2016" y="3"/>
                </a:lnTo>
                <a:lnTo>
                  <a:pt x="2020" y="3"/>
                </a:lnTo>
                <a:lnTo>
                  <a:pt x="2016" y="0"/>
                </a:lnTo>
                <a:lnTo>
                  <a:pt x="20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04" name="Rectangle 122">
            <a:extLst>
              <a:ext uri="{FF2B5EF4-FFF2-40B4-BE49-F238E27FC236}">
                <a16:creationId xmlns:a16="http://schemas.microsoft.com/office/drawing/2014/main" id="{878AFDE4-3882-BF40-A983-0871C47E1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1352550"/>
            <a:ext cx="7064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05" name="Rectangle 123">
            <a:extLst>
              <a:ext uri="{FF2B5EF4-FFF2-40B4-BE49-F238E27FC236}">
                <a16:creationId xmlns:a16="http://schemas.microsoft.com/office/drawing/2014/main" id="{27C414D6-9F78-C64B-8F6B-F01EE4F7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1370013"/>
            <a:ext cx="109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06" name="Rectangle 124">
            <a:extLst>
              <a:ext uri="{FF2B5EF4-FFF2-40B4-BE49-F238E27FC236}">
                <a16:creationId xmlns:a16="http://schemas.microsoft.com/office/drawing/2014/main" id="{3688FB47-1FC3-B544-B4EC-B378A780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137001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07" name="Rectangle 125">
            <a:extLst>
              <a:ext uri="{FF2B5EF4-FFF2-40B4-BE49-F238E27FC236}">
                <a16:creationId xmlns:a16="http://schemas.microsoft.com/office/drawing/2014/main" id="{001647E3-7885-A540-8F14-8F79AB52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370013"/>
            <a:ext cx="555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line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08" name="Freeform 126">
            <a:extLst>
              <a:ext uri="{FF2B5EF4-FFF2-40B4-BE49-F238E27FC236}">
                <a16:creationId xmlns:a16="http://schemas.microsoft.com/office/drawing/2014/main" id="{B89A7C9E-993F-544D-9285-F0DED2CB5B15}"/>
              </a:ext>
            </a:extLst>
          </p:cNvPr>
          <p:cNvSpPr>
            <a:spLocks/>
          </p:cNvSpPr>
          <p:nvPr/>
        </p:nvSpPr>
        <p:spPr bwMode="auto">
          <a:xfrm>
            <a:off x="2132013" y="2338388"/>
            <a:ext cx="220662" cy="225425"/>
          </a:xfrm>
          <a:custGeom>
            <a:avLst/>
            <a:gdLst>
              <a:gd name="T0" fmla="*/ 2147483646 w 139"/>
              <a:gd name="T1" fmla="*/ 0 h 142"/>
              <a:gd name="T2" fmla="*/ 2147483646 w 139"/>
              <a:gd name="T3" fmla="*/ 2147483646 h 142"/>
              <a:gd name="T4" fmla="*/ 2147483646 w 139"/>
              <a:gd name="T5" fmla="*/ 2147483646 h 142"/>
              <a:gd name="T6" fmla="*/ 2147483646 w 139"/>
              <a:gd name="T7" fmla="*/ 2147483646 h 142"/>
              <a:gd name="T8" fmla="*/ 2147483646 w 139"/>
              <a:gd name="T9" fmla="*/ 2147483646 h 142"/>
              <a:gd name="T10" fmla="*/ 2147483646 w 139"/>
              <a:gd name="T11" fmla="*/ 2147483646 h 142"/>
              <a:gd name="T12" fmla="*/ 2147483646 w 139"/>
              <a:gd name="T13" fmla="*/ 2147483646 h 142"/>
              <a:gd name="T14" fmla="*/ 2147483646 w 139"/>
              <a:gd name="T15" fmla="*/ 2147483646 h 142"/>
              <a:gd name="T16" fmla="*/ 0 w 139"/>
              <a:gd name="T17" fmla="*/ 2147483646 h 142"/>
              <a:gd name="T18" fmla="*/ 0 w 139"/>
              <a:gd name="T19" fmla="*/ 2147483646 h 142"/>
              <a:gd name="T20" fmla="*/ 2147483646 w 139"/>
              <a:gd name="T21" fmla="*/ 2147483646 h 142"/>
              <a:gd name="T22" fmla="*/ 2147483646 w 139"/>
              <a:gd name="T23" fmla="*/ 2147483646 h 142"/>
              <a:gd name="T24" fmla="*/ 2147483646 w 139"/>
              <a:gd name="T25" fmla="*/ 2147483646 h 142"/>
              <a:gd name="T26" fmla="*/ 2147483646 w 139"/>
              <a:gd name="T27" fmla="*/ 2147483646 h 142"/>
              <a:gd name="T28" fmla="*/ 2147483646 w 139"/>
              <a:gd name="T29" fmla="*/ 2147483646 h 142"/>
              <a:gd name="T30" fmla="*/ 2147483646 w 139"/>
              <a:gd name="T31" fmla="*/ 2147483646 h 142"/>
              <a:gd name="T32" fmla="*/ 2147483646 w 139"/>
              <a:gd name="T33" fmla="*/ 2147483646 h 142"/>
              <a:gd name="T34" fmla="*/ 2147483646 w 139"/>
              <a:gd name="T35" fmla="*/ 2147483646 h 142"/>
              <a:gd name="T36" fmla="*/ 2147483646 w 139"/>
              <a:gd name="T37" fmla="*/ 2147483646 h 142"/>
              <a:gd name="T38" fmla="*/ 2147483646 w 139"/>
              <a:gd name="T39" fmla="*/ 2147483646 h 142"/>
              <a:gd name="T40" fmla="*/ 2147483646 w 139"/>
              <a:gd name="T41" fmla="*/ 2147483646 h 142"/>
              <a:gd name="T42" fmla="*/ 2147483646 w 139"/>
              <a:gd name="T43" fmla="*/ 2147483646 h 142"/>
              <a:gd name="T44" fmla="*/ 2147483646 w 139"/>
              <a:gd name="T45" fmla="*/ 2147483646 h 142"/>
              <a:gd name="T46" fmla="*/ 2147483646 w 139"/>
              <a:gd name="T47" fmla="*/ 2147483646 h 142"/>
              <a:gd name="T48" fmla="*/ 2147483646 w 139"/>
              <a:gd name="T49" fmla="*/ 2147483646 h 142"/>
              <a:gd name="T50" fmla="*/ 2147483646 w 139"/>
              <a:gd name="T51" fmla="*/ 2147483646 h 142"/>
              <a:gd name="T52" fmla="*/ 2147483646 w 139"/>
              <a:gd name="T53" fmla="*/ 2147483646 h 142"/>
              <a:gd name="T54" fmla="*/ 2147483646 w 139"/>
              <a:gd name="T55" fmla="*/ 2147483646 h 142"/>
              <a:gd name="T56" fmla="*/ 2147483646 w 139"/>
              <a:gd name="T57" fmla="*/ 2147483646 h 142"/>
              <a:gd name="T58" fmla="*/ 2147483646 w 139"/>
              <a:gd name="T59" fmla="*/ 2147483646 h 142"/>
              <a:gd name="T60" fmla="*/ 2147483646 w 139"/>
              <a:gd name="T61" fmla="*/ 2147483646 h 142"/>
              <a:gd name="T62" fmla="*/ 2147483646 w 139"/>
              <a:gd name="T63" fmla="*/ 2147483646 h 142"/>
              <a:gd name="T64" fmla="*/ 2147483646 w 139"/>
              <a:gd name="T65" fmla="*/ 2147483646 h 142"/>
              <a:gd name="T66" fmla="*/ 2147483646 w 139"/>
              <a:gd name="T67" fmla="*/ 2147483646 h 142"/>
              <a:gd name="T68" fmla="*/ 2147483646 w 139"/>
              <a:gd name="T69" fmla="*/ 0 h 142"/>
              <a:gd name="T70" fmla="*/ 2147483646 w 139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9"/>
              <a:gd name="T109" fmla="*/ 0 h 142"/>
              <a:gd name="T110" fmla="*/ 139 w 139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9" h="142">
                <a:moveTo>
                  <a:pt x="68" y="0"/>
                </a:moveTo>
                <a:lnTo>
                  <a:pt x="57" y="0"/>
                </a:lnTo>
                <a:lnTo>
                  <a:pt x="53" y="0"/>
                </a:lnTo>
                <a:lnTo>
                  <a:pt x="45" y="7"/>
                </a:lnTo>
                <a:lnTo>
                  <a:pt x="42" y="7"/>
                </a:lnTo>
                <a:lnTo>
                  <a:pt x="34" y="7"/>
                </a:lnTo>
                <a:lnTo>
                  <a:pt x="34" y="15"/>
                </a:lnTo>
                <a:lnTo>
                  <a:pt x="30" y="15"/>
                </a:lnTo>
                <a:lnTo>
                  <a:pt x="23" y="19"/>
                </a:lnTo>
                <a:lnTo>
                  <a:pt x="15" y="19"/>
                </a:lnTo>
                <a:lnTo>
                  <a:pt x="15" y="26"/>
                </a:lnTo>
                <a:lnTo>
                  <a:pt x="12" y="30"/>
                </a:lnTo>
                <a:lnTo>
                  <a:pt x="12" y="37"/>
                </a:lnTo>
                <a:lnTo>
                  <a:pt x="4" y="37"/>
                </a:lnTo>
                <a:lnTo>
                  <a:pt x="4" y="41"/>
                </a:lnTo>
                <a:lnTo>
                  <a:pt x="4" y="48"/>
                </a:lnTo>
                <a:lnTo>
                  <a:pt x="0" y="52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4" y="93"/>
                </a:lnTo>
                <a:lnTo>
                  <a:pt x="4" y="101"/>
                </a:lnTo>
                <a:lnTo>
                  <a:pt x="4" y="105"/>
                </a:lnTo>
                <a:lnTo>
                  <a:pt x="12" y="105"/>
                </a:lnTo>
                <a:lnTo>
                  <a:pt x="12" y="112"/>
                </a:lnTo>
                <a:lnTo>
                  <a:pt x="15" y="116"/>
                </a:lnTo>
                <a:lnTo>
                  <a:pt x="15" y="123"/>
                </a:lnTo>
                <a:lnTo>
                  <a:pt x="23" y="123"/>
                </a:lnTo>
                <a:lnTo>
                  <a:pt x="30" y="127"/>
                </a:lnTo>
                <a:lnTo>
                  <a:pt x="34" y="134"/>
                </a:lnTo>
                <a:lnTo>
                  <a:pt x="42" y="134"/>
                </a:lnTo>
                <a:lnTo>
                  <a:pt x="45" y="134"/>
                </a:lnTo>
                <a:lnTo>
                  <a:pt x="53" y="142"/>
                </a:lnTo>
                <a:lnTo>
                  <a:pt x="57" y="142"/>
                </a:lnTo>
                <a:lnTo>
                  <a:pt x="68" y="142"/>
                </a:lnTo>
                <a:lnTo>
                  <a:pt x="79" y="142"/>
                </a:lnTo>
                <a:lnTo>
                  <a:pt x="86" y="142"/>
                </a:lnTo>
                <a:lnTo>
                  <a:pt x="90" y="134"/>
                </a:lnTo>
                <a:lnTo>
                  <a:pt x="98" y="134"/>
                </a:lnTo>
                <a:lnTo>
                  <a:pt x="105" y="134"/>
                </a:lnTo>
                <a:lnTo>
                  <a:pt x="105" y="127"/>
                </a:lnTo>
                <a:lnTo>
                  <a:pt x="109" y="127"/>
                </a:lnTo>
                <a:lnTo>
                  <a:pt x="116" y="123"/>
                </a:lnTo>
                <a:lnTo>
                  <a:pt x="120" y="123"/>
                </a:lnTo>
                <a:lnTo>
                  <a:pt x="120" y="116"/>
                </a:lnTo>
                <a:lnTo>
                  <a:pt x="128" y="112"/>
                </a:lnTo>
                <a:lnTo>
                  <a:pt x="128" y="105"/>
                </a:lnTo>
                <a:lnTo>
                  <a:pt x="131" y="105"/>
                </a:lnTo>
                <a:lnTo>
                  <a:pt x="131" y="101"/>
                </a:lnTo>
                <a:lnTo>
                  <a:pt x="131" y="93"/>
                </a:lnTo>
                <a:lnTo>
                  <a:pt x="139" y="90"/>
                </a:lnTo>
                <a:lnTo>
                  <a:pt x="139" y="82"/>
                </a:lnTo>
                <a:lnTo>
                  <a:pt x="139" y="71"/>
                </a:lnTo>
                <a:lnTo>
                  <a:pt x="139" y="60"/>
                </a:lnTo>
                <a:lnTo>
                  <a:pt x="139" y="52"/>
                </a:lnTo>
                <a:lnTo>
                  <a:pt x="131" y="48"/>
                </a:lnTo>
                <a:lnTo>
                  <a:pt x="131" y="41"/>
                </a:lnTo>
                <a:lnTo>
                  <a:pt x="131" y="37"/>
                </a:lnTo>
                <a:lnTo>
                  <a:pt x="128" y="37"/>
                </a:lnTo>
                <a:lnTo>
                  <a:pt x="128" y="30"/>
                </a:lnTo>
                <a:lnTo>
                  <a:pt x="120" y="26"/>
                </a:lnTo>
                <a:lnTo>
                  <a:pt x="116" y="26"/>
                </a:lnTo>
                <a:lnTo>
                  <a:pt x="116" y="19"/>
                </a:lnTo>
                <a:lnTo>
                  <a:pt x="109" y="15"/>
                </a:lnTo>
                <a:lnTo>
                  <a:pt x="105" y="15"/>
                </a:lnTo>
                <a:lnTo>
                  <a:pt x="105" y="7"/>
                </a:lnTo>
                <a:lnTo>
                  <a:pt x="98" y="7"/>
                </a:lnTo>
                <a:lnTo>
                  <a:pt x="90" y="7"/>
                </a:lnTo>
                <a:lnTo>
                  <a:pt x="86" y="0"/>
                </a:lnTo>
                <a:lnTo>
                  <a:pt x="79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09" name="Freeform 127">
            <a:extLst>
              <a:ext uri="{FF2B5EF4-FFF2-40B4-BE49-F238E27FC236}">
                <a16:creationId xmlns:a16="http://schemas.microsoft.com/office/drawing/2014/main" id="{31901456-A8E8-404F-9CC8-C97367D9CA37}"/>
              </a:ext>
            </a:extLst>
          </p:cNvPr>
          <p:cNvSpPr>
            <a:spLocks/>
          </p:cNvSpPr>
          <p:nvPr/>
        </p:nvSpPr>
        <p:spPr bwMode="auto">
          <a:xfrm>
            <a:off x="2120900" y="2332038"/>
            <a:ext cx="153988" cy="238125"/>
          </a:xfrm>
          <a:custGeom>
            <a:avLst/>
            <a:gdLst>
              <a:gd name="T0" fmla="*/ 2147483646 w 97"/>
              <a:gd name="T1" fmla="*/ 2147483646 h 150"/>
              <a:gd name="T2" fmla="*/ 2147483646 w 97"/>
              <a:gd name="T3" fmla="*/ 2147483646 h 150"/>
              <a:gd name="T4" fmla="*/ 2147483646 w 97"/>
              <a:gd name="T5" fmla="*/ 2147483646 h 150"/>
              <a:gd name="T6" fmla="*/ 2147483646 w 97"/>
              <a:gd name="T7" fmla="*/ 2147483646 h 150"/>
              <a:gd name="T8" fmla="*/ 2147483646 w 97"/>
              <a:gd name="T9" fmla="*/ 2147483646 h 150"/>
              <a:gd name="T10" fmla="*/ 2147483646 w 97"/>
              <a:gd name="T11" fmla="*/ 2147483646 h 150"/>
              <a:gd name="T12" fmla="*/ 2147483646 w 97"/>
              <a:gd name="T13" fmla="*/ 2147483646 h 150"/>
              <a:gd name="T14" fmla="*/ 2147483646 w 97"/>
              <a:gd name="T15" fmla="*/ 2147483646 h 150"/>
              <a:gd name="T16" fmla="*/ 2147483646 w 97"/>
              <a:gd name="T17" fmla="*/ 2147483646 h 150"/>
              <a:gd name="T18" fmla="*/ 2147483646 w 97"/>
              <a:gd name="T19" fmla="*/ 2147483646 h 150"/>
              <a:gd name="T20" fmla="*/ 0 w 97"/>
              <a:gd name="T21" fmla="*/ 2147483646 h 150"/>
              <a:gd name="T22" fmla="*/ 2147483646 w 97"/>
              <a:gd name="T23" fmla="*/ 2147483646 h 150"/>
              <a:gd name="T24" fmla="*/ 2147483646 w 97"/>
              <a:gd name="T25" fmla="*/ 2147483646 h 150"/>
              <a:gd name="T26" fmla="*/ 2147483646 w 97"/>
              <a:gd name="T27" fmla="*/ 2147483646 h 150"/>
              <a:gd name="T28" fmla="*/ 2147483646 w 97"/>
              <a:gd name="T29" fmla="*/ 2147483646 h 150"/>
              <a:gd name="T30" fmla="*/ 2147483646 w 97"/>
              <a:gd name="T31" fmla="*/ 2147483646 h 150"/>
              <a:gd name="T32" fmla="*/ 2147483646 w 97"/>
              <a:gd name="T33" fmla="*/ 2147483646 h 150"/>
              <a:gd name="T34" fmla="*/ 2147483646 w 97"/>
              <a:gd name="T35" fmla="*/ 2147483646 h 150"/>
              <a:gd name="T36" fmla="*/ 2147483646 w 97"/>
              <a:gd name="T37" fmla="*/ 2147483646 h 150"/>
              <a:gd name="T38" fmla="*/ 2147483646 w 97"/>
              <a:gd name="T39" fmla="*/ 2147483646 h 150"/>
              <a:gd name="T40" fmla="*/ 2147483646 w 97"/>
              <a:gd name="T41" fmla="*/ 2147483646 h 150"/>
              <a:gd name="T42" fmla="*/ 2147483646 w 97"/>
              <a:gd name="T43" fmla="*/ 2147483646 h 150"/>
              <a:gd name="T44" fmla="*/ 2147483646 w 97"/>
              <a:gd name="T45" fmla="*/ 2147483646 h 150"/>
              <a:gd name="T46" fmla="*/ 2147483646 w 97"/>
              <a:gd name="T47" fmla="*/ 2147483646 h 150"/>
              <a:gd name="T48" fmla="*/ 2147483646 w 97"/>
              <a:gd name="T49" fmla="*/ 2147483646 h 150"/>
              <a:gd name="T50" fmla="*/ 2147483646 w 97"/>
              <a:gd name="T51" fmla="*/ 2147483646 h 150"/>
              <a:gd name="T52" fmla="*/ 2147483646 w 97"/>
              <a:gd name="T53" fmla="*/ 2147483646 h 150"/>
              <a:gd name="T54" fmla="*/ 2147483646 w 97"/>
              <a:gd name="T55" fmla="*/ 2147483646 h 150"/>
              <a:gd name="T56" fmla="*/ 2147483646 w 97"/>
              <a:gd name="T57" fmla="*/ 2147483646 h 150"/>
              <a:gd name="T58" fmla="*/ 2147483646 w 97"/>
              <a:gd name="T59" fmla="*/ 2147483646 h 150"/>
              <a:gd name="T60" fmla="*/ 2147483646 w 97"/>
              <a:gd name="T61" fmla="*/ 2147483646 h 150"/>
              <a:gd name="T62" fmla="*/ 2147483646 w 97"/>
              <a:gd name="T63" fmla="*/ 2147483646 h 150"/>
              <a:gd name="T64" fmla="*/ 2147483646 w 97"/>
              <a:gd name="T65" fmla="*/ 2147483646 h 150"/>
              <a:gd name="T66" fmla="*/ 2147483646 w 97"/>
              <a:gd name="T67" fmla="*/ 2147483646 h 150"/>
              <a:gd name="T68" fmla="*/ 2147483646 w 97"/>
              <a:gd name="T69" fmla="*/ 2147483646 h 150"/>
              <a:gd name="T70" fmla="*/ 2147483646 w 97"/>
              <a:gd name="T71" fmla="*/ 2147483646 h 150"/>
              <a:gd name="T72" fmla="*/ 2147483646 w 97"/>
              <a:gd name="T73" fmla="*/ 2147483646 h 150"/>
              <a:gd name="T74" fmla="*/ 2147483646 w 97"/>
              <a:gd name="T75" fmla="*/ 2147483646 h 150"/>
              <a:gd name="T76" fmla="*/ 2147483646 w 97"/>
              <a:gd name="T77" fmla="*/ 2147483646 h 150"/>
              <a:gd name="T78" fmla="*/ 2147483646 w 97"/>
              <a:gd name="T79" fmla="*/ 2147483646 h 150"/>
              <a:gd name="T80" fmla="*/ 2147483646 w 97"/>
              <a:gd name="T81" fmla="*/ 2147483646 h 150"/>
              <a:gd name="T82" fmla="*/ 2147483646 w 97"/>
              <a:gd name="T83" fmla="*/ 2147483646 h 150"/>
              <a:gd name="T84" fmla="*/ 2147483646 w 97"/>
              <a:gd name="T85" fmla="*/ 2147483646 h 150"/>
              <a:gd name="T86" fmla="*/ 2147483646 w 97"/>
              <a:gd name="T87" fmla="*/ 2147483646 h 150"/>
              <a:gd name="T88" fmla="*/ 2147483646 w 97"/>
              <a:gd name="T89" fmla="*/ 2147483646 h 150"/>
              <a:gd name="T90" fmla="*/ 2147483646 w 97"/>
              <a:gd name="T91" fmla="*/ 2147483646 h 150"/>
              <a:gd name="T92" fmla="*/ 2147483646 w 97"/>
              <a:gd name="T93" fmla="*/ 2147483646 h 150"/>
              <a:gd name="T94" fmla="*/ 2147483646 w 97"/>
              <a:gd name="T95" fmla="*/ 2147483646 h 150"/>
              <a:gd name="T96" fmla="*/ 2147483646 w 97"/>
              <a:gd name="T97" fmla="*/ 2147483646 h 150"/>
              <a:gd name="T98" fmla="*/ 2147483646 w 97"/>
              <a:gd name="T99" fmla="*/ 2147483646 h 150"/>
              <a:gd name="T100" fmla="*/ 2147483646 w 97"/>
              <a:gd name="T101" fmla="*/ 2147483646 h 150"/>
              <a:gd name="T102" fmla="*/ 2147483646 w 97"/>
              <a:gd name="T103" fmla="*/ 2147483646 h 150"/>
              <a:gd name="T104" fmla="*/ 2147483646 w 97"/>
              <a:gd name="T105" fmla="*/ 2147483646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150"/>
              <a:gd name="T161" fmla="*/ 97 w 97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150">
                <a:moveTo>
                  <a:pt x="75" y="0"/>
                </a:move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4" y="4"/>
                </a:lnTo>
                <a:lnTo>
                  <a:pt x="52" y="4"/>
                </a:lnTo>
                <a:lnTo>
                  <a:pt x="49" y="4"/>
                </a:lnTo>
                <a:lnTo>
                  <a:pt x="41" y="4"/>
                </a:lnTo>
                <a:lnTo>
                  <a:pt x="41" y="11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7" y="19"/>
                </a:lnTo>
                <a:lnTo>
                  <a:pt x="30" y="19"/>
                </a:lnTo>
                <a:lnTo>
                  <a:pt x="37" y="19"/>
                </a:lnTo>
                <a:lnTo>
                  <a:pt x="30" y="19"/>
                </a:lnTo>
                <a:lnTo>
                  <a:pt x="22" y="23"/>
                </a:lnTo>
                <a:lnTo>
                  <a:pt x="22" y="30"/>
                </a:lnTo>
                <a:lnTo>
                  <a:pt x="22" y="23"/>
                </a:lnTo>
                <a:lnTo>
                  <a:pt x="19" y="23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11" y="45"/>
                </a:lnTo>
                <a:lnTo>
                  <a:pt x="11" y="41"/>
                </a:lnTo>
                <a:lnTo>
                  <a:pt x="7" y="41"/>
                </a:lnTo>
                <a:lnTo>
                  <a:pt x="7" y="45"/>
                </a:lnTo>
                <a:lnTo>
                  <a:pt x="7" y="52"/>
                </a:lnTo>
                <a:lnTo>
                  <a:pt x="7" y="64"/>
                </a:lnTo>
                <a:lnTo>
                  <a:pt x="7" y="56"/>
                </a:lnTo>
                <a:lnTo>
                  <a:pt x="7" y="64"/>
                </a:lnTo>
                <a:lnTo>
                  <a:pt x="0" y="64"/>
                </a:lnTo>
                <a:lnTo>
                  <a:pt x="0" y="86"/>
                </a:lnTo>
                <a:lnTo>
                  <a:pt x="7" y="86"/>
                </a:lnTo>
                <a:lnTo>
                  <a:pt x="7" y="94"/>
                </a:lnTo>
                <a:lnTo>
                  <a:pt x="7" y="86"/>
                </a:lnTo>
                <a:lnTo>
                  <a:pt x="7" y="97"/>
                </a:lnTo>
                <a:lnTo>
                  <a:pt x="7" y="105"/>
                </a:lnTo>
                <a:lnTo>
                  <a:pt x="7" y="109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16"/>
                </a:lnTo>
                <a:lnTo>
                  <a:pt x="19" y="120"/>
                </a:lnTo>
                <a:lnTo>
                  <a:pt x="19" y="127"/>
                </a:lnTo>
                <a:lnTo>
                  <a:pt x="22" y="127"/>
                </a:lnTo>
                <a:lnTo>
                  <a:pt x="22" y="131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9" y="138"/>
                </a:lnTo>
                <a:lnTo>
                  <a:pt x="41" y="138"/>
                </a:lnTo>
                <a:lnTo>
                  <a:pt x="41" y="146"/>
                </a:lnTo>
                <a:lnTo>
                  <a:pt x="49" y="146"/>
                </a:lnTo>
                <a:lnTo>
                  <a:pt x="52" y="146"/>
                </a:lnTo>
                <a:lnTo>
                  <a:pt x="64" y="146"/>
                </a:lnTo>
                <a:lnTo>
                  <a:pt x="60" y="146"/>
                </a:lnTo>
                <a:lnTo>
                  <a:pt x="64" y="146"/>
                </a:lnTo>
                <a:lnTo>
                  <a:pt x="64" y="150"/>
                </a:lnTo>
                <a:lnTo>
                  <a:pt x="86" y="150"/>
                </a:lnTo>
                <a:lnTo>
                  <a:pt x="86" y="146"/>
                </a:lnTo>
                <a:lnTo>
                  <a:pt x="93" y="146"/>
                </a:lnTo>
                <a:lnTo>
                  <a:pt x="86" y="146"/>
                </a:lnTo>
                <a:lnTo>
                  <a:pt x="97" y="146"/>
                </a:lnTo>
                <a:lnTo>
                  <a:pt x="93" y="138"/>
                </a:lnTo>
                <a:lnTo>
                  <a:pt x="82" y="138"/>
                </a:lnTo>
                <a:lnTo>
                  <a:pt x="82" y="146"/>
                </a:lnTo>
                <a:lnTo>
                  <a:pt x="86" y="138"/>
                </a:lnTo>
                <a:lnTo>
                  <a:pt x="64" y="138"/>
                </a:lnTo>
                <a:lnTo>
                  <a:pt x="71" y="146"/>
                </a:lnTo>
                <a:lnTo>
                  <a:pt x="71" y="138"/>
                </a:lnTo>
                <a:lnTo>
                  <a:pt x="64" y="138"/>
                </a:lnTo>
                <a:lnTo>
                  <a:pt x="60" y="138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6"/>
                </a:lnTo>
                <a:lnTo>
                  <a:pt x="11" y="82"/>
                </a:lnTo>
                <a:lnTo>
                  <a:pt x="7" y="82"/>
                </a:lnTo>
                <a:lnTo>
                  <a:pt x="11" y="86"/>
                </a:lnTo>
                <a:lnTo>
                  <a:pt x="11" y="64"/>
                </a:lnTo>
                <a:lnTo>
                  <a:pt x="7" y="71"/>
                </a:lnTo>
                <a:lnTo>
                  <a:pt x="11" y="71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5"/>
                </a:lnTo>
                <a:lnTo>
                  <a:pt x="11" y="52"/>
                </a:lnTo>
                <a:lnTo>
                  <a:pt x="19" y="52"/>
                </a:lnTo>
                <a:lnTo>
                  <a:pt x="19" y="45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30" y="23"/>
                </a:lnTo>
                <a:lnTo>
                  <a:pt x="22" y="30"/>
                </a:lnTo>
                <a:lnTo>
                  <a:pt x="30" y="30"/>
                </a:lnTo>
                <a:lnTo>
                  <a:pt x="37" y="23"/>
                </a:lnTo>
                <a:lnTo>
                  <a:pt x="41" y="23"/>
                </a:lnTo>
                <a:lnTo>
                  <a:pt x="41" y="19"/>
                </a:lnTo>
                <a:lnTo>
                  <a:pt x="37" y="23"/>
                </a:lnTo>
                <a:lnTo>
                  <a:pt x="41" y="23"/>
                </a:lnTo>
                <a:lnTo>
                  <a:pt x="49" y="23"/>
                </a:lnTo>
                <a:lnTo>
                  <a:pt x="49" y="19"/>
                </a:lnTo>
                <a:lnTo>
                  <a:pt x="52" y="19"/>
                </a:lnTo>
                <a:lnTo>
                  <a:pt x="52" y="11"/>
                </a:lnTo>
                <a:lnTo>
                  <a:pt x="49" y="19"/>
                </a:lnTo>
                <a:lnTo>
                  <a:pt x="52" y="19"/>
                </a:lnTo>
                <a:lnTo>
                  <a:pt x="60" y="19"/>
                </a:lnTo>
                <a:lnTo>
                  <a:pt x="60" y="11"/>
                </a:lnTo>
                <a:lnTo>
                  <a:pt x="64" y="11"/>
                </a:lnTo>
                <a:lnTo>
                  <a:pt x="71" y="11"/>
                </a:lnTo>
                <a:lnTo>
                  <a:pt x="71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10" name="Freeform 128">
            <a:extLst>
              <a:ext uri="{FF2B5EF4-FFF2-40B4-BE49-F238E27FC236}">
                <a16:creationId xmlns:a16="http://schemas.microsoft.com/office/drawing/2014/main" id="{F64C6B0A-5026-5844-AC39-DE78107DAC10}"/>
              </a:ext>
            </a:extLst>
          </p:cNvPr>
          <p:cNvSpPr>
            <a:spLocks/>
          </p:cNvSpPr>
          <p:nvPr/>
        </p:nvSpPr>
        <p:spPr bwMode="auto">
          <a:xfrm>
            <a:off x="22399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2147483646 h 146"/>
              <a:gd name="T36" fmla="*/ 2147483646 w 75"/>
              <a:gd name="T37" fmla="*/ 2147483646 h 146"/>
              <a:gd name="T38" fmla="*/ 2147483646 w 75"/>
              <a:gd name="T39" fmla="*/ 0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2147483646 w 75"/>
              <a:gd name="T91" fmla="*/ 2147483646 h 146"/>
              <a:gd name="T92" fmla="*/ 2147483646 w 75"/>
              <a:gd name="T93" fmla="*/ 2147483646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5"/>
              <a:gd name="T142" fmla="*/ 0 h 146"/>
              <a:gd name="T143" fmla="*/ 75 w 75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5" h="146">
                <a:moveTo>
                  <a:pt x="22" y="146"/>
                </a:moveTo>
                <a:lnTo>
                  <a:pt x="30" y="146"/>
                </a:lnTo>
                <a:lnTo>
                  <a:pt x="37" y="146"/>
                </a:lnTo>
                <a:lnTo>
                  <a:pt x="37" y="138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1" y="131"/>
                </a:lnTo>
                <a:lnTo>
                  <a:pt x="41" y="138"/>
                </a:lnTo>
                <a:lnTo>
                  <a:pt x="41" y="131"/>
                </a:lnTo>
                <a:lnTo>
                  <a:pt x="48" y="131"/>
                </a:lnTo>
                <a:lnTo>
                  <a:pt x="52" y="131"/>
                </a:lnTo>
                <a:lnTo>
                  <a:pt x="52" y="127"/>
                </a:lnTo>
                <a:lnTo>
                  <a:pt x="48" y="127"/>
                </a:lnTo>
                <a:lnTo>
                  <a:pt x="52" y="127"/>
                </a:lnTo>
                <a:lnTo>
                  <a:pt x="60" y="120"/>
                </a:lnTo>
                <a:lnTo>
                  <a:pt x="60" y="116"/>
                </a:lnTo>
                <a:lnTo>
                  <a:pt x="60" y="120"/>
                </a:lnTo>
                <a:lnTo>
                  <a:pt x="60" y="116"/>
                </a:lnTo>
                <a:lnTo>
                  <a:pt x="63" y="116"/>
                </a:lnTo>
                <a:lnTo>
                  <a:pt x="63" y="109"/>
                </a:lnTo>
                <a:lnTo>
                  <a:pt x="63" y="105"/>
                </a:lnTo>
                <a:lnTo>
                  <a:pt x="63" y="109"/>
                </a:lnTo>
                <a:lnTo>
                  <a:pt x="71" y="109"/>
                </a:lnTo>
                <a:lnTo>
                  <a:pt x="71" y="105"/>
                </a:lnTo>
                <a:lnTo>
                  <a:pt x="71" y="97"/>
                </a:lnTo>
                <a:lnTo>
                  <a:pt x="71" y="86"/>
                </a:lnTo>
                <a:lnTo>
                  <a:pt x="71" y="94"/>
                </a:lnTo>
                <a:lnTo>
                  <a:pt x="71" y="86"/>
                </a:lnTo>
                <a:lnTo>
                  <a:pt x="75" y="86"/>
                </a:lnTo>
                <a:lnTo>
                  <a:pt x="75" y="64"/>
                </a:lnTo>
                <a:lnTo>
                  <a:pt x="71" y="64"/>
                </a:lnTo>
                <a:lnTo>
                  <a:pt x="71" y="56"/>
                </a:lnTo>
                <a:lnTo>
                  <a:pt x="71" y="64"/>
                </a:lnTo>
                <a:lnTo>
                  <a:pt x="71" y="52"/>
                </a:lnTo>
                <a:lnTo>
                  <a:pt x="71" y="45"/>
                </a:lnTo>
                <a:lnTo>
                  <a:pt x="71" y="41"/>
                </a:lnTo>
                <a:lnTo>
                  <a:pt x="63" y="41"/>
                </a:lnTo>
                <a:lnTo>
                  <a:pt x="63" y="45"/>
                </a:lnTo>
                <a:lnTo>
                  <a:pt x="63" y="41"/>
                </a:lnTo>
                <a:lnTo>
                  <a:pt x="63" y="34"/>
                </a:lnTo>
                <a:lnTo>
                  <a:pt x="60" y="34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41" y="19"/>
                </a:lnTo>
                <a:lnTo>
                  <a:pt x="41" y="11"/>
                </a:lnTo>
                <a:lnTo>
                  <a:pt x="37" y="11"/>
                </a:lnTo>
                <a:lnTo>
                  <a:pt x="30" y="11"/>
                </a:lnTo>
                <a:lnTo>
                  <a:pt x="37" y="11"/>
                </a:lnTo>
                <a:lnTo>
                  <a:pt x="37" y="4"/>
                </a:lnTo>
                <a:lnTo>
                  <a:pt x="30" y="4"/>
                </a:lnTo>
                <a:lnTo>
                  <a:pt x="22" y="4"/>
                </a:lnTo>
                <a:lnTo>
                  <a:pt x="11" y="4"/>
                </a:lnTo>
                <a:lnTo>
                  <a:pt x="18" y="4"/>
                </a:lnTo>
                <a:lnTo>
                  <a:pt x="11" y="4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7" y="4"/>
                </a:lnTo>
                <a:lnTo>
                  <a:pt x="7" y="11"/>
                </a:lnTo>
                <a:lnTo>
                  <a:pt x="18" y="11"/>
                </a:lnTo>
                <a:lnTo>
                  <a:pt x="18" y="19"/>
                </a:lnTo>
                <a:lnTo>
                  <a:pt x="22" y="19"/>
                </a:lnTo>
                <a:lnTo>
                  <a:pt x="30" y="19"/>
                </a:lnTo>
                <a:lnTo>
                  <a:pt x="22" y="11"/>
                </a:lnTo>
                <a:lnTo>
                  <a:pt x="22" y="19"/>
                </a:lnTo>
                <a:lnTo>
                  <a:pt x="30" y="19"/>
                </a:lnTo>
                <a:lnTo>
                  <a:pt x="30" y="23"/>
                </a:lnTo>
                <a:lnTo>
                  <a:pt x="37" y="23"/>
                </a:lnTo>
                <a:lnTo>
                  <a:pt x="41" y="23"/>
                </a:lnTo>
                <a:lnTo>
                  <a:pt x="37" y="19"/>
                </a:lnTo>
                <a:lnTo>
                  <a:pt x="37" y="23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41"/>
                </a:lnTo>
                <a:lnTo>
                  <a:pt x="60" y="41"/>
                </a:lnTo>
                <a:lnTo>
                  <a:pt x="52" y="34"/>
                </a:lnTo>
                <a:lnTo>
                  <a:pt x="52" y="41"/>
                </a:lnTo>
                <a:lnTo>
                  <a:pt x="52" y="45"/>
                </a:lnTo>
                <a:lnTo>
                  <a:pt x="60" y="45"/>
                </a:lnTo>
                <a:lnTo>
                  <a:pt x="60" y="52"/>
                </a:lnTo>
                <a:lnTo>
                  <a:pt x="63" y="52"/>
                </a:lnTo>
                <a:lnTo>
                  <a:pt x="60" y="45"/>
                </a:lnTo>
                <a:lnTo>
                  <a:pt x="60" y="52"/>
                </a:lnTo>
                <a:lnTo>
                  <a:pt x="60" y="56"/>
                </a:lnTo>
                <a:lnTo>
                  <a:pt x="63" y="56"/>
                </a:lnTo>
                <a:lnTo>
                  <a:pt x="63" y="71"/>
                </a:lnTo>
                <a:lnTo>
                  <a:pt x="71" y="71"/>
                </a:lnTo>
                <a:lnTo>
                  <a:pt x="63" y="64"/>
                </a:lnTo>
                <a:lnTo>
                  <a:pt x="63" y="86"/>
                </a:lnTo>
                <a:lnTo>
                  <a:pt x="71" y="82"/>
                </a:lnTo>
                <a:lnTo>
                  <a:pt x="63" y="82"/>
                </a:lnTo>
                <a:lnTo>
                  <a:pt x="63" y="86"/>
                </a:lnTo>
                <a:lnTo>
                  <a:pt x="63" y="94"/>
                </a:lnTo>
                <a:lnTo>
                  <a:pt x="60" y="94"/>
                </a:lnTo>
                <a:lnTo>
                  <a:pt x="60" y="97"/>
                </a:lnTo>
                <a:lnTo>
                  <a:pt x="60" y="105"/>
                </a:lnTo>
                <a:lnTo>
                  <a:pt x="63" y="97"/>
                </a:lnTo>
                <a:lnTo>
                  <a:pt x="60" y="97"/>
                </a:lnTo>
                <a:lnTo>
                  <a:pt x="60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60" y="109"/>
                </a:lnTo>
                <a:lnTo>
                  <a:pt x="52" y="109"/>
                </a:lnTo>
                <a:lnTo>
                  <a:pt x="52" y="116"/>
                </a:lnTo>
                <a:lnTo>
                  <a:pt x="48" y="120"/>
                </a:lnTo>
                <a:lnTo>
                  <a:pt x="48" y="127"/>
                </a:lnTo>
                <a:lnTo>
                  <a:pt x="52" y="120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18" y="138"/>
                </a:lnTo>
                <a:lnTo>
                  <a:pt x="22" y="146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11" name="Rectangle 129">
            <a:extLst>
              <a:ext uri="{FF2B5EF4-FFF2-40B4-BE49-F238E27FC236}">
                <a16:creationId xmlns:a16="http://schemas.microsoft.com/office/drawing/2014/main" id="{DD6EC9CC-7081-CA48-BF09-2DAE5FC48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78050"/>
            <a:ext cx="93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2" name="Rectangle 130">
            <a:extLst>
              <a:ext uri="{FF2B5EF4-FFF2-40B4-BE49-F238E27FC236}">
                <a16:creationId xmlns:a16="http://schemas.microsoft.com/office/drawing/2014/main" id="{1649B8E0-5E70-274C-BBD9-646ACDD5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84400"/>
            <a:ext cx="88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3" name="Rectangle 131">
            <a:extLst>
              <a:ext uri="{FF2B5EF4-FFF2-40B4-BE49-F238E27FC236}">
                <a16:creationId xmlns:a16="http://schemas.microsoft.com/office/drawing/2014/main" id="{301092CA-14F5-544C-9B25-D4E112A3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20186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14" name="Rectangle 132">
            <a:extLst>
              <a:ext uri="{FF2B5EF4-FFF2-40B4-BE49-F238E27FC236}">
                <a16:creationId xmlns:a16="http://schemas.microsoft.com/office/drawing/2014/main" id="{CDC2D07B-8D50-424B-BF2B-137A03CA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386013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5" name="Rectangle 133">
            <a:extLst>
              <a:ext uri="{FF2B5EF4-FFF2-40B4-BE49-F238E27FC236}">
                <a16:creationId xmlns:a16="http://schemas.microsoft.com/office/drawing/2014/main" id="{6D5C21D9-41F6-2B46-863A-732FF40EC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820863"/>
            <a:ext cx="379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6" name="Rectangle 134">
            <a:extLst>
              <a:ext uri="{FF2B5EF4-FFF2-40B4-BE49-F238E27FC236}">
                <a16:creationId xmlns:a16="http://schemas.microsoft.com/office/drawing/2014/main" id="{A5D1FB2D-1FEE-1D4D-80D3-1855EE5C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1839913"/>
            <a:ext cx="3889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j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17" name="Rectangle 135">
            <a:extLst>
              <a:ext uri="{FF2B5EF4-FFF2-40B4-BE49-F238E27FC236}">
                <a16:creationId xmlns:a16="http://schemas.microsoft.com/office/drawing/2014/main" id="{02E43AAC-732C-9643-A953-80C55607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636713"/>
            <a:ext cx="8255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8" name="Rectangle 136">
            <a:extLst>
              <a:ext uri="{FF2B5EF4-FFF2-40B4-BE49-F238E27FC236}">
                <a16:creationId xmlns:a16="http://schemas.microsoft.com/office/drawing/2014/main" id="{A08195EC-A185-8B45-90BC-B0DF6E6B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589088"/>
            <a:ext cx="379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19" name="Rectangle 137">
            <a:extLst>
              <a:ext uri="{FF2B5EF4-FFF2-40B4-BE49-F238E27FC236}">
                <a16:creationId xmlns:a16="http://schemas.microsoft.com/office/drawing/2014/main" id="{440E71D0-92C2-154C-AA9D-8FF5BFC1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1608138"/>
            <a:ext cx="3889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Wire i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20" name="Freeform 138">
            <a:extLst>
              <a:ext uri="{FF2B5EF4-FFF2-40B4-BE49-F238E27FC236}">
                <a16:creationId xmlns:a16="http://schemas.microsoft.com/office/drawing/2014/main" id="{C74AAF68-D3E0-7049-9C76-C4B1ED558716}"/>
              </a:ext>
            </a:extLst>
          </p:cNvPr>
          <p:cNvSpPr>
            <a:spLocks/>
          </p:cNvSpPr>
          <p:nvPr/>
        </p:nvSpPr>
        <p:spPr bwMode="auto">
          <a:xfrm>
            <a:off x="2393950" y="2338388"/>
            <a:ext cx="219075" cy="225425"/>
          </a:xfrm>
          <a:custGeom>
            <a:avLst/>
            <a:gdLst>
              <a:gd name="T0" fmla="*/ 2147483646 w 138"/>
              <a:gd name="T1" fmla="*/ 0 h 142"/>
              <a:gd name="T2" fmla="*/ 2147483646 w 138"/>
              <a:gd name="T3" fmla="*/ 0 h 142"/>
              <a:gd name="T4" fmla="*/ 2147483646 w 138"/>
              <a:gd name="T5" fmla="*/ 2147483646 h 142"/>
              <a:gd name="T6" fmla="*/ 2147483646 w 138"/>
              <a:gd name="T7" fmla="*/ 2147483646 h 142"/>
              <a:gd name="T8" fmla="*/ 2147483646 w 138"/>
              <a:gd name="T9" fmla="*/ 2147483646 h 142"/>
              <a:gd name="T10" fmla="*/ 2147483646 w 138"/>
              <a:gd name="T11" fmla="*/ 2147483646 h 142"/>
              <a:gd name="T12" fmla="*/ 2147483646 w 138"/>
              <a:gd name="T13" fmla="*/ 2147483646 h 142"/>
              <a:gd name="T14" fmla="*/ 0 w 138"/>
              <a:gd name="T15" fmla="*/ 2147483646 h 142"/>
              <a:gd name="T16" fmla="*/ 0 w 138"/>
              <a:gd name="T17" fmla="*/ 2147483646 h 142"/>
              <a:gd name="T18" fmla="*/ 0 w 138"/>
              <a:gd name="T19" fmla="*/ 2147483646 h 142"/>
              <a:gd name="T20" fmla="*/ 2147483646 w 138"/>
              <a:gd name="T21" fmla="*/ 2147483646 h 142"/>
              <a:gd name="T22" fmla="*/ 2147483646 w 138"/>
              <a:gd name="T23" fmla="*/ 2147483646 h 142"/>
              <a:gd name="T24" fmla="*/ 2147483646 w 138"/>
              <a:gd name="T25" fmla="*/ 2147483646 h 142"/>
              <a:gd name="T26" fmla="*/ 2147483646 w 138"/>
              <a:gd name="T27" fmla="*/ 2147483646 h 142"/>
              <a:gd name="T28" fmla="*/ 2147483646 w 138"/>
              <a:gd name="T29" fmla="*/ 2147483646 h 142"/>
              <a:gd name="T30" fmla="*/ 2147483646 w 138"/>
              <a:gd name="T31" fmla="*/ 2147483646 h 142"/>
              <a:gd name="T32" fmla="*/ 2147483646 w 138"/>
              <a:gd name="T33" fmla="*/ 2147483646 h 142"/>
              <a:gd name="T34" fmla="*/ 2147483646 w 138"/>
              <a:gd name="T35" fmla="*/ 2147483646 h 142"/>
              <a:gd name="T36" fmla="*/ 2147483646 w 138"/>
              <a:gd name="T37" fmla="*/ 2147483646 h 142"/>
              <a:gd name="T38" fmla="*/ 2147483646 w 138"/>
              <a:gd name="T39" fmla="*/ 2147483646 h 142"/>
              <a:gd name="T40" fmla="*/ 2147483646 w 138"/>
              <a:gd name="T41" fmla="*/ 2147483646 h 142"/>
              <a:gd name="T42" fmla="*/ 2147483646 w 138"/>
              <a:gd name="T43" fmla="*/ 2147483646 h 142"/>
              <a:gd name="T44" fmla="*/ 2147483646 w 138"/>
              <a:gd name="T45" fmla="*/ 2147483646 h 142"/>
              <a:gd name="T46" fmla="*/ 2147483646 w 138"/>
              <a:gd name="T47" fmla="*/ 2147483646 h 142"/>
              <a:gd name="T48" fmla="*/ 2147483646 w 138"/>
              <a:gd name="T49" fmla="*/ 2147483646 h 142"/>
              <a:gd name="T50" fmla="*/ 2147483646 w 138"/>
              <a:gd name="T51" fmla="*/ 2147483646 h 142"/>
              <a:gd name="T52" fmla="*/ 2147483646 w 138"/>
              <a:gd name="T53" fmla="*/ 2147483646 h 142"/>
              <a:gd name="T54" fmla="*/ 2147483646 w 138"/>
              <a:gd name="T55" fmla="*/ 2147483646 h 142"/>
              <a:gd name="T56" fmla="*/ 2147483646 w 138"/>
              <a:gd name="T57" fmla="*/ 2147483646 h 142"/>
              <a:gd name="T58" fmla="*/ 2147483646 w 138"/>
              <a:gd name="T59" fmla="*/ 2147483646 h 142"/>
              <a:gd name="T60" fmla="*/ 2147483646 w 138"/>
              <a:gd name="T61" fmla="*/ 2147483646 h 142"/>
              <a:gd name="T62" fmla="*/ 2147483646 w 138"/>
              <a:gd name="T63" fmla="*/ 2147483646 h 142"/>
              <a:gd name="T64" fmla="*/ 2147483646 w 138"/>
              <a:gd name="T65" fmla="*/ 2147483646 h 142"/>
              <a:gd name="T66" fmla="*/ 2147483646 w 138"/>
              <a:gd name="T67" fmla="*/ 2147483646 h 142"/>
              <a:gd name="T68" fmla="*/ 2147483646 w 138"/>
              <a:gd name="T69" fmla="*/ 0 h 142"/>
              <a:gd name="T70" fmla="*/ 2147483646 w 138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8"/>
              <a:gd name="T109" fmla="*/ 0 h 142"/>
              <a:gd name="T110" fmla="*/ 138 w 138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8" h="142">
                <a:moveTo>
                  <a:pt x="71" y="0"/>
                </a:moveTo>
                <a:lnTo>
                  <a:pt x="60" y="0"/>
                </a:lnTo>
                <a:lnTo>
                  <a:pt x="52" y="0"/>
                </a:lnTo>
                <a:lnTo>
                  <a:pt x="49" y="0"/>
                </a:lnTo>
                <a:lnTo>
                  <a:pt x="41" y="7"/>
                </a:lnTo>
                <a:lnTo>
                  <a:pt x="37" y="7"/>
                </a:lnTo>
                <a:lnTo>
                  <a:pt x="30" y="15"/>
                </a:lnTo>
                <a:lnTo>
                  <a:pt x="26" y="19"/>
                </a:lnTo>
                <a:lnTo>
                  <a:pt x="19" y="19"/>
                </a:lnTo>
                <a:lnTo>
                  <a:pt x="19" y="26"/>
                </a:lnTo>
                <a:lnTo>
                  <a:pt x="15" y="30"/>
                </a:lnTo>
                <a:lnTo>
                  <a:pt x="15" y="37"/>
                </a:lnTo>
                <a:lnTo>
                  <a:pt x="7" y="37"/>
                </a:lnTo>
                <a:lnTo>
                  <a:pt x="7" y="41"/>
                </a:lnTo>
                <a:lnTo>
                  <a:pt x="7" y="48"/>
                </a:lnTo>
                <a:lnTo>
                  <a:pt x="0" y="48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7" y="90"/>
                </a:lnTo>
                <a:lnTo>
                  <a:pt x="7" y="93"/>
                </a:lnTo>
                <a:lnTo>
                  <a:pt x="7" y="101"/>
                </a:lnTo>
                <a:lnTo>
                  <a:pt x="15" y="105"/>
                </a:lnTo>
                <a:lnTo>
                  <a:pt x="15" y="112"/>
                </a:lnTo>
                <a:lnTo>
                  <a:pt x="19" y="116"/>
                </a:lnTo>
                <a:lnTo>
                  <a:pt x="26" y="116"/>
                </a:lnTo>
                <a:lnTo>
                  <a:pt x="26" y="123"/>
                </a:lnTo>
                <a:lnTo>
                  <a:pt x="30" y="127"/>
                </a:lnTo>
                <a:lnTo>
                  <a:pt x="37" y="127"/>
                </a:lnTo>
                <a:lnTo>
                  <a:pt x="37" y="134"/>
                </a:lnTo>
                <a:lnTo>
                  <a:pt x="41" y="134"/>
                </a:lnTo>
                <a:lnTo>
                  <a:pt x="49" y="134"/>
                </a:lnTo>
                <a:lnTo>
                  <a:pt x="52" y="134"/>
                </a:lnTo>
                <a:lnTo>
                  <a:pt x="60" y="134"/>
                </a:lnTo>
                <a:lnTo>
                  <a:pt x="60" y="142"/>
                </a:lnTo>
                <a:lnTo>
                  <a:pt x="71" y="142"/>
                </a:lnTo>
                <a:lnTo>
                  <a:pt x="82" y="142"/>
                </a:lnTo>
                <a:lnTo>
                  <a:pt x="82" y="134"/>
                </a:lnTo>
                <a:lnTo>
                  <a:pt x="90" y="134"/>
                </a:lnTo>
                <a:lnTo>
                  <a:pt x="94" y="134"/>
                </a:lnTo>
                <a:lnTo>
                  <a:pt x="101" y="134"/>
                </a:lnTo>
                <a:lnTo>
                  <a:pt x="105" y="134"/>
                </a:lnTo>
                <a:lnTo>
                  <a:pt x="105" y="127"/>
                </a:lnTo>
                <a:lnTo>
                  <a:pt x="112" y="127"/>
                </a:lnTo>
                <a:lnTo>
                  <a:pt x="116" y="123"/>
                </a:lnTo>
                <a:lnTo>
                  <a:pt x="123" y="123"/>
                </a:lnTo>
                <a:lnTo>
                  <a:pt x="123" y="116"/>
                </a:lnTo>
                <a:lnTo>
                  <a:pt x="127" y="112"/>
                </a:lnTo>
                <a:lnTo>
                  <a:pt x="127" y="105"/>
                </a:lnTo>
                <a:lnTo>
                  <a:pt x="135" y="101"/>
                </a:lnTo>
                <a:lnTo>
                  <a:pt x="135" y="93"/>
                </a:lnTo>
                <a:lnTo>
                  <a:pt x="135" y="90"/>
                </a:lnTo>
                <a:lnTo>
                  <a:pt x="138" y="90"/>
                </a:lnTo>
                <a:lnTo>
                  <a:pt x="138" y="82"/>
                </a:lnTo>
                <a:lnTo>
                  <a:pt x="138" y="71"/>
                </a:lnTo>
                <a:lnTo>
                  <a:pt x="138" y="60"/>
                </a:lnTo>
                <a:lnTo>
                  <a:pt x="138" y="48"/>
                </a:lnTo>
                <a:lnTo>
                  <a:pt x="135" y="48"/>
                </a:lnTo>
                <a:lnTo>
                  <a:pt x="135" y="41"/>
                </a:lnTo>
                <a:lnTo>
                  <a:pt x="135" y="37"/>
                </a:lnTo>
                <a:lnTo>
                  <a:pt x="127" y="37"/>
                </a:lnTo>
                <a:lnTo>
                  <a:pt x="127" y="30"/>
                </a:lnTo>
                <a:lnTo>
                  <a:pt x="123" y="26"/>
                </a:lnTo>
                <a:lnTo>
                  <a:pt x="123" y="19"/>
                </a:lnTo>
                <a:lnTo>
                  <a:pt x="116" y="19"/>
                </a:lnTo>
                <a:lnTo>
                  <a:pt x="112" y="15"/>
                </a:lnTo>
                <a:lnTo>
                  <a:pt x="105" y="7"/>
                </a:lnTo>
                <a:lnTo>
                  <a:pt x="101" y="7"/>
                </a:lnTo>
                <a:lnTo>
                  <a:pt x="94" y="0"/>
                </a:lnTo>
                <a:lnTo>
                  <a:pt x="90" y="0"/>
                </a:lnTo>
                <a:lnTo>
                  <a:pt x="82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21" name="Freeform 139">
            <a:extLst>
              <a:ext uri="{FF2B5EF4-FFF2-40B4-BE49-F238E27FC236}">
                <a16:creationId xmlns:a16="http://schemas.microsoft.com/office/drawing/2014/main" id="{270B3FD3-C04A-8B49-B366-5A519BE8269A}"/>
              </a:ext>
            </a:extLst>
          </p:cNvPr>
          <p:cNvSpPr>
            <a:spLocks/>
          </p:cNvSpPr>
          <p:nvPr/>
        </p:nvSpPr>
        <p:spPr bwMode="auto">
          <a:xfrm>
            <a:off x="2387600" y="2332038"/>
            <a:ext cx="155575" cy="231775"/>
          </a:xfrm>
          <a:custGeom>
            <a:avLst/>
            <a:gdLst>
              <a:gd name="T0" fmla="*/ 2147483646 w 98"/>
              <a:gd name="T1" fmla="*/ 0 h 146"/>
              <a:gd name="T2" fmla="*/ 2147483646 w 98"/>
              <a:gd name="T3" fmla="*/ 0 h 146"/>
              <a:gd name="T4" fmla="*/ 2147483646 w 98"/>
              <a:gd name="T5" fmla="*/ 2147483646 h 146"/>
              <a:gd name="T6" fmla="*/ 2147483646 w 98"/>
              <a:gd name="T7" fmla="*/ 2147483646 h 146"/>
              <a:gd name="T8" fmla="*/ 2147483646 w 98"/>
              <a:gd name="T9" fmla="*/ 2147483646 h 146"/>
              <a:gd name="T10" fmla="*/ 2147483646 w 98"/>
              <a:gd name="T11" fmla="*/ 2147483646 h 146"/>
              <a:gd name="T12" fmla="*/ 2147483646 w 98"/>
              <a:gd name="T13" fmla="*/ 2147483646 h 146"/>
              <a:gd name="T14" fmla="*/ 2147483646 w 98"/>
              <a:gd name="T15" fmla="*/ 2147483646 h 146"/>
              <a:gd name="T16" fmla="*/ 2147483646 w 98"/>
              <a:gd name="T17" fmla="*/ 2147483646 h 146"/>
              <a:gd name="T18" fmla="*/ 2147483646 w 98"/>
              <a:gd name="T19" fmla="*/ 2147483646 h 146"/>
              <a:gd name="T20" fmla="*/ 2147483646 w 98"/>
              <a:gd name="T21" fmla="*/ 2147483646 h 146"/>
              <a:gd name="T22" fmla="*/ 2147483646 w 98"/>
              <a:gd name="T23" fmla="*/ 2147483646 h 146"/>
              <a:gd name="T24" fmla="*/ 2147483646 w 98"/>
              <a:gd name="T25" fmla="*/ 2147483646 h 146"/>
              <a:gd name="T26" fmla="*/ 2147483646 w 98"/>
              <a:gd name="T27" fmla="*/ 2147483646 h 146"/>
              <a:gd name="T28" fmla="*/ 2147483646 w 98"/>
              <a:gd name="T29" fmla="*/ 2147483646 h 146"/>
              <a:gd name="T30" fmla="*/ 2147483646 w 98"/>
              <a:gd name="T31" fmla="*/ 2147483646 h 146"/>
              <a:gd name="T32" fmla="*/ 2147483646 w 98"/>
              <a:gd name="T33" fmla="*/ 2147483646 h 146"/>
              <a:gd name="T34" fmla="*/ 2147483646 w 98"/>
              <a:gd name="T35" fmla="*/ 2147483646 h 146"/>
              <a:gd name="T36" fmla="*/ 2147483646 w 98"/>
              <a:gd name="T37" fmla="*/ 2147483646 h 146"/>
              <a:gd name="T38" fmla="*/ 2147483646 w 98"/>
              <a:gd name="T39" fmla="*/ 2147483646 h 146"/>
              <a:gd name="T40" fmla="*/ 2147483646 w 98"/>
              <a:gd name="T41" fmla="*/ 2147483646 h 146"/>
              <a:gd name="T42" fmla="*/ 2147483646 w 98"/>
              <a:gd name="T43" fmla="*/ 2147483646 h 146"/>
              <a:gd name="T44" fmla="*/ 2147483646 w 98"/>
              <a:gd name="T45" fmla="*/ 2147483646 h 146"/>
              <a:gd name="T46" fmla="*/ 2147483646 w 98"/>
              <a:gd name="T47" fmla="*/ 2147483646 h 146"/>
              <a:gd name="T48" fmla="*/ 2147483646 w 98"/>
              <a:gd name="T49" fmla="*/ 2147483646 h 146"/>
              <a:gd name="T50" fmla="*/ 2147483646 w 98"/>
              <a:gd name="T51" fmla="*/ 2147483646 h 146"/>
              <a:gd name="T52" fmla="*/ 2147483646 w 98"/>
              <a:gd name="T53" fmla="*/ 2147483646 h 146"/>
              <a:gd name="T54" fmla="*/ 2147483646 w 98"/>
              <a:gd name="T55" fmla="*/ 2147483646 h 146"/>
              <a:gd name="T56" fmla="*/ 2147483646 w 98"/>
              <a:gd name="T57" fmla="*/ 2147483646 h 146"/>
              <a:gd name="T58" fmla="*/ 2147483646 w 98"/>
              <a:gd name="T59" fmla="*/ 2147483646 h 146"/>
              <a:gd name="T60" fmla="*/ 2147483646 w 98"/>
              <a:gd name="T61" fmla="*/ 2147483646 h 146"/>
              <a:gd name="T62" fmla="*/ 2147483646 w 98"/>
              <a:gd name="T63" fmla="*/ 2147483646 h 146"/>
              <a:gd name="T64" fmla="*/ 2147483646 w 98"/>
              <a:gd name="T65" fmla="*/ 2147483646 h 146"/>
              <a:gd name="T66" fmla="*/ 2147483646 w 98"/>
              <a:gd name="T67" fmla="*/ 2147483646 h 146"/>
              <a:gd name="T68" fmla="*/ 2147483646 w 98"/>
              <a:gd name="T69" fmla="*/ 2147483646 h 146"/>
              <a:gd name="T70" fmla="*/ 2147483646 w 98"/>
              <a:gd name="T71" fmla="*/ 2147483646 h 146"/>
              <a:gd name="T72" fmla="*/ 2147483646 w 98"/>
              <a:gd name="T73" fmla="*/ 2147483646 h 146"/>
              <a:gd name="T74" fmla="*/ 2147483646 w 98"/>
              <a:gd name="T75" fmla="*/ 2147483646 h 146"/>
              <a:gd name="T76" fmla="*/ 2147483646 w 98"/>
              <a:gd name="T77" fmla="*/ 2147483646 h 146"/>
              <a:gd name="T78" fmla="*/ 2147483646 w 98"/>
              <a:gd name="T79" fmla="*/ 2147483646 h 146"/>
              <a:gd name="T80" fmla="*/ 2147483646 w 98"/>
              <a:gd name="T81" fmla="*/ 2147483646 h 146"/>
              <a:gd name="T82" fmla="*/ 2147483646 w 98"/>
              <a:gd name="T83" fmla="*/ 2147483646 h 146"/>
              <a:gd name="T84" fmla="*/ 2147483646 w 98"/>
              <a:gd name="T85" fmla="*/ 2147483646 h 146"/>
              <a:gd name="T86" fmla="*/ 2147483646 w 98"/>
              <a:gd name="T87" fmla="*/ 2147483646 h 146"/>
              <a:gd name="T88" fmla="*/ 2147483646 w 98"/>
              <a:gd name="T89" fmla="*/ 2147483646 h 146"/>
              <a:gd name="T90" fmla="*/ 2147483646 w 98"/>
              <a:gd name="T91" fmla="*/ 2147483646 h 146"/>
              <a:gd name="T92" fmla="*/ 2147483646 w 98"/>
              <a:gd name="T93" fmla="*/ 2147483646 h 146"/>
              <a:gd name="T94" fmla="*/ 2147483646 w 98"/>
              <a:gd name="T95" fmla="*/ 2147483646 h 146"/>
              <a:gd name="T96" fmla="*/ 2147483646 w 98"/>
              <a:gd name="T97" fmla="*/ 2147483646 h 146"/>
              <a:gd name="T98" fmla="*/ 2147483646 w 98"/>
              <a:gd name="T99" fmla="*/ 2147483646 h 146"/>
              <a:gd name="T100" fmla="*/ 2147483646 w 98"/>
              <a:gd name="T101" fmla="*/ 2147483646 h 146"/>
              <a:gd name="T102" fmla="*/ 2147483646 w 98"/>
              <a:gd name="T103" fmla="*/ 0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8"/>
              <a:gd name="T157" fmla="*/ 0 h 146"/>
              <a:gd name="T158" fmla="*/ 98 w 98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8" h="146">
                <a:moveTo>
                  <a:pt x="75" y="0"/>
                </a:moveTo>
                <a:lnTo>
                  <a:pt x="64" y="0"/>
                </a:lnTo>
                <a:lnTo>
                  <a:pt x="56" y="0"/>
                </a:lnTo>
                <a:lnTo>
                  <a:pt x="56" y="4"/>
                </a:lnTo>
                <a:lnTo>
                  <a:pt x="64" y="0"/>
                </a:lnTo>
                <a:lnTo>
                  <a:pt x="53" y="0"/>
                </a:lnTo>
                <a:lnTo>
                  <a:pt x="53" y="4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34" y="11"/>
                </a:lnTo>
                <a:lnTo>
                  <a:pt x="34" y="19"/>
                </a:lnTo>
                <a:lnTo>
                  <a:pt x="34" y="11"/>
                </a:lnTo>
                <a:lnTo>
                  <a:pt x="34" y="19"/>
                </a:lnTo>
                <a:lnTo>
                  <a:pt x="30" y="19"/>
                </a:lnTo>
                <a:lnTo>
                  <a:pt x="23" y="19"/>
                </a:lnTo>
                <a:lnTo>
                  <a:pt x="23" y="23"/>
                </a:lnTo>
                <a:lnTo>
                  <a:pt x="30" y="23"/>
                </a:lnTo>
                <a:lnTo>
                  <a:pt x="23" y="23"/>
                </a:lnTo>
                <a:lnTo>
                  <a:pt x="19" y="30"/>
                </a:lnTo>
                <a:lnTo>
                  <a:pt x="19" y="34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4" y="41"/>
                </a:lnTo>
                <a:lnTo>
                  <a:pt x="4" y="45"/>
                </a:lnTo>
                <a:lnTo>
                  <a:pt x="4" y="52"/>
                </a:lnTo>
                <a:lnTo>
                  <a:pt x="4" y="64"/>
                </a:lnTo>
                <a:lnTo>
                  <a:pt x="4" y="56"/>
                </a:lnTo>
                <a:lnTo>
                  <a:pt x="0" y="56"/>
                </a:lnTo>
                <a:lnTo>
                  <a:pt x="0" y="86"/>
                </a:lnTo>
                <a:lnTo>
                  <a:pt x="4" y="86"/>
                </a:lnTo>
                <a:lnTo>
                  <a:pt x="4" y="94"/>
                </a:lnTo>
                <a:lnTo>
                  <a:pt x="4" y="97"/>
                </a:lnTo>
                <a:lnTo>
                  <a:pt x="4" y="105"/>
                </a:lnTo>
                <a:lnTo>
                  <a:pt x="11" y="105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34" y="131"/>
                </a:lnTo>
                <a:lnTo>
                  <a:pt x="34" y="138"/>
                </a:lnTo>
                <a:lnTo>
                  <a:pt x="41" y="138"/>
                </a:lnTo>
                <a:lnTo>
                  <a:pt x="45" y="138"/>
                </a:lnTo>
                <a:lnTo>
                  <a:pt x="41" y="138"/>
                </a:lnTo>
                <a:lnTo>
                  <a:pt x="45" y="138"/>
                </a:lnTo>
                <a:lnTo>
                  <a:pt x="45" y="146"/>
                </a:lnTo>
                <a:lnTo>
                  <a:pt x="53" y="146"/>
                </a:lnTo>
                <a:lnTo>
                  <a:pt x="64" y="146"/>
                </a:lnTo>
                <a:lnTo>
                  <a:pt x="56" y="138"/>
                </a:lnTo>
                <a:lnTo>
                  <a:pt x="56" y="146"/>
                </a:lnTo>
                <a:lnTo>
                  <a:pt x="64" y="146"/>
                </a:lnTo>
                <a:lnTo>
                  <a:pt x="86" y="146"/>
                </a:lnTo>
                <a:lnTo>
                  <a:pt x="94" y="146"/>
                </a:lnTo>
                <a:lnTo>
                  <a:pt x="94" y="138"/>
                </a:lnTo>
                <a:lnTo>
                  <a:pt x="86" y="146"/>
                </a:lnTo>
                <a:lnTo>
                  <a:pt x="98" y="146"/>
                </a:lnTo>
                <a:lnTo>
                  <a:pt x="94" y="131"/>
                </a:lnTo>
                <a:lnTo>
                  <a:pt x="94" y="138"/>
                </a:lnTo>
                <a:lnTo>
                  <a:pt x="79" y="138"/>
                </a:lnTo>
                <a:lnTo>
                  <a:pt x="79" y="146"/>
                </a:lnTo>
                <a:lnTo>
                  <a:pt x="86" y="138"/>
                </a:lnTo>
                <a:lnTo>
                  <a:pt x="64" y="138"/>
                </a:lnTo>
                <a:lnTo>
                  <a:pt x="68" y="146"/>
                </a:lnTo>
                <a:lnTo>
                  <a:pt x="68" y="138"/>
                </a:lnTo>
                <a:lnTo>
                  <a:pt x="56" y="138"/>
                </a:lnTo>
                <a:lnTo>
                  <a:pt x="56" y="131"/>
                </a:lnTo>
                <a:lnTo>
                  <a:pt x="53" y="131"/>
                </a:lnTo>
                <a:lnTo>
                  <a:pt x="45" y="131"/>
                </a:lnTo>
                <a:lnTo>
                  <a:pt x="53" y="138"/>
                </a:lnTo>
                <a:lnTo>
                  <a:pt x="53" y="131"/>
                </a:lnTo>
                <a:lnTo>
                  <a:pt x="45" y="131"/>
                </a:lnTo>
                <a:lnTo>
                  <a:pt x="45" y="127"/>
                </a:lnTo>
                <a:lnTo>
                  <a:pt x="41" y="127"/>
                </a:lnTo>
                <a:lnTo>
                  <a:pt x="34" y="127"/>
                </a:lnTo>
                <a:lnTo>
                  <a:pt x="41" y="131"/>
                </a:lnTo>
                <a:lnTo>
                  <a:pt x="41" y="127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23" y="109"/>
                </a:lnTo>
                <a:lnTo>
                  <a:pt x="19" y="109"/>
                </a:lnTo>
                <a:lnTo>
                  <a:pt x="23" y="116"/>
                </a:lnTo>
                <a:lnTo>
                  <a:pt x="23" y="109"/>
                </a:lnTo>
                <a:lnTo>
                  <a:pt x="23" y="105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2"/>
                </a:lnTo>
                <a:lnTo>
                  <a:pt x="4" y="82"/>
                </a:lnTo>
                <a:lnTo>
                  <a:pt x="11" y="86"/>
                </a:lnTo>
                <a:lnTo>
                  <a:pt x="11" y="64"/>
                </a:lnTo>
                <a:lnTo>
                  <a:pt x="4" y="71"/>
                </a:lnTo>
                <a:lnTo>
                  <a:pt x="11" y="71"/>
                </a:lnTo>
                <a:lnTo>
                  <a:pt x="11" y="64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1"/>
                </a:lnTo>
                <a:lnTo>
                  <a:pt x="11" y="45"/>
                </a:lnTo>
                <a:lnTo>
                  <a:pt x="19" y="45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30" y="30"/>
                </a:lnTo>
                <a:lnTo>
                  <a:pt x="30" y="23"/>
                </a:lnTo>
                <a:lnTo>
                  <a:pt x="23" y="30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56" y="11"/>
                </a:lnTo>
                <a:lnTo>
                  <a:pt x="68" y="11"/>
                </a:lnTo>
                <a:lnTo>
                  <a:pt x="68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22" name="Freeform 140">
            <a:extLst>
              <a:ext uri="{FF2B5EF4-FFF2-40B4-BE49-F238E27FC236}">
                <a16:creationId xmlns:a16="http://schemas.microsoft.com/office/drawing/2014/main" id="{9601B34D-3D82-7748-B30C-E7B6CF0AFD49}"/>
              </a:ext>
            </a:extLst>
          </p:cNvPr>
          <p:cNvSpPr>
            <a:spLocks/>
          </p:cNvSpPr>
          <p:nvPr/>
        </p:nvSpPr>
        <p:spPr bwMode="auto">
          <a:xfrm>
            <a:off x="25066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0 h 146"/>
              <a:gd name="T36" fmla="*/ 2147483646 w 75"/>
              <a:gd name="T37" fmla="*/ 0 h 146"/>
              <a:gd name="T38" fmla="*/ 0 w 75"/>
              <a:gd name="T39" fmla="*/ 2147483646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"/>
              <a:gd name="T136" fmla="*/ 0 h 146"/>
              <a:gd name="T137" fmla="*/ 75 w 75"/>
              <a:gd name="T138" fmla="*/ 146 h 1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" h="146">
                <a:moveTo>
                  <a:pt x="23" y="146"/>
                </a:moveTo>
                <a:lnTo>
                  <a:pt x="30" y="146"/>
                </a:lnTo>
                <a:lnTo>
                  <a:pt x="30" y="138"/>
                </a:lnTo>
                <a:lnTo>
                  <a:pt x="34" y="138"/>
                </a:lnTo>
                <a:lnTo>
                  <a:pt x="30" y="138"/>
                </a:lnTo>
                <a:lnTo>
                  <a:pt x="34" y="138"/>
                </a:lnTo>
                <a:lnTo>
                  <a:pt x="41" y="138"/>
                </a:lnTo>
                <a:lnTo>
                  <a:pt x="41" y="131"/>
                </a:lnTo>
                <a:lnTo>
                  <a:pt x="45" y="131"/>
                </a:lnTo>
                <a:lnTo>
                  <a:pt x="41" y="131"/>
                </a:lnTo>
                <a:lnTo>
                  <a:pt x="45" y="131"/>
                </a:lnTo>
                <a:lnTo>
                  <a:pt x="52" y="127"/>
                </a:lnTo>
                <a:lnTo>
                  <a:pt x="52" y="120"/>
                </a:lnTo>
                <a:lnTo>
                  <a:pt x="52" y="127"/>
                </a:lnTo>
                <a:lnTo>
                  <a:pt x="52" y="120"/>
                </a:lnTo>
                <a:lnTo>
                  <a:pt x="56" y="116"/>
                </a:lnTo>
                <a:lnTo>
                  <a:pt x="64" y="116"/>
                </a:lnTo>
                <a:lnTo>
                  <a:pt x="64" y="109"/>
                </a:lnTo>
                <a:lnTo>
                  <a:pt x="64" y="105"/>
                </a:lnTo>
                <a:lnTo>
                  <a:pt x="64" y="109"/>
                </a:lnTo>
                <a:lnTo>
                  <a:pt x="64" y="105"/>
                </a:lnTo>
                <a:lnTo>
                  <a:pt x="67" y="105"/>
                </a:lnTo>
                <a:lnTo>
                  <a:pt x="67" y="97"/>
                </a:lnTo>
                <a:lnTo>
                  <a:pt x="67" y="94"/>
                </a:lnTo>
                <a:lnTo>
                  <a:pt x="67" y="86"/>
                </a:lnTo>
                <a:lnTo>
                  <a:pt x="75" y="86"/>
                </a:lnTo>
                <a:lnTo>
                  <a:pt x="75" y="56"/>
                </a:lnTo>
                <a:lnTo>
                  <a:pt x="67" y="56"/>
                </a:lnTo>
                <a:lnTo>
                  <a:pt x="67" y="64"/>
                </a:lnTo>
                <a:lnTo>
                  <a:pt x="67" y="52"/>
                </a:lnTo>
                <a:lnTo>
                  <a:pt x="67" y="45"/>
                </a:lnTo>
                <a:lnTo>
                  <a:pt x="67" y="41"/>
                </a:lnTo>
                <a:lnTo>
                  <a:pt x="64" y="41"/>
                </a:lnTo>
                <a:lnTo>
                  <a:pt x="64" y="34"/>
                </a:lnTo>
                <a:lnTo>
                  <a:pt x="56" y="34"/>
                </a:lnTo>
                <a:lnTo>
                  <a:pt x="56" y="30"/>
                </a:lnTo>
                <a:lnTo>
                  <a:pt x="56" y="34"/>
                </a:lnTo>
                <a:lnTo>
                  <a:pt x="56" y="30"/>
                </a:lnTo>
                <a:lnTo>
                  <a:pt x="52" y="23"/>
                </a:lnTo>
                <a:lnTo>
                  <a:pt x="52" y="19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23" y="0"/>
                </a:lnTo>
                <a:lnTo>
                  <a:pt x="11" y="0"/>
                </a:lnTo>
                <a:lnTo>
                  <a:pt x="19" y="4"/>
                </a:lnTo>
                <a:lnTo>
                  <a:pt x="19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4" y="4"/>
                </a:lnTo>
                <a:lnTo>
                  <a:pt x="4" y="11"/>
                </a:lnTo>
                <a:lnTo>
                  <a:pt x="19" y="11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6" y="45"/>
                </a:lnTo>
                <a:lnTo>
                  <a:pt x="64" y="45"/>
                </a:lnTo>
                <a:lnTo>
                  <a:pt x="56" y="41"/>
                </a:lnTo>
                <a:lnTo>
                  <a:pt x="56" y="52"/>
                </a:lnTo>
                <a:lnTo>
                  <a:pt x="56" y="56"/>
                </a:lnTo>
                <a:lnTo>
                  <a:pt x="64" y="56"/>
                </a:lnTo>
                <a:lnTo>
                  <a:pt x="64" y="64"/>
                </a:lnTo>
                <a:lnTo>
                  <a:pt x="64" y="71"/>
                </a:lnTo>
                <a:lnTo>
                  <a:pt x="67" y="71"/>
                </a:lnTo>
                <a:lnTo>
                  <a:pt x="64" y="64"/>
                </a:lnTo>
                <a:lnTo>
                  <a:pt x="64" y="86"/>
                </a:lnTo>
                <a:lnTo>
                  <a:pt x="67" y="82"/>
                </a:lnTo>
                <a:lnTo>
                  <a:pt x="64" y="82"/>
                </a:lnTo>
                <a:lnTo>
                  <a:pt x="64" y="94"/>
                </a:lnTo>
                <a:lnTo>
                  <a:pt x="56" y="94"/>
                </a:lnTo>
                <a:lnTo>
                  <a:pt x="56" y="97"/>
                </a:lnTo>
                <a:lnTo>
                  <a:pt x="56" y="105"/>
                </a:lnTo>
                <a:lnTo>
                  <a:pt x="64" y="97"/>
                </a:lnTo>
                <a:lnTo>
                  <a:pt x="56" y="97"/>
                </a:lnTo>
                <a:lnTo>
                  <a:pt x="56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56" y="109"/>
                </a:lnTo>
                <a:lnTo>
                  <a:pt x="52" y="109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45" y="127"/>
                </a:lnTo>
                <a:lnTo>
                  <a:pt x="52" y="120"/>
                </a:lnTo>
                <a:lnTo>
                  <a:pt x="45" y="120"/>
                </a:lnTo>
                <a:lnTo>
                  <a:pt x="41" y="127"/>
                </a:lnTo>
                <a:lnTo>
                  <a:pt x="34" y="127"/>
                </a:lnTo>
                <a:lnTo>
                  <a:pt x="34" y="131"/>
                </a:lnTo>
                <a:lnTo>
                  <a:pt x="41" y="127"/>
                </a:lnTo>
                <a:lnTo>
                  <a:pt x="34" y="127"/>
                </a:lnTo>
                <a:lnTo>
                  <a:pt x="30" y="127"/>
                </a:lnTo>
                <a:lnTo>
                  <a:pt x="30" y="131"/>
                </a:lnTo>
                <a:lnTo>
                  <a:pt x="23" y="131"/>
                </a:lnTo>
                <a:lnTo>
                  <a:pt x="23" y="138"/>
                </a:lnTo>
                <a:lnTo>
                  <a:pt x="30" y="131"/>
                </a:lnTo>
                <a:lnTo>
                  <a:pt x="23" y="131"/>
                </a:lnTo>
                <a:lnTo>
                  <a:pt x="19" y="131"/>
                </a:lnTo>
                <a:lnTo>
                  <a:pt x="23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23" name="Rectangle 141">
            <a:extLst>
              <a:ext uri="{FF2B5EF4-FFF2-40B4-BE49-F238E27FC236}">
                <a16:creationId xmlns:a16="http://schemas.microsoft.com/office/drawing/2014/main" id="{B4F4E43D-3A7F-D44C-A20A-EC2B3D459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68550"/>
            <a:ext cx="1603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24" name="Rectangle 142">
            <a:extLst>
              <a:ext uri="{FF2B5EF4-FFF2-40B4-BE49-F238E27FC236}">
                <a16:creationId xmlns:a16="http://schemas.microsoft.com/office/drawing/2014/main" id="{134DF560-9305-074D-BAD7-0A027C54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86013"/>
            <a:ext cx="936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25" name="Rectangle 143">
            <a:extLst>
              <a:ext uri="{FF2B5EF4-FFF2-40B4-BE49-F238E27FC236}">
                <a16:creationId xmlns:a16="http://schemas.microsoft.com/office/drawing/2014/main" id="{380BAF62-E184-4040-82B7-A468E97B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4034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26" name="Line 144">
            <a:extLst>
              <a:ext uri="{FF2B5EF4-FFF2-40B4-BE49-F238E27FC236}">
                <a16:creationId xmlns:a16="http://schemas.microsoft.com/office/drawing/2014/main" id="{84C53B4E-0B2C-7741-8B1C-C3C9F9DF10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75" y="2486025"/>
            <a:ext cx="212725" cy="9525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27" name="Freeform 145">
            <a:extLst>
              <a:ext uri="{FF2B5EF4-FFF2-40B4-BE49-F238E27FC236}">
                <a16:creationId xmlns:a16="http://schemas.microsoft.com/office/drawing/2014/main" id="{65A5CE4E-5323-1C49-900B-8178F12BA0C1}"/>
              </a:ext>
            </a:extLst>
          </p:cNvPr>
          <p:cNvSpPr>
            <a:spLocks/>
          </p:cNvSpPr>
          <p:nvPr/>
        </p:nvSpPr>
        <p:spPr bwMode="auto">
          <a:xfrm>
            <a:off x="2632075" y="2486025"/>
            <a:ext cx="93663" cy="77788"/>
          </a:xfrm>
          <a:custGeom>
            <a:avLst/>
            <a:gdLst>
              <a:gd name="T0" fmla="*/ 2147483646 w 59"/>
              <a:gd name="T1" fmla="*/ 2147483646 h 49"/>
              <a:gd name="T2" fmla="*/ 0 w 59"/>
              <a:gd name="T3" fmla="*/ 0 h 49"/>
              <a:gd name="T4" fmla="*/ 2147483646 w 59"/>
              <a:gd name="T5" fmla="*/ 0 h 49"/>
              <a:gd name="T6" fmla="*/ 2147483646 w 59"/>
              <a:gd name="T7" fmla="*/ 2147483646 h 49"/>
              <a:gd name="T8" fmla="*/ 2147483646 w 59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9"/>
              <a:gd name="T17" fmla="*/ 59 w 5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9">
                <a:moveTo>
                  <a:pt x="37" y="49"/>
                </a:moveTo>
                <a:lnTo>
                  <a:pt x="0" y="0"/>
                </a:lnTo>
                <a:lnTo>
                  <a:pt x="59" y="0"/>
                </a:lnTo>
                <a:lnTo>
                  <a:pt x="26" y="12"/>
                </a:lnTo>
                <a:lnTo>
                  <a:pt x="37" y="49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28" name="Rectangle 146">
            <a:extLst>
              <a:ext uri="{FF2B5EF4-FFF2-40B4-BE49-F238E27FC236}">
                <a16:creationId xmlns:a16="http://schemas.microsoft.com/office/drawing/2014/main" id="{9832F3E6-6E5C-C84F-87C7-3339B1E2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414588"/>
            <a:ext cx="412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29" name="Rectangle 147">
            <a:extLst>
              <a:ext uri="{FF2B5EF4-FFF2-40B4-BE49-F238E27FC236}">
                <a16:creationId xmlns:a16="http://schemas.microsoft.com/office/drawing/2014/main" id="{E1533D00-F62F-934F-8DFA-C4C625AE8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2563813"/>
            <a:ext cx="19002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0" name="Rectangle 148">
            <a:extLst>
              <a:ext uri="{FF2B5EF4-FFF2-40B4-BE49-F238E27FC236}">
                <a16:creationId xmlns:a16="http://schemas.microsoft.com/office/drawing/2014/main" id="{4DB99498-8970-BB46-91EA-1D5BF3240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2481263"/>
            <a:ext cx="1128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1" name="Rectangle 149">
            <a:extLst>
              <a:ext uri="{FF2B5EF4-FFF2-40B4-BE49-F238E27FC236}">
                <a16:creationId xmlns:a16="http://schemas.microsoft.com/office/drawing/2014/main" id="{ED15DFC8-6910-3E48-9EA4-8C64B571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2492375"/>
            <a:ext cx="1104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Low impedance 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32" name="Rectangle 150">
            <a:extLst>
              <a:ext uri="{FF2B5EF4-FFF2-40B4-BE49-F238E27FC236}">
                <a16:creationId xmlns:a16="http://schemas.microsoft.com/office/drawing/2014/main" id="{224C3493-0B9A-2940-AEFF-A747FF2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2671763"/>
            <a:ext cx="904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current meter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33" name="Rectangle 151">
            <a:extLst>
              <a:ext uri="{FF2B5EF4-FFF2-40B4-BE49-F238E27FC236}">
                <a16:creationId xmlns:a16="http://schemas.microsoft.com/office/drawing/2014/main" id="{A996EC61-CA6B-1A43-97A8-F9FECBC1D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778125"/>
            <a:ext cx="365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4" name="Rectangle 152">
            <a:extLst>
              <a:ext uri="{FF2B5EF4-FFF2-40B4-BE49-F238E27FC236}">
                <a16:creationId xmlns:a16="http://schemas.microsoft.com/office/drawing/2014/main" id="{6A6ED9C0-ACEA-3E47-B14F-8EC5CF0E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3103563"/>
            <a:ext cx="2016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5" name="Rectangle 153">
            <a:extLst>
              <a:ext uri="{FF2B5EF4-FFF2-40B4-BE49-F238E27FC236}">
                <a16:creationId xmlns:a16="http://schemas.microsoft.com/office/drawing/2014/main" id="{7594C4FD-E285-064B-9673-E13881D4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122613"/>
            <a:ext cx="2079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x =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36" name="Rectangle 154">
            <a:extLst>
              <a:ext uri="{FF2B5EF4-FFF2-40B4-BE49-F238E27FC236}">
                <a16:creationId xmlns:a16="http://schemas.microsoft.com/office/drawing/2014/main" id="{C590EA11-BADE-E043-8B0D-5D87FD0E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103563"/>
            <a:ext cx="82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7" name="Rectangle 155">
            <a:extLst>
              <a:ext uri="{FF2B5EF4-FFF2-40B4-BE49-F238E27FC236}">
                <a16:creationId xmlns:a16="http://schemas.microsoft.com/office/drawing/2014/main" id="{DE250BA7-D9F7-CB43-983B-CB740139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12261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38" name="Rectangle 156">
            <a:extLst>
              <a:ext uri="{FF2B5EF4-FFF2-40B4-BE49-F238E27FC236}">
                <a16:creationId xmlns:a16="http://schemas.microsoft.com/office/drawing/2014/main" id="{905C59F0-BFEE-8C49-9365-F37C5F29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1114425"/>
            <a:ext cx="184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9" name="Rectangle 157">
            <a:extLst>
              <a:ext uri="{FF2B5EF4-FFF2-40B4-BE49-F238E27FC236}">
                <a16:creationId xmlns:a16="http://schemas.microsoft.com/office/drawing/2014/main" id="{7EEC2914-2A6E-0249-BCC4-492686BE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25538"/>
            <a:ext cx="555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40" name="Rectangle 158">
            <a:extLst>
              <a:ext uri="{FF2B5EF4-FFF2-40B4-BE49-F238E27FC236}">
                <a16:creationId xmlns:a16="http://schemas.microsoft.com/office/drawing/2014/main" id="{687540AC-02D5-584A-B34E-6285B594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125538"/>
            <a:ext cx="615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circuited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41" name="Rectangle 159">
            <a:extLst>
              <a:ext uri="{FF2B5EF4-FFF2-40B4-BE49-F238E27FC236}">
                <a16:creationId xmlns:a16="http://schemas.microsoft.com/office/drawing/2014/main" id="{9654F688-F349-A84E-9BB5-222EFB60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1316038"/>
            <a:ext cx="455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at x=L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42" name="Freeform 160">
            <a:extLst>
              <a:ext uri="{FF2B5EF4-FFF2-40B4-BE49-F238E27FC236}">
                <a16:creationId xmlns:a16="http://schemas.microsoft.com/office/drawing/2014/main" id="{08BBDF02-BCF3-3E4F-97CF-6CF73B0342DB}"/>
              </a:ext>
            </a:extLst>
          </p:cNvPr>
          <p:cNvSpPr>
            <a:spLocks/>
          </p:cNvSpPr>
          <p:nvPr/>
        </p:nvSpPr>
        <p:spPr bwMode="auto">
          <a:xfrm>
            <a:off x="1830388" y="2955925"/>
            <a:ext cx="4660900" cy="17463"/>
          </a:xfrm>
          <a:custGeom>
            <a:avLst/>
            <a:gdLst>
              <a:gd name="T0" fmla="*/ 2147483646 w 2936"/>
              <a:gd name="T1" fmla="*/ 2147483646 h 11"/>
              <a:gd name="T2" fmla="*/ 2147483646 w 2936"/>
              <a:gd name="T3" fmla="*/ 2147483646 h 11"/>
              <a:gd name="T4" fmla="*/ 2147483646 w 2936"/>
              <a:gd name="T5" fmla="*/ 2147483646 h 11"/>
              <a:gd name="T6" fmla="*/ 2147483646 w 2936"/>
              <a:gd name="T7" fmla="*/ 0 h 11"/>
              <a:gd name="T8" fmla="*/ 2147483646 w 2936"/>
              <a:gd name="T9" fmla="*/ 0 h 11"/>
              <a:gd name="T10" fmla="*/ 2147483646 w 2936"/>
              <a:gd name="T11" fmla="*/ 2147483646 h 11"/>
              <a:gd name="T12" fmla="*/ 0 w 2936"/>
              <a:gd name="T13" fmla="*/ 2147483646 h 11"/>
              <a:gd name="T14" fmla="*/ 0 w 2936"/>
              <a:gd name="T15" fmla="*/ 2147483646 h 11"/>
              <a:gd name="T16" fmla="*/ 2147483646 w 2936"/>
              <a:gd name="T17" fmla="*/ 2147483646 h 11"/>
              <a:gd name="T18" fmla="*/ 2147483646 w 2936"/>
              <a:gd name="T19" fmla="*/ 214748364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36"/>
              <a:gd name="T31" fmla="*/ 0 h 11"/>
              <a:gd name="T32" fmla="*/ 2936 w 293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36" h="11">
                <a:moveTo>
                  <a:pt x="2928" y="11"/>
                </a:moveTo>
                <a:lnTo>
                  <a:pt x="2936" y="11"/>
                </a:lnTo>
                <a:lnTo>
                  <a:pt x="2936" y="4"/>
                </a:lnTo>
                <a:lnTo>
                  <a:pt x="2936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11"/>
                </a:lnTo>
                <a:lnTo>
                  <a:pt x="3" y="11"/>
                </a:lnTo>
                <a:lnTo>
                  <a:pt x="2928" y="11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43" name="Rectangle 161">
            <a:extLst>
              <a:ext uri="{FF2B5EF4-FFF2-40B4-BE49-F238E27FC236}">
                <a16:creationId xmlns:a16="http://schemas.microsoft.com/office/drawing/2014/main" id="{13EEF277-5DDF-2B4E-8C40-379DC262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78125"/>
            <a:ext cx="16081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44" name="Rectangle 162">
            <a:extLst>
              <a:ext uri="{FF2B5EF4-FFF2-40B4-BE49-F238E27FC236}">
                <a16:creationId xmlns:a16="http://schemas.microsoft.com/office/drawing/2014/main" id="{57D4AAA2-446C-D24F-97D3-D4CE0401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2789238"/>
            <a:ext cx="13827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45" name="Rectangle 163">
            <a:extLst>
              <a:ext uri="{FF2B5EF4-FFF2-40B4-BE49-F238E27FC236}">
                <a16:creationId xmlns:a16="http://schemas.microsoft.com/office/drawing/2014/main" id="{4C2753D4-776A-5248-B76B-5417C80B1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2808288"/>
            <a:ext cx="14097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Reference conductor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46" name="Freeform 164">
            <a:extLst>
              <a:ext uri="{FF2B5EF4-FFF2-40B4-BE49-F238E27FC236}">
                <a16:creationId xmlns:a16="http://schemas.microsoft.com/office/drawing/2014/main" id="{C3FF47B8-E39A-2C4F-88F7-79780ADA8B59}"/>
              </a:ext>
            </a:extLst>
          </p:cNvPr>
          <p:cNvSpPr>
            <a:spLocks/>
          </p:cNvSpPr>
          <p:nvPr/>
        </p:nvSpPr>
        <p:spPr bwMode="auto">
          <a:xfrm>
            <a:off x="2370138" y="2878138"/>
            <a:ext cx="17462" cy="131762"/>
          </a:xfrm>
          <a:custGeom>
            <a:avLst/>
            <a:gdLst>
              <a:gd name="T0" fmla="*/ 2147483646 w 11"/>
              <a:gd name="T1" fmla="*/ 2147483646 h 83"/>
              <a:gd name="T2" fmla="*/ 2147483646 w 11"/>
              <a:gd name="T3" fmla="*/ 0 h 83"/>
              <a:gd name="T4" fmla="*/ 2147483646 w 11"/>
              <a:gd name="T5" fmla="*/ 0 h 83"/>
              <a:gd name="T6" fmla="*/ 0 w 11"/>
              <a:gd name="T7" fmla="*/ 0 h 83"/>
              <a:gd name="T8" fmla="*/ 0 w 11"/>
              <a:gd name="T9" fmla="*/ 2147483646 h 83"/>
              <a:gd name="T10" fmla="*/ 0 w 11"/>
              <a:gd name="T11" fmla="*/ 2147483646 h 83"/>
              <a:gd name="T12" fmla="*/ 2147483646 w 11"/>
              <a:gd name="T13" fmla="*/ 2147483646 h 83"/>
              <a:gd name="T14" fmla="*/ 2147483646 w 11"/>
              <a:gd name="T15" fmla="*/ 2147483646 h 83"/>
              <a:gd name="T16" fmla="*/ 2147483646 w 11"/>
              <a:gd name="T17" fmla="*/ 2147483646 h 83"/>
              <a:gd name="T18" fmla="*/ 2147483646 w 11"/>
              <a:gd name="T19" fmla="*/ 2147483646 h 83"/>
              <a:gd name="T20" fmla="*/ 2147483646 w 11"/>
              <a:gd name="T21" fmla="*/ 2147483646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83"/>
              <a:gd name="T35" fmla="*/ 11 w 11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83">
                <a:moveTo>
                  <a:pt x="11" y="8"/>
                </a:move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0" y="75"/>
                </a:lnTo>
                <a:lnTo>
                  <a:pt x="4" y="75"/>
                </a:lnTo>
                <a:lnTo>
                  <a:pt x="4" y="83"/>
                </a:lnTo>
                <a:lnTo>
                  <a:pt x="4" y="75"/>
                </a:lnTo>
                <a:lnTo>
                  <a:pt x="11" y="75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47" name="Freeform 165">
            <a:extLst>
              <a:ext uri="{FF2B5EF4-FFF2-40B4-BE49-F238E27FC236}">
                <a16:creationId xmlns:a16="http://schemas.microsoft.com/office/drawing/2014/main" id="{72D9B0CE-B3DD-0947-853A-5BDD476F4C9E}"/>
              </a:ext>
            </a:extLst>
          </p:cNvPr>
          <p:cNvSpPr>
            <a:spLocks/>
          </p:cNvSpPr>
          <p:nvPr/>
        </p:nvSpPr>
        <p:spPr bwMode="auto">
          <a:xfrm>
            <a:off x="6354763" y="2890838"/>
            <a:ext cx="6350" cy="130175"/>
          </a:xfrm>
          <a:custGeom>
            <a:avLst/>
            <a:gdLst>
              <a:gd name="T0" fmla="*/ 2147483646 w 4"/>
              <a:gd name="T1" fmla="*/ 2147483646 h 82"/>
              <a:gd name="T2" fmla="*/ 2147483646 w 4"/>
              <a:gd name="T3" fmla="*/ 0 h 82"/>
              <a:gd name="T4" fmla="*/ 0 w 4"/>
              <a:gd name="T5" fmla="*/ 0 h 82"/>
              <a:gd name="T6" fmla="*/ 0 w 4"/>
              <a:gd name="T7" fmla="*/ 2147483646 h 82"/>
              <a:gd name="T8" fmla="*/ 0 w 4"/>
              <a:gd name="T9" fmla="*/ 2147483646 h 82"/>
              <a:gd name="T10" fmla="*/ 0 w 4"/>
              <a:gd name="T11" fmla="*/ 2147483646 h 82"/>
              <a:gd name="T12" fmla="*/ 2147483646 w 4"/>
              <a:gd name="T13" fmla="*/ 2147483646 h 82"/>
              <a:gd name="T14" fmla="*/ 2147483646 w 4"/>
              <a:gd name="T15" fmla="*/ 2147483646 h 82"/>
              <a:gd name="T16" fmla="*/ 2147483646 w 4"/>
              <a:gd name="T17" fmla="*/ 2147483646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82"/>
              <a:gd name="T29" fmla="*/ 4 w 4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82">
                <a:moveTo>
                  <a:pt x="4" y="7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0" y="75"/>
                </a:lnTo>
                <a:lnTo>
                  <a:pt x="0" y="82"/>
                </a:lnTo>
                <a:lnTo>
                  <a:pt x="4" y="82"/>
                </a:lnTo>
                <a:lnTo>
                  <a:pt x="4" y="75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48" name="Rectangle 166">
            <a:extLst>
              <a:ext uri="{FF2B5EF4-FFF2-40B4-BE49-F238E27FC236}">
                <a16:creationId xmlns:a16="http://schemas.microsoft.com/office/drawing/2014/main" id="{C165ACD8-3CB3-D54F-BA87-7FC1AD59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014663"/>
            <a:ext cx="284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49" name="Rectangle 167">
            <a:extLst>
              <a:ext uri="{FF2B5EF4-FFF2-40B4-BE49-F238E27FC236}">
                <a16:creationId xmlns:a16="http://schemas.microsoft.com/office/drawing/2014/main" id="{13511D0A-178B-5641-9013-8310A30B7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3033713"/>
            <a:ext cx="292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x =0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50" name="Freeform 168">
            <a:extLst>
              <a:ext uri="{FF2B5EF4-FFF2-40B4-BE49-F238E27FC236}">
                <a16:creationId xmlns:a16="http://schemas.microsoft.com/office/drawing/2014/main" id="{DA295246-437C-0C40-B1F1-40C2B1702036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622300" cy="17463"/>
          </a:xfrm>
          <a:custGeom>
            <a:avLst/>
            <a:gdLst>
              <a:gd name="T0" fmla="*/ 2147483646 w 392"/>
              <a:gd name="T1" fmla="*/ 2147483646 h 11"/>
              <a:gd name="T2" fmla="*/ 2147483646 w 392"/>
              <a:gd name="T3" fmla="*/ 2147483646 h 11"/>
              <a:gd name="T4" fmla="*/ 2147483646 w 392"/>
              <a:gd name="T5" fmla="*/ 2147483646 h 11"/>
              <a:gd name="T6" fmla="*/ 2147483646 w 392"/>
              <a:gd name="T7" fmla="*/ 2147483646 h 11"/>
              <a:gd name="T8" fmla="*/ 2147483646 w 392"/>
              <a:gd name="T9" fmla="*/ 2147483646 h 11"/>
              <a:gd name="T10" fmla="*/ 2147483646 w 392"/>
              <a:gd name="T11" fmla="*/ 0 h 11"/>
              <a:gd name="T12" fmla="*/ 0 w 392"/>
              <a:gd name="T13" fmla="*/ 0 h 11"/>
              <a:gd name="T14" fmla="*/ 0 w 392"/>
              <a:gd name="T15" fmla="*/ 2147483646 h 11"/>
              <a:gd name="T16" fmla="*/ 0 w 392"/>
              <a:gd name="T17" fmla="*/ 2147483646 h 11"/>
              <a:gd name="T18" fmla="*/ 2147483646 w 392"/>
              <a:gd name="T19" fmla="*/ 2147483646 h 11"/>
              <a:gd name="T20" fmla="*/ 2147483646 w 392"/>
              <a:gd name="T21" fmla="*/ 214748364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1"/>
              <a:gd name="T35" fmla="*/ 392 w 392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1">
                <a:moveTo>
                  <a:pt x="385" y="11"/>
                </a:moveTo>
                <a:lnTo>
                  <a:pt x="385" y="11"/>
                </a:lnTo>
                <a:lnTo>
                  <a:pt x="392" y="11"/>
                </a:lnTo>
                <a:lnTo>
                  <a:pt x="392" y="4"/>
                </a:lnTo>
                <a:lnTo>
                  <a:pt x="385" y="4"/>
                </a:lnTo>
                <a:lnTo>
                  <a:pt x="385" y="0"/>
                </a:lnTo>
                <a:lnTo>
                  <a:pt x="0" y="0"/>
                </a:lnTo>
                <a:lnTo>
                  <a:pt x="0" y="4"/>
                </a:lnTo>
                <a:lnTo>
                  <a:pt x="0" y="11"/>
                </a:lnTo>
                <a:lnTo>
                  <a:pt x="7" y="11"/>
                </a:lnTo>
                <a:lnTo>
                  <a:pt x="38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1" name="Freeform 169">
            <a:extLst>
              <a:ext uri="{FF2B5EF4-FFF2-40B4-BE49-F238E27FC236}">
                <a16:creationId xmlns:a16="http://schemas.microsoft.com/office/drawing/2014/main" id="{6CD7992A-463E-4045-858A-6C0EC8D8F5AA}"/>
              </a:ext>
            </a:extLst>
          </p:cNvPr>
          <p:cNvSpPr>
            <a:spLocks/>
          </p:cNvSpPr>
          <p:nvPr/>
        </p:nvSpPr>
        <p:spPr bwMode="auto">
          <a:xfrm>
            <a:off x="2222500" y="1803400"/>
            <a:ext cx="17463" cy="1169988"/>
          </a:xfrm>
          <a:custGeom>
            <a:avLst/>
            <a:gdLst>
              <a:gd name="T0" fmla="*/ 2147483646 w 11"/>
              <a:gd name="T1" fmla="*/ 2147483646 h 737"/>
              <a:gd name="T2" fmla="*/ 2147483646 w 11"/>
              <a:gd name="T3" fmla="*/ 0 h 737"/>
              <a:gd name="T4" fmla="*/ 2147483646 w 11"/>
              <a:gd name="T5" fmla="*/ 0 h 737"/>
              <a:gd name="T6" fmla="*/ 0 w 11"/>
              <a:gd name="T7" fmla="*/ 0 h 737"/>
              <a:gd name="T8" fmla="*/ 0 w 11"/>
              <a:gd name="T9" fmla="*/ 2147483646 h 737"/>
              <a:gd name="T10" fmla="*/ 0 w 11"/>
              <a:gd name="T11" fmla="*/ 2147483646 h 737"/>
              <a:gd name="T12" fmla="*/ 0 w 11"/>
              <a:gd name="T13" fmla="*/ 2147483646 h 737"/>
              <a:gd name="T14" fmla="*/ 2147483646 w 11"/>
              <a:gd name="T15" fmla="*/ 2147483646 h 737"/>
              <a:gd name="T16" fmla="*/ 2147483646 w 11"/>
              <a:gd name="T17" fmla="*/ 2147483646 h 737"/>
              <a:gd name="T18" fmla="*/ 2147483646 w 11"/>
              <a:gd name="T19" fmla="*/ 2147483646 h 737"/>
              <a:gd name="T20" fmla="*/ 2147483646 w 11"/>
              <a:gd name="T21" fmla="*/ 2147483646 h 7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737"/>
              <a:gd name="T35" fmla="*/ 11 w 11"/>
              <a:gd name="T36" fmla="*/ 737 h 7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737">
                <a:moveTo>
                  <a:pt x="11" y="4"/>
                </a:moveTo>
                <a:lnTo>
                  <a:pt x="11" y="0"/>
                </a:lnTo>
                <a:lnTo>
                  <a:pt x="7" y="0"/>
                </a:lnTo>
                <a:lnTo>
                  <a:pt x="0" y="0"/>
                </a:lnTo>
                <a:lnTo>
                  <a:pt x="0" y="4"/>
                </a:lnTo>
                <a:lnTo>
                  <a:pt x="0" y="730"/>
                </a:lnTo>
                <a:lnTo>
                  <a:pt x="0" y="737"/>
                </a:lnTo>
                <a:lnTo>
                  <a:pt x="7" y="737"/>
                </a:lnTo>
                <a:lnTo>
                  <a:pt x="11" y="737"/>
                </a:lnTo>
                <a:lnTo>
                  <a:pt x="11" y="73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2" name="Freeform 170">
            <a:extLst>
              <a:ext uri="{FF2B5EF4-FFF2-40B4-BE49-F238E27FC236}">
                <a16:creationId xmlns:a16="http://schemas.microsoft.com/office/drawing/2014/main" id="{97C5F9E3-6C2D-0C4D-9036-71BD8F04C578}"/>
              </a:ext>
            </a:extLst>
          </p:cNvPr>
          <p:cNvSpPr>
            <a:spLocks/>
          </p:cNvSpPr>
          <p:nvPr/>
        </p:nvSpPr>
        <p:spPr bwMode="auto">
          <a:xfrm>
            <a:off x="2495550" y="2028825"/>
            <a:ext cx="349250" cy="12700"/>
          </a:xfrm>
          <a:custGeom>
            <a:avLst/>
            <a:gdLst>
              <a:gd name="T0" fmla="*/ 2147483646 w 220"/>
              <a:gd name="T1" fmla="*/ 2147483646 h 8"/>
              <a:gd name="T2" fmla="*/ 2147483646 w 220"/>
              <a:gd name="T3" fmla="*/ 2147483646 h 8"/>
              <a:gd name="T4" fmla="*/ 2147483646 w 220"/>
              <a:gd name="T5" fmla="*/ 2147483646 h 8"/>
              <a:gd name="T6" fmla="*/ 2147483646 w 220"/>
              <a:gd name="T7" fmla="*/ 0 h 8"/>
              <a:gd name="T8" fmla="*/ 2147483646 w 220"/>
              <a:gd name="T9" fmla="*/ 0 h 8"/>
              <a:gd name="T10" fmla="*/ 2147483646 w 220"/>
              <a:gd name="T11" fmla="*/ 0 h 8"/>
              <a:gd name="T12" fmla="*/ 0 w 220"/>
              <a:gd name="T13" fmla="*/ 0 h 8"/>
              <a:gd name="T14" fmla="*/ 0 w 220"/>
              <a:gd name="T15" fmla="*/ 2147483646 h 8"/>
              <a:gd name="T16" fmla="*/ 2147483646 w 220"/>
              <a:gd name="T17" fmla="*/ 2147483646 h 8"/>
              <a:gd name="T18" fmla="*/ 2147483646 w 22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"/>
              <a:gd name="T31" fmla="*/ 0 h 8"/>
              <a:gd name="T32" fmla="*/ 220 w 220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" h="8">
                <a:moveTo>
                  <a:pt x="213" y="8"/>
                </a:moveTo>
                <a:lnTo>
                  <a:pt x="213" y="8"/>
                </a:lnTo>
                <a:lnTo>
                  <a:pt x="220" y="8"/>
                </a:lnTo>
                <a:lnTo>
                  <a:pt x="220" y="0"/>
                </a:lnTo>
                <a:lnTo>
                  <a:pt x="213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lnTo>
                  <a:pt x="2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3" name="Freeform 171">
            <a:extLst>
              <a:ext uri="{FF2B5EF4-FFF2-40B4-BE49-F238E27FC236}">
                <a16:creationId xmlns:a16="http://schemas.microsoft.com/office/drawing/2014/main" id="{1F4A8C0C-FF9C-3E4C-861A-CC1207EF3033}"/>
              </a:ext>
            </a:extLst>
          </p:cNvPr>
          <p:cNvSpPr>
            <a:spLocks/>
          </p:cNvSpPr>
          <p:nvPr/>
        </p:nvSpPr>
        <p:spPr bwMode="auto">
          <a:xfrm>
            <a:off x="2495550" y="2017713"/>
            <a:ext cx="17463" cy="955675"/>
          </a:xfrm>
          <a:custGeom>
            <a:avLst/>
            <a:gdLst>
              <a:gd name="T0" fmla="*/ 2147483646 w 11"/>
              <a:gd name="T1" fmla="*/ 2147483646 h 602"/>
              <a:gd name="T2" fmla="*/ 2147483646 w 11"/>
              <a:gd name="T3" fmla="*/ 2147483646 h 602"/>
              <a:gd name="T4" fmla="*/ 2147483646 w 11"/>
              <a:gd name="T5" fmla="*/ 0 h 602"/>
              <a:gd name="T6" fmla="*/ 2147483646 w 11"/>
              <a:gd name="T7" fmla="*/ 0 h 602"/>
              <a:gd name="T8" fmla="*/ 2147483646 w 11"/>
              <a:gd name="T9" fmla="*/ 2147483646 h 602"/>
              <a:gd name="T10" fmla="*/ 0 w 11"/>
              <a:gd name="T11" fmla="*/ 2147483646 h 602"/>
              <a:gd name="T12" fmla="*/ 0 w 11"/>
              <a:gd name="T13" fmla="*/ 2147483646 h 602"/>
              <a:gd name="T14" fmla="*/ 2147483646 w 11"/>
              <a:gd name="T15" fmla="*/ 2147483646 h 602"/>
              <a:gd name="T16" fmla="*/ 2147483646 w 11"/>
              <a:gd name="T17" fmla="*/ 2147483646 h 602"/>
              <a:gd name="T18" fmla="*/ 2147483646 w 11"/>
              <a:gd name="T19" fmla="*/ 2147483646 h 602"/>
              <a:gd name="T20" fmla="*/ 2147483646 w 11"/>
              <a:gd name="T21" fmla="*/ 2147483646 h 602"/>
              <a:gd name="T22" fmla="*/ 2147483646 w 11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602"/>
              <a:gd name="T38" fmla="*/ 11 w 11"/>
              <a:gd name="T39" fmla="*/ 602 h 6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602">
                <a:moveTo>
                  <a:pt x="11" y="7"/>
                </a:moveTo>
                <a:lnTo>
                  <a:pt x="11" y="7"/>
                </a:lnTo>
                <a:lnTo>
                  <a:pt x="11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595"/>
                </a:lnTo>
                <a:lnTo>
                  <a:pt x="7" y="595"/>
                </a:lnTo>
                <a:lnTo>
                  <a:pt x="7" y="602"/>
                </a:lnTo>
                <a:lnTo>
                  <a:pt x="11" y="602"/>
                </a:lnTo>
                <a:lnTo>
                  <a:pt x="11" y="595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4" name="Freeform 172">
            <a:extLst>
              <a:ext uri="{FF2B5EF4-FFF2-40B4-BE49-F238E27FC236}">
                <a16:creationId xmlns:a16="http://schemas.microsoft.com/office/drawing/2014/main" id="{BD33A7AA-893E-474D-87D0-E7B96EBF797D}"/>
              </a:ext>
            </a:extLst>
          </p:cNvPr>
          <p:cNvSpPr>
            <a:spLocks/>
          </p:cNvSpPr>
          <p:nvPr/>
        </p:nvSpPr>
        <p:spPr bwMode="auto">
          <a:xfrm>
            <a:off x="2803525" y="2297113"/>
            <a:ext cx="17463" cy="676275"/>
          </a:xfrm>
          <a:custGeom>
            <a:avLst/>
            <a:gdLst>
              <a:gd name="T0" fmla="*/ 2147483646 w 11"/>
              <a:gd name="T1" fmla="*/ 2147483646 h 426"/>
              <a:gd name="T2" fmla="*/ 2147483646 w 11"/>
              <a:gd name="T3" fmla="*/ 0 h 426"/>
              <a:gd name="T4" fmla="*/ 2147483646 w 11"/>
              <a:gd name="T5" fmla="*/ 0 h 426"/>
              <a:gd name="T6" fmla="*/ 2147483646 w 11"/>
              <a:gd name="T7" fmla="*/ 2147483646 h 426"/>
              <a:gd name="T8" fmla="*/ 0 w 11"/>
              <a:gd name="T9" fmla="*/ 2147483646 h 426"/>
              <a:gd name="T10" fmla="*/ 0 w 11"/>
              <a:gd name="T11" fmla="*/ 2147483646 h 426"/>
              <a:gd name="T12" fmla="*/ 2147483646 w 11"/>
              <a:gd name="T13" fmla="*/ 2147483646 h 426"/>
              <a:gd name="T14" fmla="*/ 2147483646 w 11"/>
              <a:gd name="T15" fmla="*/ 2147483646 h 426"/>
              <a:gd name="T16" fmla="*/ 2147483646 w 11"/>
              <a:gd name="T17" fmla="*/ 2147483646 h 426"/>
              <a:gd name="T18" fmla="*/ 2147483646 w 11"/>
              <a:gd name="T19" fmla="*/ 2147483646 h 426"/>
              <a:gd name="T20" fmla="*/ 2147483646 w 11"/>
              <a:gd name="T21" fmla="*/ 2147483646 h 4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426"/>
              <a:gd name="T35" fmla="*/ 11 w 11"/>
              <a:gd name="T36" fmla="*/ 426 h 4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426">
                <a:moveTo>
                  <a:pt x="11" y="3"/>
                </a:moveTo>
                <a:lnTo>
                  <a:pt x="11" y="0"/>
                </a:lnTo>
                <a:lnTo>
                  <a:pt x="4" y="0"/>
                </a:lnTo>
                <a:lnTo>
                  <a:pt x="4" y="3"/>
                </a:lnTo>
                <a:lnTo>
                  <a:pt x="0" y="3"/>
                </a:lnTo>
                <a:lnTo>
                  <a:pt x="0" y="419"/>
                </a:lnTo>
                <a:lnTo>
                  <a:pt x="4" y="419"/>
                </a:lnTo>
                <a:lnTo>
                  <a:pt x="4" y="426"/>
                </a:lnTo>
                <a:lnTo>
                  <a:pt x="11" y="426"/>
                </a:lnTo>
                <a:lnTo>
                  <a:pt x="11" y="419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5" name="Freeform 173">
            <a:extLst>
              <a:ext uri="{FF2B5EF4-FFF2-40B4-BE49-F238E27FC236}">
                <a16:creationId xmlns:a16="http://schemas.microsoft.com/office/drawing/2014/main" id="{8301E7ED-399F-CA4E-A311-B1673EB84193}"/>
              </a:ext>
            </a:extLst>
          </p:cNvPr>
          <p:cNvSpPr>
            <a:spLocks/>
          </p:cNvSpPr>
          <p:nvPr/>
        </p:nvSpPr>
        <p:spPr bwMode="auto">
          <a:xfrm>
            <a:off x="1947863" y="1584325"/>
            <a:ext cx="19050" cy="1389063"/>
          </a:xfrm>
          <a:custGeom>
            <a:avLst/>
            <a:gdLst>
              <a:gd name="T0" fmla="*/ 2147483646 w 12"/>
              <a:gd name="T1" fmla="*/ 2147483646 h 875"/>
              <a:gd name="T2" fmla="*/ 2147483646 w 12"/>
              <a:gd name="T3" fmla="*/ 0 h 875"/>
              <a:gd name="T4" fmla="*/ 2147483646 w 12"/>
              <a:gd name="T5" fmla="*/ 0 h 875"/>
              <a:gd name="T6" fmla="*/ 0 w 12"/>
              <a:gd name="T7" fmla="*/ 0 h 875"/>
              <a:gd name="T8" fmla="*/ 0 w 12"/>
              <a:gd name="T9" fmla="*/ 2147483646 h 875"/>
              <a:gd name="T10" fmla="*/ 0 w 12"/>
              <a:gd name="T11" fmla="*/ 2147483646 h 875"/>
              <a:gd name="T12" fmla="*/ 0 w 12"/>
              <a:gd name="T13" fmla="*/ 2147483646 h 875"/>
              <a:gd name="T14" fmla="*/ 2147483646 w 12"/>
              <a:gd name="T15" fmla="*/ 2147483646 h 875"/>
              <a:gd name="T16" fmla="*/ 2147483646 w 12"/>
              <a:gd name="T17" fmla="*/ 2147483646 h 875"/>
              <a:gd name="T18" fmla="*/ 2147483646 w 12"/>
              <a:gd name="T19" fmla="*/ 2147483646 h 875"/>
              <a:gd name="T20" fmla="*/ 2147483646 w 12"/>
              <a:gd name="T21" fmla="*/ 2147483646 h 8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875"/>
              <a:gd name="T35" fmla="*/ 12 w 12"/>
              <a:gd name="T36" fmla="*/ 875 h 8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875">
                <a:moveTo>
                  <a:pt x="12" y="3"/>
                </a:moveTo>
                <a:lnTo>
                  <a:pt x="12" y="0"/>
                </a:lnTo>
                <a:lnTo>
                  <a:pt x="8" y="0"/>
                </a:lnTo>
                <a:lnTo>
                  <a:pt x="0" y="0"/>
                </a:lnTo>
                <a:lnTo>
                  <a:pt x="0" y="3"/>
                </a:lnTo>
                <a:lnTo>
                  <a:pt x="0" y="868"/>
                </a:lnTo>
                <a:lnTo>
                  <a:pt x="0" y="875"/>
                </a:lnTo>
                <a:lnTo>
                  <a:pt x="8" y="875"/>
                </a:lnTo>
                <a:lnTo>
                  <a:pt x="12" y="875"/>
                </a:lnTo>
                <a:lnTo>
                  <a:pt x="12" y="868"/>
                </a:lnTo>
                <a:lnTo>
                  <a:pt x="1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56" name="Freeform 174">
            <a:extLst>
              <a:ext uri="{FF2B5EF4-FFF2-40B4-BE49-F238E27FC236}">
                <a16:creationId xmlns:a16="http://schemas.microsoft.com/office/drawing/2014/main" id="{953F4B0A-E769-224F-B2D8-32C99B3D88B6}"/>
              </a:ext>
            </a:extLst>
          </p:cNvPr>
          <p:cNvSpPr>
            <a:spLocks/>
          </p:cNvSpPr>
          <p:nvPr/>
        </p:nvSpPr>
        <p:spPr bwMode="auto">
          <a:xfrm>
            <a:off x="2132013" y="2338388"/>
            <a:ext cx="220662" cy="225425"/>
          </a:xfrm>
          <a:custGeom>
            <a:avLst/>
            <a:gdLst>
              <a:gd name="T0" fmla="*/ 2147483646 w 139"/>
              <a:gd name="T1" fmla="*/ 0 h 142"/>
              <a:gd name="T2" fmla="*/ 2147483646 w 139"/>
              <a:gd name="T3" fmla="*/ 2147483646 h 142"/>
              <a:gd name="T4" fmla="*/ 2147483646 w 139"/>
              <a:gd name="T5" fmla="*/ 2147483646 h 142"/>
              <a:gd name="T6" fmla="*/ 2147483646 w 139"/>
              <a:gd name="T7" fmla="*/ 2147483646 h 142"/>
              <a:gd name="T8" fmla="*/ 2147483646 w 139"/>
              <a:gd name="T9" fmla="*/ 2147483646 h 142"/>
              <a:gd name="T10" fmla="*/ 2147483646 w 139"/>
              <a:gd name="T11" fmla="*/ 2147483646 h 142"/>
              <a:gd name="T12" fmla="*/ 2147483646 w 139"/>
              <a:gd name="T13" fmla="*/ 2147483646 h 142"/>
              <a:gd name="T14" fmla="*/ 2147483646 w 139"/>
              <a:gd name="T15" fmla="*/ 2147483646 h 142"/>
              <a:gd name="T16" fmla="*/ 0 w 139"/>
              <a:gd name="T17" fmla="*/ 2147483646 h 142"/>
              <a:gd name="T18" fmla="*/ 0 w 139"/>
              <a:gd name="T19" fmla="*/ 2147483646 h 142"/>
              <a:gd name="T20" fmla="*/ 2147483646 w 139"/>
              <a:gd name="T21" fmla="*/ 2147483646 h 142"/>
              <a:gd name="T22" fmla="*/ 2147483646 w 139"/>
              <a:gd name="T23" fmla="*/ 2147483646 h 142"/>
              <a:gd name="T24" fmla="*/ 2147483646 w 139"/>
              <a:gd name="T25" fmla="*/ 2147483646 h 142"/>
              <a:gd name="T26" fmla="*/ 2147483646 w 139"/>
              <a:gd name="T27" fmla="*/ 2147483646 h 142"/>
              <a:gd name="T28" fmla="*/ 2147483646 w 139"/>
              <a:gd name="T29" fmla="*/ 2147483646 h 142"/>
              <a:gd name="T30" fmla="*/ 2147483646 w 139"/>
              <a:gd name="T31" fmla="*/ 2147483646 h 142"/>
              <a:gd name="T32" fmla="*/ 2147483646 w 139"/>
              <a:gd name="T33" fmla="*/ 2147483646 h 142"/>
              <a:gd name="T34" fmla="*/ 2147483646 w 139"/>
              <a:gd name="T35" fmla="*/ 2147483646 h 142"/>
              <a:gd name="T36" fmla="*/ 2147483646 w 139"/>
              <a:gd name="T37" fmla="*/ 2147483646 h 142"/>
              <a:gd name="T38" fmla="*/ 2147483646 w 139"/>
              <a:gd name="T39" fmla="*/ 2147483646 h 142"/>
              <a:gd name="T40" fmla="*/ 2147483646 w 139"/>
              <a:gd name="T41" fmla="*/ 2147483646 h 142"/>
              <a:gd name="T42" fmla="*/ 2147483646 w 139"/>
              <a:gd name="T43" fmla="*/ 2147483646 h 142"/>
              <a:gd name="T44" fmla="*/ 2147483646 w 139"/>
              <a:gd name="T45" fmla="*/ 2147483646 h 142"/>
              <a:gd name="T46" fmla="*/ 2147483646 w 139"/>
              <a:gd name="T47" fmla="*/ 2147483646 h 142"/>
              <a:gd name="T48" fmla="*/ 2147483646 w 139"/>
              <a:gd name="T49" fmla="*/ 2147483646 h 142"/>
              <a:gd name="T50" fmla="*/ 2147483646 w 139"/>
              <a:gd name="T51" fmla="*/ 2147483646 h 142"/>
              <a:gd name="T52" fmla="*/ 2147483646 w 139"/>
              <a:gd name="T53" fmla="*/ 2147483646 h 142"/>
              <a:gd name="T54" fmla="*/ 2147483646 w 139"/>
              <a:gd name="T55" fmla="*/ 2147483646 h 142"/>
              <a:gd name="T56" fmla="*/ 2147483646 w 139"/>
              <a:gd name="T57" fmla="*/ 2147483646 h 142"/>
              <a:gd name="T58" fmla="*/ 2147483646 w 139"/>
              <a:gd name="T59" fmla="*/ 2147483646 h 142"/>
              <a:gd name="T60" fmla="*/ 2147483646 w 139"/>
              <a:gd name="T61" fmla="*/ 2147483646 h 142"/>
              <a:gd name="T62" fmla="*/ 2147483646 w 139"/>
              <a:gd name="T63" fmla="*/ 2147483646 h 142"/>
              <a:gd name="T64" fmla="*/ 2147483646 w 139"/>
              <a:gd name="T65" fmla="*/ 2147483646 h 142"/>
              <a:gd name="T66" fmla="*/ 2147483646 w 139"/>
              <a:gd name="T67" fmla="*/ 2147483646 h 142"/>
              <a:gd name="T68" fmla="*/ 2147483646 w 139"/>
              <a:gd name="T69" fmla="*/ 0 h 142"/>
              <a:gd name="T70" fmla="*/ 2147483646 w 139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9"/>
              <a:gd name="T109" fmla="*/ 0 h 142"/>
              <a:gd name="T110" fmla="*/ 139 w 139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9" h="142">
                <a:moveTo>
                  <a:pt x="68" y="0"/>
                </a:moveTo>
                <a:lnTo>
                  <a:pt x="57" y="0"/>
                </a:lnTo>
                <a:lnTo>
                  <a:pt x="53" y="0"/>
                </a:lnTo>
                <a:lnTo>
                  <a:pt x="45" y="7"/>
                </a:lnTo>
                <a:lnTo>
                  <a:pt x="42" y="7"/>
                </a:lnTo>
                <a:lnTo>
                  <a:pt x="34" y="7"/>
                </a:lnTo>
                <a:lnTo>
                  <a:pt x="34" y="15"/>
                </a:lnTo>
                <a:lnTo>
                  <a:pt x="30" y="15"/>
                </a:lnTo>
                <a:lnTo>
                  <a:pt x="23" y="19"/>
                </a:lnTo>
                <a:lnTo>
                  <a:pt x="15" y="19"/>
                </a:lnTo>
                <a:lnTo>
                  <a:pt x="15" y="26"/>
                </a:lnTo>
                <a:lnTo>
                  <a:pt x="12" y="30"/>
                </a:lnTo>
                <a:lnTo>
                  <a:pt x="12" y="37"/>
                </a:lnTo>
                <a:lnTo>
                  <a:pt x="4" y="37"/>
                </a:lnTo>
                <a:lnTo>
                  <a:pt x="4" y="41"/>
                </a:lnTo>
                <a:lnTo>
                  <a:pt x="4" y="48"/>
                </a:lnTo>
                <a:lnTo>
                  <a:pt x="0" y="52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4" y="93"/>
                </a:lnTo>
                <a:lnTo>
                  <a:pt x="4" y="101"/>
                </a:lnTo>
                <a:lnTo>
                  <a:pt x="4" y="105"/>
                </a:lnTo>
                <a:lnTo>
                  <a:pt x="12" y="105"/>
                </a:lnTo>
                <a:lnTo>
                  <a:pt x="12" y="112"/>
                </a:lnTo>
                <a:lnTo>
                  <a:pt x="15" y="116"/>
                </a:lnTo>
                <a:lnTo>
                  <a:pt x="15" y="123"/>
                </a:lnTo>
                <a:lnTo>
                  <a:pt x="23" y="123"/>
                </a:lnTo>
                <a:lnTo>
                  <a:pt x="30" y="127"/>
                </a:lnTo>
                <a:lnTo>
                  <a:pt x="34" y="134"/>
                </a:lnTo>
                <a:lnTo>
                  <a:pt x="42" y="134"/>
                </a:lnTo>
                <a:lnTo>
                  <a:pt x="45" y="134"/>
                </a:lnTo>
                <a:lnTo>
                  <a:pt x="53" y="142"/>
                </a:lnTo>
                <a:lnTo>
                  <a:pt x="57" y="142"/>
                </a:lnTo>
                <a:lnTo>
                  <a:pt x="68" y="142"/>
                </a:lnTo>
                <a:lnTo>
                  <a:pt x="79" y="142"/>
                </a:lnTo>
                <a:lnTo>
                  <a:pt x="86" y="142"/>
                </a:lnTo>
                <a:lnTo>
                  <a:pt x="90" y="134"/>
                </a:lnTo>
                <a:lnTo>
                  <a:pt x="98" y="134"/>
                </a:lnTo>
                <a:lnTo>
                  <a:pt x="105" y="134"/>
                </a:lnTo>
                <a:lnTo>
                  <a:pt x="105" y="127"/>
                </a:lnTo>
                <a:lnTo>
                  <a:pt x="109" y="127"/>
                </a:lnTo>
                <a:lnTo>
                  <a:pt x="116" y="123"/>
                </a:lnTo>
                <a:lnTo>
                  <a:pt x="120" y="123"/>
                </a:lnTo>
                <a:lnTo>
                  <a:pt x="120" y="116"/>
                </a:lnTo>
                <a:lnTo>
                  <a:pt x="128" y="112"/>
                </a:lnTo>
                <a:lnTo>
                  <a:pt x="128" y="105"/>
                </a:lnTo>
                <a:lnTo>
                  <a:pt x="131" y="105"/>
                </a:lnTo>
                <a:lnTo>
                  <a:pt x="131" y="101"/>
                </a:lnTo>
                <a:lnTo>
                  <a:pt x="131" y="93"/>
                </a:lnTo>
                <a:lnTo>
                  <a:pt x="139" y="90"/>
                </a:lnTo>
                <a:lnTo>
                  <a:pt x="139" y="82"/>
                </a:lnTo>
                <a:lnTo>
                  <a:pt x="139" y="71"/>
                </a:lnTo>
                <a:lnTo>
                  <a:pt x="139" y="60"/>
                </a:lnTo>
                <a:lnTo>
                  <a:pt x="139" y="52"/>
                </a:lnTo>
                <a:lnTo>
                  <a:pt x="131" y="48"/>
                </a:lnTo>
                <a:lnTo>
                  <a:pt x="131" y="41"/>
                </a:lnTo>
                <a:lnTo>
                  <a:pt x="131" y="37"/>
                </a:lnTo>
                <a:lnTo>
                  <a:pt x="128" y="37"/>
                </a:lnTo>
                <a:lnTo>
                  <a:pt x="128" y="30"/>
                </a:lnTo>
                <a:lnTo>
                  <a:pt x="120" y="26"/>
                </a:lnTo>
                <a:lnTo>
                  <a:pt x="116" y="26"/>
                </a:lnTo>
                <a:lnTo>
                  <a:pt x="116" y="19"/>
                </a:lnTo>
                <a:lnTo>
                  <a:pt x="109" y="15"/>
                </a:lnTo>
                <a:lnTo>
                  <a:pt x="105" y="15"/>
                </a:lnTo>
                <a:lnTo>
                  <a:pt x="105" y="7"/>
                </a:lnTo>
                <a:lnTo>
                  <a:pt x="98" y="7"/>
                </a:lnTo>
                <a:lnTo>
                  <a:pt x="90" y="7"/>
                </a:lnTo>
                <a:lnTo>
                  <a:pt x="86" y="0"/>
                </a:lnTo>
                <a:lnTo>
                  <a:pt x="79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57" name="Freeform 175">
            <a:extLst>
              <a:ext uri="{FF2B5EF4-FFF2-40B4-BE49-F238E27FC236}">
                <a16:creationId xmlns:a16="http://schemas.microsoft.com/office/drawing/2014/main" id="{EF364EA0-E754-EB4A-9C60-AF0D3F01E60F}"/>
              </a:ext>
            </a:extLst>
          </p:cNvPr>
          <p:cNvSpPr>
            <a:spLocks/>
          </p:cNvSpPr>
          <p:nvPr/>
        </p:nvSpPr>
        <p:spPr bwMode="auto">
          <a:xfrm>
            <a:off x="2120900" y="2332038"/>
            <a:ext cx="153988" cy="238125"/>
          </a:xfrm>
          <a:custGeom>
            <a:avLst/>
            <a:gdLst>
              <a:gd name="T0" fmla="*/ 2147483646 w 97"/>
              <a:gd name="T1" fmla="*/ 2147483646 h 150"/>
              <a:gd name="T2" fmla="*/ 2147483646 w 97"/>
              <a:gd name="T3" fmla="*/ 2147483646 h 150"/>
              <a:gd name="T4" fmla="*/ 2147483646 w 97"/>
              <a:gd name="T5" fmla="*/ 2147483646 h 150"/>
              <a:gd name="T6" fmla="*/ 2147483646 w 97"/>
              <a:gd name="T7" fmla="*/ 2147483646 h 150"/>
              <a:gd name="T8" fmla="*/ 2147483646 w 97"/>
              <a:gd name="T9" fmla="*/ 2147483646 h 150"/>
              <a:gd name="T10" fmla="*/ 2147483646 w 97"/>
              <a:gd name="T11" fmla="*/ 2147483646 h 150"/>
              <a:gd name="T12" fmla="*/ 2147483646 w 97"/>
              <a:gd name="T13" fmla="*/ 2147483646 h 150"/>
              <a:gd name="T14" fmla="*/ 2147483646 w 97"/>
              <a:gd name="T15" fmla="*/ 2147483646 h 150"/>
              <a:gd name="T16" fmla="*/ 2147483646 w 97"/>
              <a:gd name="T17" fmla="*/ 2147483646 h 150"/>
              <a:gd name="T18" fmla="*/ 2147483646 w 97"/>
              <a:gd name="T19" fmla="*/ 2147483646 h 150"/>
              <a:gd name="T20" fmla="*/ 0 w 97"/>
              <a:gd name="T21" fmla="*/ 2147483646 h 150"/>
              <a:gd name="T22" fmla="*/ 2147483646 w 97"/>
              <a:gd name="T23" fmla="*/ 2147483646 h 150"/>
              <a:gd name="T24" fmla="*/ 2147483646 w 97"/>
              <a:gd name="T25" fmla="*/ 2147483646 h 150"/>
              <a:gd name="T26" fmla="*/ 2147483646 w 97"/>
              <a:gd name="T27" fmla="*/ 2147483646 h 150"/>
              <a:gd name="T28" fmla="*/ 2147483646 w 97"/>
              <a:gd name="T29" fmla="*/ 2147483646 h 150"/>
              <a:gd name="T30" fmla="*/ 2147483646 w 97"/>
              <a:gd name="T31" fmla="*/ 2147483646 h 150"/>
              <a:gd name="T32" fmla="*/ 2147483646 w 97"/>
              <a:gd name="T33" fmla="*/ 2147483646 h 150"/>
              <a:gd name="T34" fmla="*/ 2147483646 w 97"/>
              <a:gd name="T35" fmla="*/ 2147483646 h 150"/>
              <a:gd name="T36" fmla="*/ 2147483646 w 97"/>
              <a:gd name="T37" fmla="*/ 2147483646 h 150"/>
              <a:gd name="T38" fmla="*/ 2147483646 w 97"/>
              <a:gd name="T39" fmla="*/ 2147483646 h 150"/>
              <a:gd name="T40" fmla="*/ 2147483646 w 97"/>
              <a:gd name="T41" fmla="*/ 2147483646 h 150"/>
              <a:gd name="T42" fmla="*/ 2147483646 w 97"/>
              <a:gd name="T43" fmla="*/ 2147483646 h 150"/>
              <a:gd name="T44" fmla="*/ 2147483646 w 97"/>
              <a:gd name="T45" fmla="*/ 2147483646 h 150"/>
              <a:gd name="T46" fmla="*/ 2147483646 w 97"/>
              <a:gd name="T47" fmla="*/ 2147483646 h 150"/>
              <a:gd name="T48" fmla="*/ 2147483646 w 97"/>
              <a:gd name="T49" fmla="*/ 2147483646 h 150"/>
              <a:gd name="T50" fmla="*/ 2147483646 w 97"/>
              <a:gd name="T51" fmla="*/ 2147483646 h 150"/>
              <a:gd name="T52" fmla="*/ 2147483646 w 97"/>
              <a:gd name="T53" fmla="*/ 2147483646 h 150"/>
              <a:gd name="T54" fmla="*/ 2147483646 w 97"/>
              <a:gd name="T55" fmla="*/ 2147483646 h 150"/>
              <a:gd name="T56" fmla="*/ 2147483646 w 97"/>
              <a:gd name="T57" fmla="*/ 2147483646 h 150"/>
              <a:gd name="T58" fmla="*/ 2147483646 w 97"/>
              <a:gd name="T59" fmla="*/ 2147483646 h 150"/>
              <a:gd name="T60" fmla="*/ 2147483646 w 97"/>
              <a:gd name="T61" fmla="*/ 2147483646 h 150"/>
              <a:gd name="T62" fmla="*/ 2147483646 w 97"/>
              <a:gd name="T63" fmla="*/ 2147483646 h 150"/>
              <a:gd name="T64" fmla="*/ 2147483646 w 97"/>
              <a:gd name="T65" fmla="*/ 2147483646 h 150"/>
              <a:gd name="T66" fmla="*/ 2147483646 w 97"/>
              <a:gd name="T67" fmla="*/ 2147483646 h 150"/>
              <a:gd name="T68" fmla="*/ 2147483646 w 97"/>
              <a:gd name="T69" fmla="*/ 2147483646 h 150"/>
              <a:gd name="T70" fmla="*/ 2147483646 w 97"/>
              <a:gd name="T71" fmla="*/ 2147483646 h 150"/>
              <a:gd name="T72" fmla="*/ 2147483646 w 97"/>
              <a:gd name="T73" fmla="*/ 2147483646 h 150"/>
              <a:gd name="T74" fmla="*/ 2147483646 w 97"/>
              <a:gd name="T75" fmla="*/ 2147483646 h 150"/>
              <a:gd name="T76" fmla="*/ 2147483646 w 97"/>
              <a:gd name="T77" fmla="*/ 2147483646 h 150"/>
              <a:gd name="T78" fmla="*/ 2147483646 w 97"/>
              <a:gd name="T79" fmla="*/ 2147483646 h 150"/>
              <a:gd name="T80" fmla="*/ 2147483646 w 97"/>
              <a:gd name="T81" fmla="*/ 2147483646 h 150"/>
              <a:gd name="T82" fmla="*/ 2147483646 w 97"/>
              <a:gd name="T83" fmla="*/ 2147483646 h 150"/>
              <a:gd name="T84" fmla="*/ 2147483646 w 97"/>
              <a:gd name="T85" fmla="*/ 2147483646 h 150"/>
              <a:gd name="T86" fmla="*/ 2147483646 w 97"/>
              <a:gd name="T87" fmla="*/ 2147483646 h 150"/>
              <a:gd name="T88" fmla="*/ 2147483646 w 97"/>
              <a:gd name="T89" fmla="*/ 2147483646 h 150"/>
              <a:gd name="T90" fmla="*/ 2147483646 w 97"/>
              <a:gd name="T91" fmla="*/ 2147483646 h 150"/>
              <a:gd name="T92" fmla="*/ 2147483646 w 97"/>
              <a:gd name="T93" fmla="*/ 2147483646 h 150"/>
              <a:gd name="T94" fmla="*/ 2147483646 w 97"/>
              <a:gd name="T95" fmla="*/ 2147483646 h 150"/>
              <a:gd name="T96" fmla="*/ 2147483646 w 97"/>
              <a:gd name="T97" fmla="*/ 2147483646 h 150"/>
              <a:gd name="T98" fmla="*/ 2147483646 w 97"/>
              <a:gd name="T99" fmla="*/ 2147483646 h 150"/>
              <a:gd name="T100" fmla="*/ 2147483646 w 97"/>
              <a:gd name="T101" fmla="*/ 2147483646 h 150"/>
              <a:gd name="T102" fmla="*/ 2147483646 w 97"/>
              <a:gd name="T103" fmla="*/ 2147483646 h 150"/>
              <a:gd name="T104" fmla="*/ 2147483646 w 97"/>
              <a:gd name="T105" fmla="*/ 2147483646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150"/>
              <a:gd name="T161" fmla="*/ 97 w 97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150">
                <a:moveTo>
                  <a:pt x="75" y="0"/>
                </a:move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4" y="4"/>
                </a:lnTo>
                <a:lnTo>
                  <a:pt x="52" y="4"/>
                </a:lnTo>
                <a:lnTo>
                  <a:pt x="49" y="4"/>
                </a:lnTo>
                <a:lnTo>
                  <a:pt x="41" y="4"/>
                </a:lnTo>
                <a:lnTo>
                  <a:pt x="41" y="11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7" y="19"/>
                </a:lnTo>
                <a:lnTo>
                  <a:pt x="30" y="19"/>
                </a:lnTo>
                <a:lnTo>
                  <a:pt x="37" y="19"/>
                </a:lnTo>
                <a:lnTo>
                  <a:pt x="30" y="19"/>
                </a:lnTo>
                <a:lnTo>
                  <a:pt x="22" y="23"/>
                </a:lnTo>
                <a:lnTo>
                  <a:pt x="22" y="30"/>
                </a:lnTo>
                <a:lnTo>
                  <a:pt x="22" y="23"/>
                </a:lnTo>
                <a:lnTo>
                  <a:pt x="19" y="23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11" y="45"/>
                </a:lnTo>
                <a:lnTo>
                  <a:pt x="11" y="41"/>
                </a:lnTo>
                <a:lnTo>
                  <a:pt x="7" y="41"/>
                </a:lnTo>
                <a:lnTo>
                  <a:pt x="7" y="45"/>
                </a:lnTo>
                <a:lnTo>
                  <a:pt x="7" y="52"/>
                </a:lnTo>
                <a:lnTo>
                  <a:pt x="7" y="64"/>
                </a:lnTo>
                <a:lnTo>
                  <a:pt x="7" y="56"/>
                </a:lnTo>
                <a:lnTo>
                  <a:pt x="7" y="64"/>
                </a:lnTo>
                <a:lnTo>
                  <a:pt x="0" y="64"/>
                </a:lnTo>
                <a:lnTo>
                  <a:pt x="0" y="86"/>
                </a:lnTo>
                <a:lnTo>
                  <a:pt x="7" y="86"/>
                </a:lnTo>
                <a:lnTo>
                  <a:pt x="7" y="94"/>
                </a:lnTo>
                <a:lnTo>
                  <a:pt x="7" y="86"/>
                </a:lnTo>
                <a:lnTo>
                  <a:pt x="7" y="97"/>
                </a:lnTo>
                <a:lnTo>
                  <a:pt x="7" y="105"/>
                </a:lnTo>
                <a:lnTo>
                  <a:pt x="7" y="109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16"/>
                </a:lnTo>
                <a:lnTo>
                  <a:pt x="19" y="120"/>
                </a:lnTo>
                <a:lnTo>
                  <a:pt x="19" y="127"/>
                </a:lnTo>
                <a:lnTo>
                  <a:pt x="22" y="127"/>
                </a:lnTo>
                <a:lnTo>
                  <a:pt x="22" y="131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30" y="131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9" y="138"/>
                </a:lnTo>
                <a:lnTo>
                  <a:pt x="41" y="138"/>
                </a:lnTo>
                <a:lnTo>
                  <a:pt x="41" y="146"/>
                </a:lnTo>
                <a:lnTo>
                  <a:pt x="49" y="146"/>
                </a:lnTo>
                <a:lnTo>
                  <a:pt x="52" y="146"/>
                </a:lnTo>
                <a:lnTo>
                  <a:pt x="64" y="146"/>
                </a:lnTo>
                <a:lnTo>
                  <a:pt x="60" y="146"/>
                </a:lnTo>
                <a:lnTo>
                  <a:pt x="64" y="146"/>
                </a:lnTo>
                <a:lnTo>
                  <a:pt x="64" y="150"/>
                </a:lnTo>
                <a:lnTo>
                  <a:pt x="86" y="150"/>
                </a:lnTo>
                <a:lnTo>
                  <a:pt x="86" y="146"/>
                </a:lnTo>
                <a:lnTo>
                  <a:pt x="93" y="146"/>
                </a:lnTo>
                <a:lnTo>
                  <a:pt x="86" y="146"/>
                </a:lnTo>
                <a:lnTo>
                  <a:pt x="97" y="146"/>
                </a:lnTo>
                <a:lnTo>
                  <a:pt x="93" y="138"/>
                </a:lnTo>
                <a:lnTo>
                  <a:pt x="82" y="138"/>
                </a:lnTo>
                <a:lnTo>
                  <a:pt x="82" y="146"/>
                </a:lnTo>
                <a:lnTo>
                  <a:pt x="86" y="138"/>
                </a:lnTo>
                <a:lnTo>
                  <a:pt x="64" y="138"/>
                </a:lnTo>
                <a:lnTo>
                  <a:pt x="71" y="146"/>
                </a:lnTo>
                <a:lnTo>
                  <a:pt x="71" y="138"/>
                </a:lnTo>
                <a:lnTo>
                  <a:pt x="64" y="138"/>
                </a:lnTo>
                <a:lnTo>
                  <a:pt x="60" y="138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52" y="138"/>
                </a:lnTo>
                <a:lnTo>
                  <a:pt x="52" y="131"/>
                </a:lnTo>
                <a:lnTo>
                  <a:pt x="49" y="131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41" y="131"/>
                </a:lnTo>
                <a:lnTo>
                  <a:pt x="41" y="127"/>
                </a:lnTo>
                <a:lnTo>
                  <a:pt x="37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20"/>
                </a:lnTo>
                <a:lnTo>
                  <a:pt x="30" y="127"/>
                </a:lnTo>
                <a:lnTo>
                  <a:pt x="30" y="120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22" y="116"/>
                </a:lnTo>
                <a:lnTo>
                  <a:pt x="22" y="109"/>
                </a:lnTo>
                <a:lnTo>
                  <a:pt x="19" y="109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6"/>
                </a:lnTo>
                <a:lnTo>
                  <a:pt x="11" y="82"/>
                </a:lnTo>
                <a:lnTo>
                  <a:pt x="7" y="82"/>
                </a:lnTo>
                <a:lnTo>
                  <a:pt x="11" y="86"/>
                </a:lnTo>
                <a:lnTo>
                  <a:pt x="11" y="64"/>
                </a:lnTo>
                <a:lnTo>
                  <a:pt x="7" y="71"/>
                </a:lnTo>
                <a:lnTo>
                  <a:pt x="11" y="71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5"/>
                </a:lnTo>
                <a:lnTo>
                  <a:pt x="11" y="52"/>
                </a:lnTo>
                <a:lnTo>
                  <a:pt x="19" y="52"/>
                </a:lnTo>
                <a:lnTo>
                  <a:pt x="19" y="45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19" y="41"/>
                </a:lnTo>
                <a:lnTo>
                  <a:pt x="22" y="41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22" y="34"/>
                </a:lnTo>
                <a:lnTo>
                  <a:pt x="30" y="34"/>
                </a:lnTo>
                <a:lnTo>
                  <a:pt x="30" y="30"/>
                </a:lnTo>
                <a:lnTo>
                  <a:pt x="30" y="23"/>
                </a:lnTo>
                <a:lnTo>
                  <a:pt x="22" y="30"/>
                </a:lnTo>
                <a:lnTo>
                  <a:pt x="30" y="30"/>
                </a:lnTo>
                <a:lnTo>
                  <a:pt x="37" y="23"/>
                </a:lnTo>
                <a:lnTo>
                  <a:pt x="41" y="23"/>
                </a:lnTo>
                <a:lnTo>
                  <a:pt x="41" y="19"/>
                </a:lnTo>
                <a:lnTo>
                  <a:pt x="37" y="23"/>
                </a:lnTo>
                <a:lnTo>
                  <a:pt x="41" y="23"/>
                </a:lnTo>
                <a:lnTo>
                  <a:pt x="49" y="23"/>
                </a:lnTo>
                <a:lnTo>
                  <a:pt x="49" y="19"/>
                </a:lnTo>
                <a:lnTo>
                  <a:pt x="52" y="19"/>
                </a:lnTo>
                <a:lnTo>
                  <a:pt x="52" y="11"/>
                </a:lnTo>
                <a:lnTo>
                  <a:pt x="49" y="19"/>
                </a:lnTo>
                <a:lnTo>
                  <a:pt x="52" y="19"/>
                </a:lnTo>
                <a:lnTo>
                  <a:pt x="60" y="19"/>
                </a:lnTo>
                <a:lnTo>
                  <a:pt x="60" y="11"/>
                </a:lnTo>
                <a:lnTo>
                  <a:pt x="64" y="11"/>
                </a:lnTo>
                <a:lnTo>
                  <a:pt x="71" y="11"/>
                </a:lnTo>
                <a:lnTo>
                  <a:pt x="71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58" name="Freeform 176">
            <a:extLst>
              <a:ext uri="{FF2B5EF4-FFF2-40B4-BE49-F238E27FC236}">
                <a16:creationId xmlns:a16="http://schemas.microsoft.com/office/drawing/2014/main" id="{071F75A9-CC83-124D-A843-32EF17B049E6}"/>
              </a:ext>
            </a:extLst>
          </p:cNvPr>
          <p:cNvSpPr>
            <a:spLocks/>
          </p:cNvSpPr>
          <p:nvPr/>
        </p:nvSpPr>
        <p:spPr bwMode="auto">
          <a:xfrm>
            <a:off x="22399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2147483646 h 146"/>
              <a:gd name="T36" fmla="*/ 2147483646 w 75"/>
              <a:gd name="T37" fmla="*/ 2147483646 h 146"/>
              <a:gd name="T38" fmla="*/ 2147483646 w 75"/>
              <a:gd name="T39" fmla="*/ 0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2147483646 w 75"/>
              <a:gd name="T91" fmla="*/ 2147483646 h 146"/>
              <a:gd name="T92" fmla="*/ 2147483646 w 75"/>
              <a:gd name="T93" fmla="*/ 2147483646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5"/>
              <a:gd name="T142" fmla="*/ 0 h 146"/>
              <a:gd name="T143" fmla="*/ 75 w 75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5" h="146">
                <a:moveTo>
                  <a:pt x="22" y="146"/>
                </a:moveTo>
                <a:lnTo>
                  <a:pt x="30" y="146"/>
                </a:lnTo>
                <a:lnTo>
                  <a:pt x="37" y="146"/>
                </a:lnTo>
                <a:lnTo>
                  <a:pt x="37" y="138"/>
                </a:lnTo>
                <a:lnTo>
                  <a:pt x="30" y="138"/>
                </a:lnTo>
                <a:lnTo>
                  <a:pt x="37" y="138"/>
                </a:lnTo>
                <a:lnTo>
                  <a:pt x="41" y="138"/>
                </a:lnTo>
                <a:lnTo>
                  <a:pt x="41" y="131"/>
                </a:lnTo>
                <a:lnTo>
                  <a:pt x="41" y="138"/>
                </a:lnTo>
                <a:lnTo>
                  <a:pt x="41" y="131"/>
                </a:lnTo>
                <a:lnTo>
                  <a:pt x="48" y="131"/>
                </a:lnTo>
                <a:lnTo>
                  <a:pt x="52" y="131"/>
                </a:lnTo>
                <a:lnTo>
                  <a:pt x="52" y="127"/>
                </a:lnTo>
                <a:lnTo>
                  <a:pt x="48" y="127"/>
                </a:lnTo>
                <a:lnTo>
                  <a:pt x="52" y="127"/>
                </a:lnTo>
                <a:lnTo>
                  <a:pt x="60" y="120"/>
                </a:lnTo>
                <a:lnTo>
                  <a:pt x="60" y="116"/>
                </a:lnTo>
                <a:lnTo>
                  <a:pt x="60" y="120"/>
                </a:lnTo>
                <a:lnTo>
                  <a:pt x="60" y="116"/>
                </a:lnTo>
                <a:lnTo>
                  <a:pt x="63" y="116"/>
                </a:lnTo>
                <a:lnTo>
                  <a:pt x="63" y="109"/>
                </a:lnTo>
                <a:lnTo>
                  <a:pt x="63" y="105"/>
                </a:lnTo>
                <a:lnTo>
                  <a:pt x="63" y="109"/>
                </a:lnTo>
                <a:lnTo>
                  <a:pt x="71" y="109"/>
                </a:lnTo>
                <a:lnTo>
                  <a:pt x="71" y="105"/>
                </a:lnTo>
                <a:lnTo>
                  <a:pt x="71" y="97"/>
                </a:lnTo>
                <a:lnTo>
                  <a:pt x="71" y="86"/>
                </a:lnTo>
                <a:lnTo>
                  <a:pt x="71" y="94"/>
                </a:lnTo>
                <a:lnTo>
                  <a:pt x="71" y="86"/>
                </a:lnTo>
                <a:lnTo>
                  <a:pt x="75" y="86"/>
                </a:lnTo>
                <a:lnTo>
                  <a:pt x="75" y="64"/>
                </a:lnTo>
                <a:lnTo>
                  <a:pt x="71" y="64"/>
                </a:lnTo>
                <a:lnTo>
                  <a:pt x="71" y="56"/>
                </a:lnTo>
                <a:lnTo>
                  <a:pt x="71" y="64"/>
                </a:lnTo>
                <a:lnTo>
                  <a:pt x="71" y="52"/>
                </a:lnTo>
                <a:lnTo>
                  <a:pt x="71" y="45"/>
                </a:lnTo>
                <a:lnTo>
                  <a:pt x="71" y="41"/>
                </a:lnTo>
                <a:lnTo>
                  <a:pt x="63" y="41"/>
                </a:lnTo>
                <a:lnTo>
                  <a:pt x="63" y="45"/>
                </a:lnTo>
                <a:lnTo>
                  <a:pt x="63" y="41"/>
                </a:lnTo>
                <a:lnTo>
                  <a:pt x="63" y="34"/>
                </a:lnTo>
                <a:lnTo>
                  <a:pt x="60" y="34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52" y="30"/>
                </a:lnTo>
                <a:lnTo>
                  <a:pt x="52" y="23"/>
                </a:lnTo>
                <a:lnTo>
                  <a:pt x="48" y="23"/>
                </a:lnTo>
                <a:lnTo>
                  <a:pt x="41" y="19"/>
                </a:lnTo>
                <a:lnTo>
                  <a:pt x="41" y="11"/>
                </a:lnTo>
                <a:lnTo>
                  <a:pt x="37" y="11"/>
                </a:lnTo>
                <a:lnTo>
                  <a:pt x="30" y="11"/>
                </a:lnTo>
                <a:lnTo>
                  <a:pt x="37" y="11"/>
                </a:lnTo>
                <a:lnTo>
                  <a:pt x="37" y="4"/>
                </a:lnTo>
                <a:lnTo>
                  <a:pt x="30" y="4"/>
                </a:lnTo>
                <a:lnTo>
                  <a:pt x="22" y="4"/>
                </a:lnTo>
                <a:lnTo>
                  <a:pt x="11" y="4"/>
                </a:lnTo>
                <a:lnTo>
                  <a:pt x="18" y="4"/>
                </a:lnTo>
                <a:lnTo>
                  <a:pt x="11" y="4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7" y="4"/>
                </a:lnTo>
                <a:lnTo>
                  <a:pt x="7" y="11"/>
                </a:lnTo>
                <a:lnTo>
                  <a:pt x="18" y="11"/>
                </a:lnTo>
                <a:lnTo>
                  <a:pt x="18" y="19"/>
                </a:lnTo>
                <a:lnTo>
                  <a:pt x="22" y="19"/>
                </a:lnTo>
                <a:lnTo>
                  <a:pt x="30" y="19"/>
                </a:lnTo>
                <a:lnTo>
                  <a:pt x="22" y="11"/>
                </a:lnTo>
                <a:lnTo>
                  <a:pt x="22" y="19"/>
                </a:lnTo>
                <a:lnTo>
                  <a:pt x="30" y="19"/>
                </a:lnTo>
                <a:lnTo>
                  <a:pt x="30" y="23"/>
                </a:lnTo>
                <a:lnTo>
                  <a:pt x="37" y="23"/>
                </a:lnTo>
                <a:lnTo>
                  <a:pt x="41" y="23"/>
                </a:lnTo>
                <a:lnTo>
                  <a:pt x="37" y="19"/>
                </a:lnTo>
                <a:lnTo>
                  <a:pt x="37" y="23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1" y="23"/>
                </a:lnTo>
                <a:lnTo>
                  <a:pt x="41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41"/>
                </a:lnTo>
                <a:lnTo>
                  <a:pt x="60" y="41"/>
                </a:lnTo>
                <a:lnTo>
                  <a:pt x="52" y="34"/>
                </a:lnTo>
                <a:lnTo>
                  <a:pt x="52" y="41"/>
                </a:lnTo>
                <a:lnTo>
                  <a:pt x="52" y="45"/>
                </a:lnTo>
                <a:lnTo>
                  <a:pt x="60" y="45"/>
                </a:lnTo>
                <a:lnTo>
                  <a:pt x="60" y="52"/>
                </a:lnTo>
                <a:lnTo>
                  <a:pt x="63" y="52"/>
                </a:lnTo>
                <a:lnTo>
                  <a:pt x="60" y="45"/>
                </a:lnTo>
                <a:lnTo>
                  <a:pt x="60" y="52"/>
                </a:lnTo>
                <a:lnTo>
                  <a:pt x="60" y="56"/>
                </a:lnTo>
                <a:lnTo>
                  <a:pt x="63" y="56"/>
                </a:lnTo>
                <a:lnTo>
                  <a:pt x="63" y="71"/>
                </a:lnTo>
                <a:lnTo>
                  <a:pt x="71" y="71"/>
                </a:lnTo>
                <a:lnTo>
                  <a:pt x="63" y="64"/>
                </a:lnTo>
                <a:lnTo>
                  <a:pt x="63" y="86"/>
                </a:lnTo>
                <a:lnTo>
                  <a:pt x="71" y="82"/>
                </a:lnTo>
                <a:lnTo>
                  <a:pt x="63" y="82"/>
                </a:lnTo>
                <a:lnTo>
                  <a:pt x="63" y="86"/>
                </a:lnTo>
                <a:lnTo>
                  <a:pt x="63" y="94"/>
                </a:lnTo>
                <a:lnTo>
                  <a:pt x="60" y="94"/>
                </a:lnTo>
                <a:lnTo>
                  <a:pt x="60" y="97"/>
                </a:lnTo>
                <a:lnTo>
                  <a:pt x="60" y="105"/>
                </a:lnTo>
                <a:lnTo>
                  <a:pt x="63" y="97"/>
                </a:lnTo>
                <a:lnTo>
                  <a:pt x="60" y="97"/>
                </a:lnTo>
                <a:lnTo>
                  <a:pt x="60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60" y="109"/>
                </a:lnTo>
                <a:lnTo>
                  <a:pt x="52" y="109"/>
                </a:lnTo>
                <a:lnTo>
                  <a:pt x="52" y="116"/>
                </a:lnTo>
                <a:lnTo>
                  <a:pt x="48" y="120"/>
                </a:lnTo>
                <a:lnTo>
                  <a:pt x="48" y="127"/>
                </a:lnTo>
                <a:lnTo>
                  <a:pt x="52" y="120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48" y="120"/>
                </a:lnTo>
                <a:lnTo>
                  <a:pt x="41" y="120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41" y="127"/>
                </a:lnTo>
                <a:lnTo>
                  <a:pt x="37" y="127"/>
                </a:lnTo>
                <a:lnTo>
                  <a:pt x="37" y="131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30" y="131"/>
                </a:lnTo>
                <a:lnTo>
                  <a:pt x="22" y="131"/>
                </a:lnTo>
                <a:lnTo>
                  <a:pt x="22" y="138"/>
                </a:lnTo>
                <a:lnTo>
                  <a:pt x="18" y="138"/>
                </a:lnTo>
                <a:lnTo>
                  <a:pt x="22" y="146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59" name="Rectangle 177">
            <a:extLst>
              <a:ext uri="{FF2B5EF4-FFF2-40B4-BE49-F238E27FC236}">
                <a16:creationId xmlns:a16="http://schemas.microsoft.com/office/drawing/2014/main" id="{5F9CBCCB-B56C-6546-947A-7856274A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78050"/>
            <a:ext cx="93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0" name="Rectangle 178">
            <a:extLst>
              <a:ext uri="{FF2B5EF4-FFF2-40B4-BE49-F238E27FC236}">
                <a16:creationId xmlns:a16="http://schemas.microsoft.com/office/drawing/2014/main" id="{0B1233A5-6694-0F45-81D9-74C78714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184400"/>
            <a:ext cx="88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1" name="Rectangle 179">
            <a:extLst>
              <a:ext uri="{FF2B5EF4-FFF2-40B4-BE49-F238E27FC236}">
                <a16:creationId xmlns:a16="http://schemas.microsoft.com/office/drawing/2014/main" id="{B6F8B51C-F4A0-7F44-907E-0C363D79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20186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62" name="Rectangle 180">
            <a:extLst>
              <a:ext uri="{FF2B5EF4-FFF2-40B4-BE49-F238E27FC236}">
                <a16:creationId xmlns:a16="http://schemas.microsoft.com/office/drawing/2014/main" id="{628B9202-9972-7A46-89D8-A6177E5C6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386013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3" name="Rectangle 181">
            <a:extLst>
              <a:ext uri="{FF2B5EF4-FFF2-40B4-BE49-F238E27FC236}">
                <a16:creationId xmlns:a16="http://schemas.microsoft.com/office/drawing/2014/main" id="{1E0EDAA4-0896-174A-84ED-66682256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598738"/>
            <a:ext cx="1778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4" name="Rectangle 182">
            <a:extLst>
              <a:ext uri="{FF2B5EF4-FFF2-40B4-BE49-F238E27FC236}">
                <a16:creationId xmlns:a16="http://schemas.microsoft.com/office/drawing/2014/main" id="{8E8E2C77-5B2B-204F-8C30-6890616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636713"/>
            <a:ext cx="8255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5" name="Rectangle 183">
            <a:extLst>
              <a:ext uri="{FF2B5EF4-FFF2-40B4-BE49-F238E27FC236}">
                <a16:creationId xmlns:a16="http://schemas.microsoft.com/office/drawing/2014/main" id="{22E79BFC-6C5E-F246-9318-645DF95F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01875"/>
            <a:ext cx="5461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66" name="Rectangle 184">
            <a:extLst>
              <a:ext uri="{FF2B5EF4-FFF2-40B4-BE49-F238E27FC236}">
                <a16:creationId xmlns:a16="http://schemas.microsoft.com/office/drawing/2014/main" id="{BA85A18A-0159-8847-ACD0-39FD502E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314575"/>
            <a:ext cx="557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Voltage 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67" name="Rectangle 185">
            <a:extLst>
              <a:ext uri="{FF2B5EF4-FFF2-40B4-BE49-F238E27FC236}">
                <a16:creationId xmlns:a16="http://schemas.microsoft.com/office/drawing/2014/main" id="{F9A9DEAA-AEBE-9F48-8BAB-17C875E7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2498725"/>
            <a:ext cx="455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source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68" name="Freeform 186">
            <a:extLst>
              <a:ext uri="{FF2B5EF4-FFF2-40B4-BE49-F238E27FC236}">
                <a16:creationId xmlns:a16="http://schemas.microsoft.com/office/drawing/2014/main" id="{C2060084-EE17-A54A-BDBB-95581B9603AF}"/>
              </a:ext>
            </a:extLst>
          </p:cNvPr>
          <p:cNvSpPr>
            <a:spLocks/>
          </p:cNvSpPr>
          <p:nvPr/>
        </p:nvSpPr>
        <p:spPr bwMode="auto">
          <a:xfrm>
            <a:off x="2393950" y="2338388"/>
            <a:ext cx="219075" cy="225425"/>
          </a:xfrm>
          <a:custGeom>
            <a:avLst/>
            <a:gdLst>
              <a:gd name="T0" fmla="*/ 2147483646 w 138"/>
              <a:gd name="T1" fmla="*/ 0 h 142"/>
              <a:gd name="T2" fmla="*/ 2147483646 w 138"/>
              <a:gd name="T3" fmla="*/ 0 h 142"/>
              <a:gd name="T4" fmla="*/ 2147483646 w 138"/>
              <a:gd name="T5" fmla="*/ 2147483646 h 142"/>
              <a:gd name="T6" fmla="*/ 2147483646 w 138"/>
              <a:gd name="T7" fmla="*/ 2147483646 h 142"/>
              <a:gd name="T8" fmla="*/ 2147483646 w 138"/>
              <a:gd name="T9" fmla="*/ 2147483646 h 142"/>
              <a:gd name="T10" fmla="*/ 2147483646 w 138"/>
              <a:gd name="T11" fmla="*/ 2147483646 h 142"/>
              <a:gd name="T12" fmla="*/ 2147483646 w 138"/>
              <a:gd name="T13" fmla="*/ 2147483646 h 142"/>
              <a:gd name="T14" fmla="*/ 0 w 138"/>
              <a:gd name="T15" fmla="*/ 2147483646 h 142"/>
              <a:gd name="T16" fmla="*/ 0 w 138"/>
              <a:gd name="T17" fmla="*/ 2147483646 h 142"/>
              <a:gd name="T18" fmla="*/ 0 w 138"/>
              <a:gd name="T19" fmla="*/ 2147483646 h 142"/>
              <a:gd name="T20" fmla="*/ 2147483646 w 138"/>
              <a:gd name="T21" fmla="*/ 2147483646 h 142"/>
              <a:gd name="T22" fmla="*/ 2147483646 w 138"/>
              <a:gd name="T23" fmla="*/ 2147483646 h 142"/>
              <a:gd name="T24" fmla="*/ 2147483646 w 138"/>
              <a:gd name="T25" fmla="*/ 2147483646 h 142"/>
              <a:gd name="T26" fmla="*/ 2147483646 w 138"/>
              <a:gd name="T27" fmla="*/ 2147483646 h 142"/>
              <a:gd name="T28" fmla="*/ 2147483646 w 138"/>
              <a:gd name="T29" fmla="*/ 2147483646 h 142"/>
              <a:gd name="T30" fmla="*/ 2147483646 w 138"/>
              <a:gd name="T31" fmla="*/ 2147483646 h 142"/>
              <a:gd name="T32" fmla="*/ 2147483646 w 138"/>
              <a:gd name="T33" fmla="*/ 2147483646 h 142"/>
              <a:gd name="T34" fmla="*/ 2147483646 w 138"/>
              <a:gd name="T35" fmla="*/ 2147483646 h 142"/>
              <a:gd name="T36" fmla="*/ 2147483646 w 138"/>
              <a:gd name="T37" fmla="*/ 2147483646 h 142"/>
              <a:gd name="T38" fmla="*/ 2147483646 w 138"/>
              <a:gd name="T39" fmla="*/ 2147483646 h 142"/>
              <a:gd name="T40" fmla="*/ 2147483646 w 138"/>
              <a:gd name="T41" fmla="*/ 2147483646 h 142"/>
              <a:gd name="T42" fmla="*/ 2147483646 w 138"/>
              <a:gd name="T43" fmla="*/ 2147483646 h 142"/>
              <a:gd name="T44" fmla="*/ 2147483646 w 138"/>
              <a:gd name="T45" fmla="*/ 2147483646 h 142"/>
              <a:gd name="T46" fmla="*/ 2147483646 w 138"/>
              <a:gd name="T47" fmla="*/ 2147483646 h 142"/>
              <a:gd name="T48" fmla="*/ 2147483646 w 138"/>
              <a:gd name="T49" fmla="*/ 2147483646 h 142"/>
              <a:gd name="T50" fmla="*/ 2147483646 w 138"/>
              <a:gd name="T51" fmla="*/ 2147483646 h 142"/>
              <a:gd name="T52" fmla="*/ 2147483646 w 138"/>
              <a:gd name="T53" fmla="*/ 2147483646 h 142"/>
              <a:gd name="T54" fmla="*/ 2147483646 w 138"/>
              <a:gd name="T55" fmla="*/ 2147483646 h 142"/>
              <a:gd name="T56" fmla="*/ 2147483646 w 138"/>
              <a:gd name="T57" fmla="*/ 2147483646 h 142"/>
              <a:gd name="T58" fmla="*/ 2147483646 w 138"/>
              <a:gd name="T59" fmla="*/ 2147483646 h 142"/>
              <a:gd name="T60" fmla="*/ 2147483646 w 138"/>
              <a:gd name="T61" fmla="*/ 2147483646 h 142"/>
              <a:gd name="T62" fmla="*/ 2147483646 w 138"/>
              <a:gd name="T63" fmla="*/ 2147483646 h 142"/>
              <a:gd name="T64" fmla="*/ 2147483646 w 138"/>
              <a:gd name="T65" fmla="*/ 2147483646 h 142"/>
              <a:gd name="T66" fmla="*/ 2147483646 w 138"/>
              <a:gd name="T67" fmla="*/ 2147483646 h 142"/>
              <a:gd name="T68" fmla="*/ 2147483646 w 138"/>
              <a:gd name="T69" fmla="*/ 0 h 142"/>
              <a:gd name="T70" fmla="*/ 2147483646 w 138"/>
              <a:gd name="T71" fmla="*/ 0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8"/>
              <a:gd name="T109" fmla="*/ 0 h 142"/>
              <a:gd name="T110" fmla="*/ 138 w 138"/>
              <a:gd name="T111" fmla="*/ 142 h 1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8" h="142">
                <a:moveTo>
                  <a:pt x="71" y="0"/>
                </a:moveTo>
                <a:lnTo>
                  <a:pt x="60" y="0"/>
                </a:lnTo>
                <a:lnTo>
                  <a:pt x="52" y="0"/>
                </a:lnTo>
                <a:lnTo>
                  <a:pt x="49" y="0"/>
                </a:lnTo>
                <a:lnTo>
                  <a:pt x="41" y="7"/>
                </a:lnTo>
                <a:lnTo>
                  <a:pt x="37" y="7"/>
                </a:lnTo>
                <a:lnTo>
                  <a:pt x="30" y="15"/>
                </a:lnTo>
                <a:lnTo>
                  <a:pt x="26" y="19"/>
                </a:lnTo>
                <a:lnTo>
                  <a:pt x="19" y="19"/>
                </a:lnTo>
                <a:lnTo>
                  <a:pt x="19" y="26"/>
                </a:lnTo>
                <a:lnTo>
                  <a:pt x="15" y="30"/>
                </a:lnTo>
                <a:lnTo>
                  <a:pt x="15" y="37"/>
                </a:lnTo>
                <a:lnTo>
                  <a:pt x="7" y="37"/>
                </a:lnTo>
                <a:lnTo>
                  <a:pt x="7" y="41"/>
                </a:lnTo>
                <a:lnTo>
                  <a:pt x="7" y="48"/>
                </a:lnTo>
                <a:lnTo>
                  <a:pt x="0" y="48"/>
                </a:lnTo>
                <a:lnTo>
                  <a:pt x="0" y="60"/>
                </a:lnTo>
                <a:lnTo>
                  <a:pt x="0" y="71"/>
                </a:lnTo>
                <a:lnTo>
                  <a:pt x="0" y="82"/>
                </a:lnTo>
                <a:lnTo>
                  <a:pt x="0" y="90"/>
                </a:lnTo>
                <a:lnTo>
                  <a:pt x="7" y="90"/>
                </a:lnTo>
                <a:lnTo>
                  <a:pt x="7" y="93"/>
                </a:lnTo>
                <a:lnTo>
                  <a:pt x="7" y="101"/>
                </a:lnTo>
                <a:lnTo>
                  <a:pt x="15" y="105"/>
                </a:lnTo>
                <a:lnTo>
                  <a:pt x="15" y="112"/>
                </a:lnTo>
                <a:lnTo>
                  <a:pt x="19" y="116"/>
                </a:lnTo>
                <a:lnTo>
                  <a:pt x="26" y="116"/>
                </a:lnTo>
                <a:lnTo>
                  <a:pt x="26" y="123"/>
                </a:lnTo>
                <a:lnTo>
                  <a:pt x="30" y="127"/>
                </a:lnTo>
                <a:lnTo>
                  <a:pt x="37" y="127"/>
                </a:lnTo>
                <a:lnTo>
                  <a:pt x="37" y="134"/>
                </a:lnTo>
                <a:lnTo>
                  <a:pt x="41" y="134"/>
                </a:lnTo>
                <a:lnTo>
                  <a:pt x="49" y="134"/>
                </a:lnTo>
                <a:lnTo>
                  <a:pt x="52" y="134"/>
                </a:lnTo>
                <a:lnTo>
                  <a:pt x="60" y="134"/>
                </a:lnTo>
                <a:lnTo>
                  <a:pt x="60" y="142"/>
                </a:lnTo>
                <a:lnTo>
                  <a:pt x="71" y="142"/>
                </a:lnTo>
                <a:lnTo>
                  <a:pt x="82" y="142"/>
                </a:lnTo>
                <a:lnTo>
                  <a:pt x="82" y="134"/>
                </a:lnTo>
                <a:lnTo>
                  <a:pt x="90" y="134"/>
                </a:lnTo>
                <a:lnTo>
                  <a:pt x="94" y="134"/>
                </a:lnTo>
                <a:lnTo>
                  <a:pt x="101" y="134"/>
                </a:lnTo>
                <a:lnTo>
                  <a:pt x="105" y="134"/>
                </a:lnTo>
                <a:lnTo>
                  <a:pt x="105" y="127"/>
                </a:lnTo>
                <a:lnTo>
                  <a:pt x="112" y="127"/>
                </a:lnTo>
                <a:lnTo>
                  <a:pt x="116" y="123"/>
                </a:lnTo>
                <a:lnTo>
                  <a:pt x="123" y="123"/>
                </a:lnTo>
                <a:lnTo>
                  <a:pt x="123" y="116"/>
                </a:lnTo>
                <a:lnTo>
                  <a:pt x="127" y="112"/>
                </a:lnTo>
                <a:lnTo>
                  <a:pt x="127" y="105"/>
                </a:lnTo>
                <a:lnTo>
                  <a:pt x="135" y="101"/>
                </a:lnTo>
                <a:lnTo>
                  <a:pt x="135" y="93"/>
                </a:lnTo>
                <a:lnTo>
                  <a:pt x="135" y="90"/>
                </a:lnTo>
                <a:lnTo>
                  <a:pt x="138" y="90"/>
                </a:lnTo>
                <a:lnTo>
                  <a:pt x="138" y="82"/>
                </a:lnTo>
                <a:lnTo>
                  <a:pt x="138" y="71"/>
                </a:lnTo>
                <a:lnTo>
                  <a:pt x="138" y="60"/>
                </a:lnTo>
                <a:lnTo>
                  <a:pt x="138" y="48"/>
                </a:lnTo>
                <a:lnTo>
                  <a:pt x="135" y="48"/>
                </a:lnTo>
                <a:lnTo>
                  <a:pt x="135" y="41"/>
                </a:lnTo>
                <a:lnTo>
                  <a:pt x="135" y="37"/>
                </a:lnTo>
                <a:lnTo>
                  <a:pt x="127" y="37"/>
                </a:lnTo>
                <a:lnTo>
                  <a:pt x="127" y="30"/>
                </a:lnTo>
                <a:lnTo>
                  <a:pt x="123" y="26"/>
                </a:lnTo>
                <a:lnTo>
                  <a:pt x="123" y="19"/>
                </a:lnTo>
                <a:lnTo>
                  <a:pt x="116" y="19"/>
                </a:lnTo>
                <a:lnTo>
                  <a:pt x="112" y="15"/>
                </a:lnTo>
                <a:lnTo>
                  <a:pt x="105" y="7"/>
                </a:lnTo>
                <a:lnTo>
                  <a:pt x="101" y="7"/>
                </a:lnTo>
                <a:lnTo>
                  <a:pt x="94" y="0"/>
                </a:lnTo>
                <a:lnTo>
                  <a:pt x="90" y="0"/>
                </a:lnTo>
                <a:lnTo>
                  <a:pt x="82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69" name="Freeform 187">
            <a:extLst>
              <a:ext uri="{FF2B5EF4-FFF2-40B4-BE49-F238E27FC236}">
                <a16:creationId xmlns:a16="http://schemas.microsoft.com/office/drawing/2014/main" id="{548E4554-3F37-B84A-B122-727888A05829}"/>
              </a:ext>
            </a:extLst>
          </p:cNvPr>
          <p:cNvSpPr>
            <a:spLocks/>
          </p:cNvSpPr>
          <p:nvPr/>
        </p:nvSpPr>
        <p:spPr bwMode="auto">
          <a:xfrm>
            <a:off x="2387600" y="2332038"/>
            <a:ext cx="155575" cy="231775"/>
          </a:xfrm>
          <a:custGeom>
            <a:avLst/>
            <a:gdLst>
              <a:gd name="T0" fmla="*/ 2147483646 w 98"/>
              <a:gd name="T1" fmla="*/ 0 h 146"/>
              <a:gd name="T2" fmla="*/ 2147483646 w 98"/>
              <a:gd name="T3" fmla="*/ 0 h 146"/>
              <a:gd name="T4" fmla="*/ 2147483646 w 98"/>
              <a:gd name="T5" fmla="*/ 2147483646 h 146"/>
              <a:gd name="T6" fmla="*/ 2147483646 w 98"/>
              <a:gd name="T7" fmla="*/ 2147483646 h 146"/>
              <a:gd name="T8" fmla="*/ 2147483646 w 98"/>
              <a:gd name="T9" fmla="*/ 2147483646 h 146"/>
              <a:gd name="T10" fmla="*/ 2147483646 w 98"/>
              <a:gd name="T11" fmla="*/ 2147483646 h 146"/>
              <a:gd name="T12" fmla="*/ 2147483646 w 98"/>
              <a:gd name="T13" fmla="*/ 2147483646 h 146"/>
              <a:gd name="T14" fmla="*/ 2147483646 w 98"/>
              <a:gd name="T15" fmla="*/ 2147483646 h 146"/>
              <a:gd name="T16" fmla="*/ 2147483646 w 98"/>
              <a:gd name="T17" fmla="*/ 2147483646 h 146"/>
              <a:gd name="T18" fmla="*/ 2147483646 w 98"/>
              <a:gd name="T19" fmla="*/ 2147483646 h 146"/>
              <a:gd name="T20" fmla="*/ 2147483646 w 98"/>
              <a:gd name="T21" fmla="*/ 2147483646 h 146"/>
              <a:gd name="T22" fmla="*/ 2147483646 w 98"/>
              <a:gd name="T23" fmla="*/ 2147483646 h 146"/>
              <a:gd name="T24" fmla="*/ 2147483646 w 98"/>
              <a:gd name="T25" fmla="*/ 2147483646 h 146"/>
              <a:gd name="T26" fmla="*/ 2147483646 w 98"/>
              <a:gd name="T27" fmla="*/ 2147483646 h 146"/>
              <a:gd name="T28" fmla="*/ 2147483646 w 98"/>
              <a:gd name="T29" fmla="*/ 2147483646 h 146"/>
              <a:gd name="T30" fmla="*/ 2147483646 w 98"/>
              <a:gd name="T31" fmla="*/ 2147483646 h 146"/>
              <a:gd name="T32" fmla="*/ 2147483646 w 98"/>
              <a:gd name="T33" fmla="*/ 2147483646 h 146"/>
              <a:gd name="T34" fmla="*/ 2147483646 w 98"/>
              <a:gd name="T35" fmla="*/ 2147483646 h 146"/>
              <a:gd name="T36" fmla="*/ 2147483646 w 98"/>
              <a:gd name="T37" fmla="*/ 2147483646 h 146"/>
              <a:gd name="T38" fmla="*/ 2147483646 w 98"/>
              <a:gd name="T39" fmla="*/ 2147483646 h 146"/>
              <a:gd name="T40" fmla="*/ 2147483646 w 98"/>
              <a:gd name="T41" fmla="*/ 2147483646 h 146"/>
              <a:gd name="T42" fmla="*/ 2147483646 w 98"/>
              <a:gd name="T43" fmla="*/ 2147483646 h 146"/>
              <a:gd name="T44" fmla="*/ 2147483646 w 98"/>
              <a:gd name="T45" fmla="*/ 2147483646 h 146"/>
              <a:gd name="T46" fmla="*/ 2147483646 w 98"/>
              <a:gd name="T47" fmla="*/ 2147483646 h 146"/>
              <a:gd name="T48" fmla="*/ 2147483646 w 98"/>
              <a:gd name="T49" fmla="*/ 2147483646 h 146"/>
              <a:gd name="T50" fmla="*/ 2147483646 w 98"/>
              <a:gd name="T51" fmla="*/ 2147483646 h 146"/>
              <a:gd name="T52" fmla="*/ 2147483646 w 98"/>
              <a:gd name="T53" fmla="*/ 2147483646 h 146"/>
              <a:gd name="T54" fmla="*/ 2147483646 w 98"/>
              <a:gd name="T55" fmla="*/ 2147483646 h 146"/>
              <a:gd name="T56" fmla="*/ 2147483646 w 98"/>
              <a:gd name="T57" fmla="*/ 2147483646 h 146"/>
              <a:gd name="T58" fmla="*/ 2147483646 w 98"/>
              <a:gd name="T59" fmla="*/ 2147483646 h 146"/>
              <a:gd name="T60" fmla="*/ 2147483646 w 98"/>
              <a:gd name="T61" fmla="*/ 2147483646 h 146"/>
              <a:gd name="T62" fmla="*/ 2147483646 w 98"/>
              <a:gd name="T63" fmla="*/ 2147483646 h 146"/>
              <a:gd name="T64" fmla="*/ 2147483646 w 98"/>
              <a:gd name="T65" fmla="*/ 2147483646 h 146"/>
              <a:gd name="T66" fmla="*/ 2147483646 w 98"/>
              <a:gd name="T67" fmla="*/ 2147483646 h 146"/>
              <a:gd name="T68" fmla="*/ 2147483646 w 98"/>
              <a:gd name="T69" fmla="*/ 2147483646 h 146"/>
              <a:gd name="T70" fmla="*/ 2147483646 w 98"/>
              <a:gd name="T71" fmla="*/ 2147483646 h 146"/>
              <a:gd name="T72" fmla="*/ 2147483646 w 98"/>
              <a:gd name="T73" fmla="*/ 2147483646 h 146"/>
              <a:gd name="T74" fmla="*/ 2147483646 w 98"/>
              <a:gd name="T75" fmla="*/ 2147483646 h 146"/>
              <a:gd name="T76" fmla="*/ 2147483646 w 98"/>
              <a:gd name="T77" fmla="*/ 2147483646 h 146"/>
              <a:gd name="T78" fmla="*/ 2147483646 w 98"/>
              <a:gd name="T79" fmla="*/ 2147483646 h 146"/>
              <a:gd name="T80" fmla="*/ 2147483646 w 98"/>
              <a:gd name="T81" fmla="*/ 2147483646 h 146"/>
              <a:gd name="T82" fmla="*/ 2147483646 w 98"/>
              <a:gd name="T83" fmla="*/ 2147483646 h 146"/>
              <a:gd name="T84" fmla="*/ 2147483646 w 98"/>
              <a:gd name="T85" fmla="*/ 2147483646 h 146"/>
              <a:gd name="T86" fmla="*/ 2147483646 w 98"/>
              <a:gd name="T87" fmla="*/ 2147483646 h 146"/>
              <a:gd name="T88" fmla="*/ 2147483646 w 98"/>
              <a:gd name="T89" fmla="*/ 2147483646 h 146"/>
              <a:gd name="T90" fmla="*/ 2147483646 w 98"/>
              <a:gd name="T91" fmla="*/ 2147483646 h 146"/>
              <a:gd name="T92" fmla="*/ 2147483646 w 98"/>
              <a:gd name="T93" fmla="*/ 2147483646 h 146"/>
              <a:gd name="T94" fmla="*/ 2147483646 w 98"/>
              <a:gd name="T95" fmla="*/ 2147483646 h 146"/>
              <a:gd name="T96" fmla="*/ 2147483646 w 98"/>
              <a:gd name="T97" fmla="*/ 2147483646 h 146"/>
              <a:gd name="T98" fmla="*/ 2147483646 w 98"/>
              <a:gd name="T99" fmla="*/ 2147483646 h 146"/>
              <a:gd name="T100" fmla="*/ 2147483646 w 98"/>
              <a:gd name="T101" fmla="*/ 2147483646 h 146"/>
              <a:gd name="T102" fmla="*/ 2147483646 w 98"/>
              <a:gd name="T103" fmla="*/ 0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8"/>
              <a:gd name="T157" fmla="*/ 0 h 146"/>
              <a:gd name="T158" fmla="*/ 98 w 98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8" h="146">
                <a:moveTo>
                  <a:pt x="75" y="0"/>
                </a:moveTo>
                <a:lnTo>
                  <a:pt x="64" y="0"/>
                </a:lnTo>
                <a:lnTo>
                  <a:pt x="56" y="0"/>
                </a:lnTo>
                <a:lnTo>
                  <a:pt x="56" y="4"/>
                </a:lnTo>
                <a:lnTo>
                  <a:pt x="64" y="0"/>
                </a:lnTo>
                <a:lnTo>
                  <a:pt x="53" y="0"/>
                </a:lnTo>
                <a:lnTo>
                  <a:pt x="53" y="4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45" y="4"/>
                </a:lnTo>
                <a:lnTo>
                  <a:pt x="41" y="4"/>
                </a:lnTo>
                <a:lnTo>
                  <a:pt x="41" y="11"/>
                </a:lnTo>
                <a:lnTo>
                  <a:pt x="34" y="11"/>
                </a:lnTo>
                <a:lnTo>
                  <a:pt x="34" y="19"/>
                </a:lnTo>
                <a:lnTo>
                  <a:pt x="34" y="11"/>
                </a:lnTo>
                <a:lnTo>
                  <a:pt x="34" y="19"/>
                </a:lnTo>
                <a:lnTo>
                  <a:pt x="30" y="19"/>
                </a:lnTo>
                <a:lnTo>
                  <a:pt x="23" y="19"/>
                </a:lnTo>
                <a:lnTo>
                  <a:pt x="23" y="23"/>
                </a:lnTo>
                <a:lnTo>
                  <a:pt x="30" y="23"/>
                </a:lnTo>
                <a:lnTo>
                  <a:pt x="23" y="23"/>
                </a:lnTo>
                <a:lnTo>
                  <a:pt x="19" y="30"/>
                </a:lnTo>
                <a:lnTo>
                  <a:pt x="19" y="34"/>
                </a:lnTo>
                <a:lnTo>
                  <a:pt x="19" y="30"/>
                </a:lnTo>
                <a:lnTo>
                  <a:pt x="19" y="34"/>
                </a:lnTo>
                <a:lnTo>
                  <a:pt x="11" y="34"/>
                </a:lnTo>
                <a:lnTo>
                  <a:pt x="11" y="41"/>
                </a:lnTo>
                <a:lnTo>
                  <a:pt x="4" y="41"/>
                </a:lnTo>
                <a:lnTo>
                  <a:pt x="4" y="45"/>
                </a:lnTo>
                <a:lnTo>
                  <a:pt x="4" y="52"/>
                </a:lnTo>
                <a:lnTo>
                  <a:pt x="4" y="64"/>
                </a:lnTo>
                <a:lnTo>
                  <a:pt x="4" y="56"/>
                </a:lnTo>
                <a:lnTo>
                  <a:pt x="0" y="56"/>
                </a:lnTo>
                <a:lnTo>
                  <a:pt x="0" y="86"/>
                </a:lnTo>
                <a:lnTo>
                  <a:pt x="4" y="86"/>
                </a:lnTo>
                <a:lnTo>
                  <a:pt x="4" y="94"/>
                </a:lnTo>
                <a:lnTo>
                  <a:pt x="4" y="97"/>
                </a:lnTo>
                <a:lnTo>
                  <a:pt x="4" y="105"/>
                </a:lnTo>
                <a:lnTo>
                  <a:pt x="11" y="105"/>
                </a:lnTo>
                <a:lnTo>
                  <a:pt x="11" y="109"/>
                </a:lnTo>
                <a:lnTo>
                  <a:pt x="11" y="105"/>
                </a:lnTo>
                <a:lnTo>
                  <a:pt x="11" y="109"/>
                </a:lnTo>
                <a:lnTo>
                  <a:pt x="11" y="116"/>
                </a:lnTo>
                <a:lnTo>
                  <a:pt x="19" y="116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23" y="120"/>
                </a:lnTo>
                <a:lnTo>
                  <a:pt x="23" y="127"/>
                </a:lnTo>
                <a:lnTo>
                  <a:pt x="30" y="127"/>
                </a:lnTo>
                <a:lnTo>
                  <a:pt x="34" y="131"/>
                </a:lnTo>
                <a:lnTo>
                  <a:pt x="34" y="138"/>
                </a:lnTo>
                <a:lnTo>
                  <a:pt x="41" y="138"/>
                </a:lnTo>
                <a:lnTo>
                  <a:pt x="45" y="138"/>
                </a:lnTo>
                <a:lnTo>
                  <a:pt x="41" y="138"/>
                </a:lnTo>
                <a:lnTo>
                  <a:pt x="45" y="138"/>
                </a:lnTo>
                <a:lnTo>
                  <a:pt x="45" y="146"/>
                </a:lnTo>
                <a:lnTo>
                  <a:pt x="53" y="146"/>
                </a:lnTo>
                <a:lnTo>
                  <a:pt x="64" y="146"/>
                </a:lnTo>
                <a:lnTo>
                  <a:pt x="56" y="138"/>
                </a:lnTo>
                <a:lnTo>
                  <a:pt x="56" y="146"/>
                </a:lnTo>
                <a:lnTo>
                  <a:pt x="64" y="146"/>
                </a:lnTo>
                <a:lnTo>
                  <a:pt x="86" y="146"/>
                </a:lnTo>
                <a:lnTo>
                  <a:pt x="94" y="146"/>
                </a:lnTo>
                <a:lnTo>
                  <a:pt x="94" y="138"/>
                </a:lnTo>
                <a:lnTo>
                  <a:pt x="86" y="146"/>
                </a:lnTo>
                <a:lnTo>
                  <a:pt x="98" y="146"/>
                </a:lnTo>
                <a:lnTo>
                  <a:pt x="94" y="131"/>
                </a:lnTo>
                <a:lnTo>
                  <a:pt x="94" y="138"/>
                </a:lnTo>
                <a:lnTo>
                  <a:pt x="79" y="138"/>
                </a:lnTo>
                <a:lnTo>
                  <a:pt x="79" y="146"/>
                </a:lnTo>
                <a:lnTo>
                  <a:pt x="86" y="138"/>
                </a:lnTo>
                <a:lnTo>
                  <a:pt x="64" y="138"/>
                </a:lnTo>
                <a:lnTo>
                  <a:pt x="68" y="146"/>
                </a:lnTo>
                <a:lnTo>
                  <a:pt x="68" y="138"/>
                </a:lnTo>
                <a:lnTo>
                  <a:pt x="56" y="138"/>
                </a:lnTo>
                <a:lnTo>
                  <a:pt x="56" y="131"/>
                </a:lnTo>
                <a:lnTo>
                  <a:pt x="53" y="131"/>
                </a:lnTo>
                <a:lnTo>
                  <a:pt x="45" y="131"/>
                </a:lnTo>
                <a:lnTo>
                  <a:pt x="53" y="138"/>
                </a:lnTo>
                <a:lnTo>
                  <a:pt x="53" y="131"/>
                </a:lnTo>
                <a:lnTo>
                  <a:pt x="45" y="131"/>
                </a:lnTo>
                <a:lnTo>
                  <a:pt x="45" y="127"/>
                </a:lnTo>
                <a:lnTo>
                  <a:pt x="41" y="127"/>
                </a:lnTo>
                <a:lnTo>
                  <a:pt x="34" y="127"/>
                </a:lnTo>
                <a:lnTo>
                  <a:pt x="41" y="131"/>
                </a:lnTo>
                <a:lnTo>
                  <a:pt x="41" y="127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4" y="127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30" y="120"/>
                </a:lnTo>
                <a:lnTo>
                  <a:pt x="30" y="116"/>
                </a:lnTo>
                <a:lnTo>
                  <a:pt x="23" y="116"/>
                </a:lnTo>
                <a:lnTo>
                  <a:pt x="23" y="109"/>
                </a:lnTo>
                <a:lnTo>
                  <a:pt x="19" y="109"/>
                </a:lnTo>
                <a:lnTo>
                  <a:pt x="23" y="116"/>
                </a:lnTo>
                <a:lnTo>
                  <a:pt x="23" y="109"/>
                </a:lnTo>
                <a:lnTo>
                  <a:pt x="23" y="105"/>
                </a:lnTo>
                <a:lnTo>
                  <a:pt x="19" y="105"/>
                </a:lnTo>
                <a:lnTo>
                  <a:pt x="19" y="97"/>
                </a:lnTo>
                <a:lnTo>
                  <a:pt x="11" y="97"/>
                </a:lnTo>
                <a:lnTo>
                  <a:pt x="19" y="105"/>
                </a:lnTo>
                <a:lnTo>
                  <a:pt x="19" y="97"/>
                </a:lnTo>
                <a:lnTo>
                  <a:pt x="19" y="94"/>
                </a:lnTo>
                <a:lnTo>
                  <a:pt x="11" y="94"/>
                </a:lnTo>
                <a:lnTo>
                  <a:pt x="11" y="82"/>
                </a:lnTo>
                <a:lnTo>
                  <a:pt x="4" y="82"/>
                </a:lnTo>
                <a:lnTo>
                  <a:pt x="11" y="86"/>
                </a:lnTo>
                <a:lnTo>
                  <a:pt x="11" y="64"/>
                </a:lnTo>
                <a:lnTo>
                  <a:pt x="4" y="71"/>
                </a:lnTo>
                <a:lnTo>
                  <a:pt x="11" y="71"/>
                </a:lnTo>
                <a:lnTo>
                  <a:pt x="11" y="64"/>
                </a:lnTo>
                <a:lnTo>
                  <a:pt x="11" y="56"/>
                </a:lnTo>
                <a:lnTo>
                  <a:pt x="19" y="56"/>
                </a:lnTo>
                <a:lnTo>
                  <a:pt x="19" y="52"/>
                </a:lnTo>
                <a:lnTo>
                  <a:pt x="19" y="41"/>
                </a:lnTo>
                <a:lnTo>
                  <a:pt x="11" y="45"/>
                </a:lnTo>
                <a:lnTo>
                  <a:pt x="19" y="45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19" y="41"/>
                </a:lnTo>
                <a:lnTo>
                  <a:pt x="23" y="41"/>
                </a:lnTo>
                <a:lnTo>
                  <a:pt x="23" y="34"/>
                </a:lnTo>
                <a:lnTo>
                  <a:pt x="30" y="30"/>
                </a:lnTo>
                <a:lnTo>
                  <a:pt x="30" y="23"/>
                </a:lnTo>
                <a:lnTo>
                  <a:pt x="23" y="30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30" y="30"/>
                </a:lnTo>
                <a:lnTo>
                  <a:pt x="34" y="30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34" y="23"/>
                </a:lnTo>
                <a:lnTo>
                  <a:pt x="41" y="23"/>
                </a:lnTo>
                <a:lnTo>
                  <a:pt x="41" y="19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45" y="19"/>
                </a:lnTo>
                <a:lnTo>
                  <a:pt x="53" y="19"/>
                </a:lnTo>
                <a:lnTo>
                  <a:pt x="53" y="11"/>
                </a:lnTo>
                <a:lnTo>
                  <a:pt x="56" y="11"/>
                </a:lnTo>
                <a:lnTo>
                  <a:pt x="68" y="11"/>
                </a:lnTo>
                <a:lnTo>
                  <a:pt x="68" y="4"/>
                </a:lnTo>
                <a:lnTo>
                  <a:pt x="64" y="11"/>
                </a:lnTo>
                <a:lnTo>
                  <a:pt x="75" y="11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70" name="Freeform 188">
            <a:extLst>
              <a:ext uri="{FF2B5EF4-FFF2-40B4-BE49-F238E27FC236}">
                <a16:creationId xmlns:a16="http://schemas.microsoft.com/office/drawing/2014/main" id="{1DF9057C-BB02-E847-83ED-BB598DCFD2F3}"/>
              </a:ext>
            </a:extLst>
          </p:cNvPr>
          <p:cNvSpPr>
            <a:spLocks/>
          </p:cNvSpPr>
          <p:nvPr/>
        </p:nvSpPr>
        <p:spPr bwMode="auto">
          <a:xfrm>
            <a:off x="2506663" y="2332038"/>
            <a:ext cx="119062" cy="231775"/>
          </a:xfrm>
          <a:custGeom>
            <a:avLst/>
            <a:gdLst>
              <a:gd name="T0" fmla="*/ 2147483646 w 75"/>
              <a:gd name="T1" fmla="*/ 2147483646 h 146"/>
              <a:gd name="T2" fmla="*/ 2147483646 w 75"/>
              <a:gd name="T3" fmla="*/ 2147483646 h 146"/>
              <a:gd name="T4" fmla="*/ 2147483646 w 75"/>
              <a:gd name="T5" fmla="*/ 2147483646 h 146"/>
              <a:gd name="T6" fmla="*/ 2147483646 w 75"/>
              <a:gd name="T7" fmla="*/ 2147483646 h 146"/>
              <a:gd name="T8" fmla="*/ 2147483646 w 75"/>
              <a:gd name="T9" fmla="*/ 2147483646 h 146"/>
              <a:gd name="T10" fmla="*/ 2147483646 w 75"/>
              <a:gd name="T11" fmla="*/ 2147483646 h 146"/>
              <a:gd name="T12" fmla="*/ 2147483646 w 75"/>
              <a:gd name="T13" fmla="*/ 2147483646 h 146"/>
              <a:gd name="T14" fmla="*/ 2147483646 w 75"/>
              <a:gd name="T15" fmla="*/ 2147483646 h 146"/>
              <a:gd name="T16" fmla="*/ 2147483646 w 75"/>
              <a:gd name="T17" fmla="*/ 2147483646 h 146"/>
              <a:gd name="T18" fmla="*/ 2147483646 w 75"/>
              <a:gd name="T19" fmla="*/ 2147483646 h 146"/>
              <a:gd name="T20" fmla="*/ 2147483646 w 75"/>
              <a:gd name="T21" fmla="*/ 2147483646 h 146"/>
              <a:gd name="T22" fmla="*/ 2147483646 w 75"/>
              <a:gd name="T23" fmla="*/ 2147483646 h 146"/>
              <a:gd name="T24" fmla="*/ 2147483646 w 75"/>
              <a:gd name="T25" fmla="*/ 2147483646 h 146"/>
              <a:gd name="T26" fmla="*/ 2147483646 w 75"/>
              <a:gd name="T27" fmla="*/ 2147483646 h 146"/>
              <a:gd name="T28" fmla="*/ 2147483646 w 75"/>
              <a:gd name="T29" fmla="*/ 2147483646 h 146"/>
              <a:gd name="T30" fmla="*/ 2147483646 w 75"/>
              <a:gd name="T31" fmla="*/ 2147483646 h 146"/>
              <a:gd name="T32" fmla="*/ 2147483646 w 75"/>
              <a:gd name="T33" fmla="*/ 2147483646 h 146"/>
              <a:gd name="T34" fmla="*/ 2147483646 w 75"/>
              <a:gd name="T35" fmla="*/ 0 h 146"/>
              <a:gd name="T36" fmla="*/ 2147483646 w 75"/>
              <a:gd name="T37" fmla="*/ 0 h 146"/>
              <a:gd name="T38" fmla="*/ 0 w 75"/>
              <a:gd name="T39" fmla="*/ 2147483646 h 146"/>
              <a:gd name="T40" fmla="*/ 2147483646 w 75"/>
              <a:gd name="T41" fmla="*/ 2147483646 h 146"/>
              <a:gd name="T42" fmla="*/ 2147483646 w 75"/>
              <a:gd name="T43" fmla="*/ 2147483646 h 146"/>
              <a:gd name="T44" fmla="*/ 2147483646 w 75"/>
              <a:gd name="T45" fmla="*/ 2147483646 h 146"/>
              <a:gd name="T46" fmla="*/ 2147483646 w 75"/>
              <a:gd name="T47" fmla="*/ 2147483646 h 146"/>
              <a:gd name="T48" fmla="*/ 2147483646 w 75"/>
              <a:gd name="T49" fmla="*/ 2147483646 h 146"/>
              <a:gd name="T50" fmla="*/ 2147483646 w 75"/>
              <a:gd name="T51" fmla="*/ 2147483646 h 146"/>
              <a:gd name="T52" fmla="*/ 2147483646 w 75"/>
              <a:gd name="T53" fmla="*/ 2147483646 h 146"/>
              <a:gd name="T54" fmla="*/ 2147483646 w 75"/>
              <a:gd name="T55" fmla="*/ 2147483646 h 146"/>
              <a:gd name="T56" fmla="*/ 2147483646 w 75"/>
              <a:gd name="T57" fmla="*/ 2147483646 h 146"/>
              <a:gd name="T58" fmla="*/ 2147483646 w 75"/>
              <a:gd name="T59" fmla="*/ 2147483646 h 146"/>
              <a:gd name="T60" fmla="*/ 2147483646 w 75"/>
              <a:gd name="T61" fmla="*/ 2147483646 h 146"/>
              <a:gd name="T62" fmla="*/ 2147483646 w 75"/>
              <a:gd name="T63" fmla="*/ 2147483646 h 146"/>
              <a:gd name="T64" fmla="*/ 2147483646 w 75"/>
              <a:gd name="T65" fmla="*/ 2147483646 h 146"/>
              <a:gd name="T66" fmla="*/ 2147483646 w 75"/>
              <a:gd name="T67" fmla="*/ 2147483646 h 146"/>
              <a:gd name="T68" fmla="*/ 2147483646 w 75"/>
              <a:gd name="T69" fmla="*/ 2147483646 h 146"/>
              <a:gd name="T70" fmla="*/ 2147483646 w 75"/>
              <a:gd name="T71" fmla="*/ 2147483646 h 146"/>
              <a:gd name="T72" fmla="*/ 2147483646 w 75"/>
              <a:gd name="T73" fmla="*/ 2147483646 h 146"/>
              <a:gd name="T74" fmla="*/ 2147483646 w 75"/>
              <a:gd name="T75" fmla="*/ 2147483646 h 146"/>
              <a:gd name="T76" fmla="*/ 2147483646 w 75"/>
              <a:gd name="T77" fmla="*/ 2147483646 h 146"/>
              <a:gd name="T78" fmla="*/ 2147483646 w 75"/>
              <a:gd name="T79" fmla="*/ 2147483646 h 146"/>
              <a:gd name="T80" fmla="*/ 2147483646 w 75"/>
              <a:gd name="T81" fmla="*/ 2147483646 h 146"/>
              <a:gd name="T82" fmla="*/ 2147483646 w 75"/>
              <a:gd name="T83" fmla="*/ 2147483646 h 146"/>
              <a:gd name="T84" fmla="*/ 2147483646 w 75"/>
              <a:gd name="T85" fmla="*/ 2147483646 h 146"/>
              <a:gd name="T86" fmla="*/ 2147483646 w 75"/>
              <a:gd name="T87" fmla="*/ 2147483646 h 146"/>
              <a:gd name="T88" fmla="*/ 2147483646 w 75"/>
              <a:gd name="T89" fmla="*/ 2147483646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"/>
              <a:gd name="T136" fmla="*/ 0 h 146"/>
              <a:gd name="T137" fmla="*/ 75 w 75"/>
              <a:gd name="T138" fmla="*/ 146 h 1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" h="146">
                <a:moveTo>
                  <a:pt x="23" y="146"/>
                </a:moveTo>
                <a:lnTo>
                  <a:pt x="30" y="146"/>
                </a:lnTo>
                <a:lnTo>
                  <a:pt x="30" y="138"/>
                </a:lnTo>
                <a:lnTo>
                  <a:pt x="34" y="138"/>
                </a:lnTo>
                <a:lnTo>
                  <a:pt x="30" y="138"/>
                </a:lnTo>
                <a:lnTo>
                  <a:pt x="34" y="138"/>
                </a:lnTo>
                <a:lnTo>
                  <a:pt x="41" y="138"/>
                </a:lnTo>
                <a:lnTo>
                  <a:pt x="41" y="131"/>
                </a:lnTo>
                <a:lnTo>
                  <a:pt x="45" y="131"/>
                </a:lnTo>
                <a:lnTo>
                  <a:pt x="41" y="131"/>
                </a:lnTo>
                <a:lnTo>
                  <a:pt x="45" y="131"/>
                </a:lnTo>
                <a:lnTo>
                  <a:pt x="52" y="127"/>
                </a:lnTo>
                <a:lnTo>
                  <a:pt x="52" y="120"/>
                </a:lnTo>
                <a:lnTo>
                  <a:pt x="52" y="127"/>
                </a:lnTo>
                <a:lnTo>
                  <a:pt x="52" y="120"/>
                </a:lnTo>
                <a:lnTo>
                  <a:pt x="56" y="116"/>
                </a:lnTo>
                <a:lnTo>
                  <a:pt x="64" y="116"/>
                </a:lnTo>
                <a:lnTo>
                  <a:pt x="64" y="109"/>
                </a:lnTo>
                <a:lnTo>
                  <a:pt x="64" y="105"/>
                </a:lnTo>
                <a:lnTo>
                  <a:pt x="64" y="109"/>
                </a:lnTo>
                <a:lnTo>
                  <a:pt x="64" y="105"/>
                </a:lnTo>
                <a:lnTo>
                  <a:pt x="67" y="105"/>
                </a:lnTo>
                <a:lnTo>
                  <a:pt x="67" y="97"/>
                </a:lnTo>
                <a:lnTo>
                  <a:pt x="67" y="94"/>
                </a:lnTo>
                <a:lnTo>
                  <a:pt x="67" y="86"/>
                </a:lnTo>
                <a:lnTo>
                  <a:pt x="75" y="86"/>
                </a:lnTo>
                <a:lnTo>
                  <a:pt x="75" y="56"/>
                </a:lnTo>
                <a:lnTo>
                  <a:pt x="67" y="56"/>
                </a:lnTo>
                <a:lnTo>
                  <a:pt x="67" y="64"/>
                </a:lnTo>
                <a:lnTo>
                  <a:pt x="67" y="52"/>
                </a:lnTo>
                <a:lnTo>
                  <a:pt x="67" y="45"/>
                </a:lnTo>
                <a:lnTo>
                  <a:pt x="67" y="41"/>
                </a:lnTo>
                <a:lnTo>
                  <a:pt x="64" y="41"/>
                </a:lnTo>
                <a:lnTo>
                  <a:pt x="64" y="34"/>
                </a:lnTo>
                <a:lnTo>
                  <a:pt x="56" y="34"/>
                </a:lnTo>
                <a:lnTo>
                  <a:pt x="56" y="30"/>
                </a:lnTo>
                <a:lnTo>
                  <a:pt x="56" y="34"/>
                </a:lnTo>
                <a:lnTo>
                  <a:pt x="56" y="30"/>
                </a:lnTo>
                <a:lnTo>
                  <a:pt x="52" y="23"/>
                </a:lnTo>
                <a:lnTo>
                  <a:pt x="52" y="19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45" y="19"/>
                </a:lnTo>
                <a:lnTo>
                  <a:pt x="45" y="11"/>
                </a:lnTo>
                <a:lnTo>
                  <a:pt x="41" y="11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34" y="11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23" y="0"/>
                </a:lnTo>
                <a:lnTo>
                  <a:pt x="11" y="0"/>
                </a:lnTo>
                <a:lnTo>
                  <a:pt x="19" y="4"/>
                </a:lnTo>
                <a:lnTo>
                  <a:pt x="19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4" y="4"/>
                </a:lnTo>
                <a:lnTo>
                  <a:pt x="4" y="11"/>
                </a:lnTo>
                <a:lnTo>
                  <a:pt x="19" y="11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23" y="11"/>
                </a:lnTo>
                <a:lnTo>
                  <a:pt x="23" y="19"/>
                </a:lnTo>
                <a:lnTo>
                  <a:pt x="30" y="19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34" y="19"/>
                </a:lnTo>
                <a:lnTo>
                  <a:pt x="34" y="23"/>
                </a:lnTo>
                <a:lnTo>
                  <a:pt x="41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0"/>
                </a:lnTo>
                <a:lnTo>
                  <a:pt x="45" y="23"/>
                </a:lnTo>
                <a:lnTo>
                  <a:pt x="45" y="30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2" y="34"/>
                </a:lnTo>
                <a:lnTo>
                  <a:pt x="52" y="41"/>
                </a:lnTo>
                <a:lnTo>
                  <a:pt x="56" y="41"/>
                </a:lnTo>
                <a:lnTo>
                  <a:pt x="56" y="45"/>
                </a:lnTo>
                <a:lnTo>
                  <a:pt x="64" y="45"/>
                </a:lnTo>
                <a:lnTo>
                  <a:pt x="56" y="41"/>
                </a:lnTo>
                <a:lnTo>
                  <a:pt x="56" y="52"/>
                </a:lnTo>
                <a:lnTo>
                  <a:pt x="56" y="56"/>
                </a:lnTo>
                <a:lnTo>
                  <a:pt x="64" y="56"/>
                </a:lnTo>
                <a:lnTo>
                  <a:pt x="64" y="64"/>
                </a:lnTo>
                <a:lnTo>
                  <a:pt x="64" y="71"/>
                </a:lnTo>
                <a:lnTo>
                  <a:pt x="67" y="71"/>
                </a:lnTo>
                <a:lnTo>
                  <a:pt x="64" y="64"/>
                </a:lnTo>
                <a:lnTo>
                  <a:pt x="64" y="86"/>
                </a:lnTo>
                <a:lnTo>
                  <a:pt x="67" y="82"/>
                </a:lnTo>
                <a:lnTo>
                  <a:pt x="64" y="82"/>
                </a:lnTo>
                <a:lnTo>
                  <a:pt x="64" y="94"/>
                </a:lnTo>
                <a:lnTo>
                  <a:pt x="56" y="94"/>
                </a:lnTo>
                <a:lnTo>
                  <a:pt x="56" y="97"/>
                </a:lnTo>
                <a:lnTo>
                  <a:pt x="56" y="105"/>
                </a:lnTo>
                <a:lnTo>
                  <a:pt x="64" y="97"/>
                </a:lnTo>
                <a:lnTo>
                  <a:pt x="56" y="97"/>
                </a:lnTo>
                <a:lnTo>
                  <a:pt x="56" y="105"/>
                </a:lnTo>
                <a:lnTo>
                  <a:pt x="52" y="105"/>
                </a:lnTo>
                <a:lnTo>
                  <a:pt x="52" y="109"/>
                </a:lnTo>
                <a:lnTo>
                  <a:pt x="52" y="116"/>
                </a:lnTo>
                <a:lnTo>
                  <a:pt x="56" y="109"/>
                </a:lnTo>
                <a:lnTo>
                  <a:pt x="52" y="109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52" y="116"/>
                </a:lnTo>
                <a:lnTo>
                  <a:pt x="45" y="116"/>
                </a:lnTo>
                <a:lnTo>
                  <a:pt x="45" y="120"/>
                </a:lnTo>
                <a:lnTo>
                  <a:pt x="45" y="127"/>
                </a:lnTo>
                <a:lnTo>
                  <a:pt x="52" y="120"/>
                </a:lnTo>
                <a:lnTo>
                  <a:pt x="45" y="120"/>
                </a:lnTo>
                <a:lnTo>
                  <a:pt x="41" y="127"/>
                </a:lnTo>
                <a:lnTo>
                  <a:pt x="34" y="127"/>
                </a:lnTo>
                <a:lnTo>
                  <a:pt x="34" y="131"/>
                </a:lnTo>
                <a:lnTo>
                  <a:pt x="41" y="127"/>
                </a:lnTo>
                <a:lnTo>
                  <a:pt x="34" y="127"/>
                </a:lnTo>
                <a:lnTo>
                  <a:pt x="30" y="127"/>
                </a:lnTo>
                <a:lnTo>
                  <a:pt x="30" y="131"/>
                </a:lnTo>
                <a:lnTo>
                  <a:pt x="23" y="131"/>
                </a:lnTo>
                <a:lnTo>
                  <a:pt x="23" y="138"/>
                </a:lnTo>
                <a:lnTo>
                  <a:pt x="30" y="131"/>
                </a:lnTo>
                <a:lnTo>
                  <a:pt x="23" y="131"/>
                </a:lnTo>
                <a:lnTo>
                  <a:pt x="19" y="131"/>
                </a:lnTo>
                <a:lnTo>
                  <a:pt x="23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71" name="Rectangle 189">
            <a:extLst>
              <a:ext uri="{FF2B5EF4-FFF2-40B4-BE49-F238E27FC236}">
                <a16:creationId xmlns:a16="http://schemas.microsoft.com/office/drawing/2014/main" id="{0D1A8A6C-9729-924A-8994-ACEDE0D6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68550"/>
            <a:ext cx="1603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72" name="Rectangle 190">
            <a:extLst>
              <a:ext uri="{FF2B5EF4-FFF2-40B4-BE49-F238E27FC236}">
                <a16:creationId xmlns:a16="http://schemas.microsoft.com/office/drawing/2014/main" id="{F741F0BD-51FC-E846-894D-DFC34E49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386013"/>
            <a:ext cx="936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73" name="Rectangle 191">
            <a:extLst>
              <a:ext uri="{FF2B5EF4-FFF2-40B4-BE49-F238E27FC236}">
                <a16:creationId xmlns:a16="http://schemas.microsoft.com/office/drawing/2014/main" id="{A4E1193E-CE64-E049-A06F-5CC203D7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23653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74" name="Line 192">
            <a:extLst>
              <a:ext uri="{FF2B5EF4-FFF2-40B4-BE49-F238E27FC236}">
                <a16:creationId xmlns:a16="http://schemas.microsoft.com/office/drawing/2014/main" id="{CF5FDC5B-64C4-9F44-A7A0-6C1BE3AE58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75" y="2486025"/>
            <a:ext cx="212725" cy="9525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75" name="Freeform 193">
            <a:extLst>
              <a:ext uri="{FF2B5EF4-FFF2-40B4-BE49-F238E27FC236}">
                <a16:creationId xmlns:a16="http://schemas.microsoft.com/office/drawing/2014/main" id="{44AD6B4E-DDA1-FB4B-BDB1-B7B3FCA10168}"/>
              </a:ext>
            </a:extLst>
          </p:cNvPr>
          <p:cNvSpPr>
            <a:spLocks/>
          </p:cNvSpPr>
          <p:nvPr/>
        </p:nvSpPr>
        <p:spPr bwMode="auto">
          <a:xfrm>
            <a:off x="2632075" y="2486025"/>
            <a:ext cx="93663" cy="77788"/>
          </a:xfrm>
          <a:custGeom>
            <a:avLst/>
            <a:gdLst>
              <a:gd name="T0" fmla="*/ 2147483646 w 59"/>
              <a:gd name="T1" fmla="*/ 2147483646 h 49"/>
              <a:gd name="T2" fmla="*/ 0 w 59"/>
              <a:gd name="T3" fmla="*/ 0 h 49"/>
              <a:gd name="T4" fmla="*/ 2147483646 w 59"/>
              <a:gd name="T5" fmla="*/ 0 h 49"/>
              <a:gd name="T6" fmla="*/ 2147483646 w 59"/>
              <a:gd name="T7" fmla="*/ 2147483646 h 49"/>
              <a:gd name="T8" fmla="*/ 2147483646 w 59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9"/>
              <a:gd name="T17" fmla="*/ 59 w 5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9">
                <a:moveTo>
                  <a:pt x="37" y="49"/>
                </a:moveTo>
                <a:lnTo>
                  <a:pt x="0" y="0"/>
                </a:lnTo>
                <a:lnTo>
                  <a:pt x="59" y="0"/>
                </a:lnTo>
                <a:lnTo>
                  <a:pt x="26" y="12"/>
                </a:lnTo>
                <a:lnTo>
                  <a:pt x="37" y="49"/>
                </a:lnTo>
                <a:close/>
              </a:path>
            </a:pathLst>
          </a:custGeom>
          <a:solidFill>
            <a:srgbClr val="000000"/>
          </a:solidFill>
          <a:ln w="111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776" name="Rectangle 194">
            <a:extLst>
              <a:ext uri="{FF2B5EF4-FFF2-40B4-BE49-F238E27FC236}">
                <a16:creationId xmlns:a16="http://schemas.microsoft.com/office/drawing/2014/main" id="{BB44A253-0FA6-0D4F-A969-78326FD7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103563"/>
            <a:ext cx="82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77" name="Rectangle 195">
            <a:extLst>
              <a:ext uri="{FF2B5EF4-FFF2-40B4-BE49-F238E27FC236}">
                <a16:creationId xmlns:a16="http://schemas.microsoft.com/office/drawing/2014/main" id="{6C15554E-62C5-E04B-A64F-71EF007D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12261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78" name="Rectangle 196">
            <a:extLst>
              <a:ext uri="{FF2B5EF4-FFF2-40B4-BE49-F238E27FC236}">
                <a16:creationId xmlns:a16="http://schemas.microsoft.com/office/drawing/2014/main" id="{374BD833-AD8C-EE41-A67D-48B6838F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114425"/>
            <a:ext cx="184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79" name="Rectangle 197">
            <a:extLst>
              <a:ext uri="{FF2B5EF4-FFF2-40B4-BE49-F238E27FC236}">
                <a16:creationId xmlns:a16="http://schemas.microsoft.com/office/drawing/2014/main" id="{860EE9A8-DC8B-024A-A445-A73D1F48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125538"/>
            <a:ext cx="555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-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80" name="Rectangle 198">
            <a:extLst>
              <a:ext uri="{FF2B5EF4-FFF2-40B4-BE49-F238E27FC236}">
                <a16:creationId xmlns:a16="http://schemas.microsoft.com/office/drawing/2014/main" id="{62A25668-4560-5F42-BE7C-6BCD59D32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1316038"/>
            <a:ext cx="455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rgbClr val="101122"/>
                </a:solidFill>
                <a:latin typeface="Arial" panose="020B0604020202020204" pitchFamily="34" charset="0"/>
              </a:rPr>
              <a:t>at x=0</a:t>
            </a:r>
            <a:endParaRPr lang="en-GB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781" name="Line 199">
            <a:extLst>
              <a:ext uri="{FF2B5EF4-FFF2-40B4-BE49-F238E27FC236}">
                <a16:creationId xmlns:a16="http://schemas.microsoft.com/office/drawing/2014/main" id="{9328841E-CA7C-AA40-A0B6-F81A32095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1589088"/>
            <a:ext cx="892175" cy="1587"/>
          </a:xfrm>
          <a:prstGeom prst="line">
            <a:avLst/>
          </a:prstGeom>
          <a:noFill/>
          <a:ln w="6350" cap="rnd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782" name="Text Box 200">
            <a:extLst>
              <a:ext uri="{FF2B5EF4-FFF2-40B4-BE49-F238E27FC236}">
                <a16:creationId xmlns:a16="http://schemas.microsoft.com/office/drawing/2014/main" id="{C3A7622B-BCEC-6744-8A1E-6BD748809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2535238"/>
            <a:ext cx="392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400">
                <a:solidFill>
                  <a:schemeClr val="hlink"/>
                </a:solidFill>
                <a:latin typeface="Arial" panose="020B0604020202020204" pitchFamily="34" charset="0"/>
              </a:rPr>
              <a:t>U</a:t>
            </a:r>
            <a:endParaRPr lang="en-GB" altLang="en-US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A8ABA9-723A-081C-2923-17425EFD9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Experimental Determination of Capacitances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A65251AA-09B7-224F-B2DC-6FABD3683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413625" cy="5257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[L’] and [C’] matrices can be used in a per-unit-length model to describe the behavior of voltage and current on a multiconductor line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circuit can be used to derive the Telegraphers’ equations for the multiconductor line</a:t>
            </a:r>
          </a:p>
        </p:txBody>
      </p:sp>
      <p:pic>
        <p:nvPicPr>
          <p:cNvPr id="984068" name="Picture 4" descr="Sunday, January 19, 2003 (3)">
            <a:extLst>
              <a:ext uri="{FF2B5EF4-FFF2-40B4-BE49-F238E27FC236}">
                <a16:creationId xmlns:a16="http://schemas.microsoft.com/office/drawing/2014/main" id="{8E0E37E2-880A-0241-BC8E-2447B654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697288" cy="2365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84069" name="Text Box 5">
            <a:extLst>
              <a:ext uri="{FF2B5EF4-FFF2-40B4-BE49-F238E27FC236}">
                <a16:creationId xmlns:a16="http://schemas.microsoft.com/office/drawing/2014/main" id="{737E6F19-4667-6643-B138-3E054BC6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524000"/>
            <a:ext cx="29718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Neglect, for the moment, the resistance and conductance elements – we are discussing a lossless line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20A2F2B-1552-C64C-88EF-35AB1B36317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971800"/>
            <a:ext cx="4724400" cy="2835275"/>
            <a:chOff x="624" y="1872"/>
            <a:chExt cx="2976" cy="1786"/>
          </a:xfrm>
        </p:grpSpPr>
        <p:sp>
          <p:nvSpPr>
            <p:cNvPr id="69638" name="Text Box 7">
              <a:extLst>
                <a:ext uri="{FF2B5EF4-FFF2-40B4-BE49-F238E27FC236}">
                  <a16:creationId xmlns:a16="http://schemas.microsoft.com/office/drawing/2014/main" id="{5FC14FB4-966A-1D48-8ECE-A713170B3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024"/>
              <a:ext cx="1872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Remember that these values of capacitance are the physical elements, </a:t>
              </a:r>
              <a:r>
                <a:rPr lang="en-US" altLang="en-US" sz="1600" b="1">
                  <a:solidFill>
                    <a:schemeClr val="tx1"/>
                  </a:solidFill>
                  <a:latin typeface="Brush Script" panose="03060802040406070304" pitchFamily="66" charset="-122"/>
                </a:rPr>
                <a:t>C</a:t>
              </a:r>
              <a:r>
                <a:rPr lang="en-US" altLang="en-US" sz="1600" b="1">
                  <a:solidFill>
                    <a:schemeClr val="tx1"/>
                  </a:solidFill>
                </a:rPr>
                <a:t>, not the elements of the [C’] matrix!</a:t>
              </a:r>
            </a:p>
          </p:txBody>
        </p:sp>
        <p:sp>
          <p:nvSpPr>
            <p:cNvPr id="69639" name="Oval 8">
              <a:extLst>
                <a:ext uri="{FF2B5EF4-FFF2-40B4-BE49-F238E27FC236}">
                  <a16:creationId xmlns:a16="http://schemas.microsoft.com/office/drawing/2014/main" id="{90FD20F4-B960-0348-96F0-FC11011FB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72"/>
              <a:ext cx="336" cy="19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40" name="Oval 9">
              <a:extLst>
                <a:ext uri="{FF2B5EF4-FFF2-40B4-BE49-F238E27FC236}">
                  <a16:creationId xmlns:a16="http://schemas.microsoft.com/office/drawing/2014/main" id="{863DD357-F646-7B45-B04C-9EE2FCB9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336" cy="19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41" name="Oval 10">
              <a:extLst>
                <a:ext uri="{FF2B5EF4-FFF2-40B4-BE49-F238E27FC236}">
                  <a16:creationId xmlns:a16="http://schemas.microsoft.com/office/drawing/2014/main" id="{9A564B76-EE95-3343-A798-FF7C79EDB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872"/>
              <a:ext cx="240" cy="24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F377B5B-B0B3-8062-B0E3-3C72E486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Telegrapher’s Equations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  <p:bldP spid="984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>
            <a:extLst>
              <a:ext uri="{FF2B5EF4-FFF2-40B4-BE49-F238E27FC236}">
                <a16:creationId xmlns:a16="http://schemas.microsoft.com/office/drawing/2014/main" id="{ED54B943-0F14-8F44-A885-3AC3EA602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413625" cy="39782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a bundle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wires, plus a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 </a:t>
            </a:r>
            <a:r>
              <a:rPr lang="en-US" altLang="en-US" sz="2400" dirty="0">
                <a:ea typeface="ＭＳ Ｐゴシック" panose="020B0600070205080204" pitchFamily="34" charset="-128"/>
              </a:rPr>
              <a:t>+ 1 “reference” conductor, located in free-space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can define line currents in each of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-wires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Together with a return current in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the reference conductor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Note that a requirement for the TEM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mode is that the sum of all such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currents (in any cross-section of the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line) must equal zero </a:t>
            </a:r>
          </a:p>
        </p:txBody>
      </p:sp>
      <p:pic>
        <p:nvPicPr>
          <p:cNvPr id="951299" name="Picture 3" descr="Copy of Untitled-326">
            <a:extLst>
              <a:ext uri="{FF2B5EF4-FFF2-40B4-BE49-F238E27FC236}">
                <a16:creationId xmlns:a16="http://schemas.microsoft.com/office/drawing/2014/main" id="{A1825BF7-918E-0D41-B8C7-9D8FFC25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9" y="3011487"/>
            <a:ext cx="2838450" cy="24526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3748D19-9C57-214B-BFED-EFD8B3811D29}"/>
              </a:ext>
            </a:extLst>
          </p:cNvPr>
          <p:cNvGrpSpPr>
            <a:grpSpLocks/>
          </p:cNvGrpSpPr>
          <p:nvPr/>
        </p:nvGrpSpPr>
        <p:grpSpPr bwMode="auto">
          <a:xfrm>
            <a:off x="6705603" y="3686176"/>
            <a:ext cx="890588" cy="962025"/>
            <a:chOff x="3942" y="2268"/>
            <a:chExt cx="561" cy="606"/>
          </a:xfrm>
        </p:grpSpPr>
        <p:sp>
          <p:nvSpPr>
            <p:cNvPr id="18439" name="Line 5">
              <a:extLst>
                <a:ext uri="{FF2B5EF4-FFF2-40B4-BE49-F238E27FC236}">
                  <a16:creationId xmlns:a16="http://schemas.microsoft.com/office/drawing/2014/main" id="{22C96426-E492-5749-8858-F5CB3A10E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2" y="2730"/>
              <a:ext cx="24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tIns="0" bIns="0">
              <a:spAutoFit/>
            </a:bodyPr>
            <a:lstStyle/>
            <a:p>
              <a:endParaRPr lang="fr-FR"/>
            </a:p>
          </p:txBody>
        </p:sp>
        <p:sp>
          <p:nvSpPr>
            <p:cNvPr id="18440" name="Line 6">
              <a:extLst>
                <a:ext uri="{FF2B5EF4-FFF2-40B4-BE49-F238E27FC236}">
                  <a16:creationId xmlns:a16="http://schemas.microsoft.com/office/drawing/2014/main" id="{4EC1C5F4-90EE-B946-B56D-F1BD9C781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2496"/>
              <a:ext cx="24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8441" name="Line 7">
              <a:extLst>
                <a:ext uri="{FF2B5EF4-FFF2-40B4-BE49-F238E27FC236}">
                  <a16:creationId xmlns:a16="http://schemas.microsoft.com/office/drawing/2014/main" id="{515211E7-C975-984F-A733-0A84E3B7C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8" y="2693"/>
              <a:ext cx="24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8442" name="Line 8">
              <a:extLst>
                <a:ext uri="{FF2B5EF4-FFF2-40B4-BE49-F238E27FC236}">
                  <a16:creationId xmlns:a16="http://schemas.microsoft.com/office/drawing/2014/main" id="{D006C379-A262-C44B-93DE-5C3B587C5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3" y="2268"/>
              <a:ext cx="24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951305" name="Line 9">
            <a:extLst>
              <a:ext uri="{FF2B5EF4-FFF2-40B4-BE49-F238E27FC236}">
                <a16:creationId xmlns:a16="http://schemas.microsoft.com/office/drawing/2014/main" id="{6995009D-1A7B-9842-8DF0-73FBCA0E9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3" y="4885386"/>
            <a:ext cx="3810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aphicFrame>
        <p:nvGraphicFramePr>
          <p:cNvPr id="951306" name="Object 10">
            <a:extLst>
              <a:ext uri="{FF2B5EF4-FFF2-40B4-BE49-F238E27FC236}">
                <a16:creationId xmlns:a16="http://schemas.microsoft.com/office/drawing/2014/main" id="{25CFF5BC-CC87-404F-955D-7C7DDB6A1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766719"/>
              </p:ext>
            </p:extLst>
          </p:nvPr>
        </p:nvGraphicFramePr>
        <p:xfrm>
          <a:off x="2590800" y="4937125"/>
          <a:ext cx="1549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653500" imgH="9944100" progId="Equation.3">
                  <p:embed/>
                </p:oleObj>
              </mc:Choice>
              <mc:Fallback>
                <p:oleObj name="Equation" r:id="rId4" imgW="21653500" imgH="9944100" progId="Equation.3">
                  <p:embed/>
                  <p:pic>
                    <p:nvPicPr>
                      <p:cNvPr id="951306" name="Object 10">
                        <a:extLst>
                          <a:ext uri="{FF2B5EF4-FFF2-40B4-BE49-F238E27FC236}">
                            <a16:creationId xmlns:a16="http://schemas.microsoft.com/office/drawing/2014/main" id="{25CFF5BC-CC87-404F-955D-7C7DDB6A1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7125"/>
                        <a:ext cx="1549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5FB83D9-0807-6A1F-499C-7031CC71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Currents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8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3">
            <a:extLst>
              <a:ext uri="{FF2B5EF4-FFF2-40B4-BE49-F238E27FC236}">
                <a16:creationId xmlns:a16="http://schemas.microsoft.com/office/drawing/2014/main" id="{25887DAA-2936-7A40-A035-F00AAE194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413625" cy="4495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Note that for this line, the voltage and line current can be represented compactly as N-vectors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6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By examining the voltage-flux relationships on the multiconductor circuit,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have </a:t>
            </a:r>
          </a:p>
        </p:txBody>
      </p:sp>
      <p:graphicFrame>
        <p:nvGraphicFramePr>
          <p:cNvPr id="986116" name="Object 4">
            <a:extLst>
              <a:ext uri="{FF2B5EF4-FFF2-40B4-BE49-F238E27FC236}">
                <a16:creationId xmlns:a16="http://schemas.microsoft.com/office/drawing/2014/main" id="{C574F747-C742-624C-99F9-45643547A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905000"/>
          <a:ext cx="26670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498500" imgH="21653500" progId="Equation.3">
                  <p:embed/>
                </p:oleObj>
              </mc:Choice>
              <mc:Fallback>
                <p:oleObj name="Equation" r:id="rId3" imgW="51498500" imgH="21653500" progId="Equation.3">
                  <p:embed/>
                  <p:pic>
                    <p:nvPicPr>
                      <p:cNvPr id="986116" name="Object 4">
                        <a:extLst>
                          <a:ext uri="{FF2B5EF4-FFF2-40B4-BE49-F238E27FC236}">
                            <a16:creationId xmlns:a16="http://schemas.microsoft.com/office/drawing/2014/main" id="{C574F747-C742-624C-99F9-45643547A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05000"/>
                        <a:ext cx="26670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7" name="Object 5">
            <a:extLst>
              <a:ext uri="{FF2B5EF4-FFF2-40B4-BE49-F238E27FC236}">
                <a16:creationId xmlns:a16="http://schemas.microsoft.com/office/drawing/2014/main" id="{C850EA3E-3ECA-BA4E-A8C7-C207B192B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44296"/>
              </p:ext>
            </p:extLst>
          </p:nvPr>
        </p:nvGraphicFramePr>
        <p:xfrm>
          <a:off x="2776538" y="4314825"/>
          <a:ext cx="3455987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51498500" imgH="29260800" progId="Equation.DSMT4">
                  <p:embed/>
                </p:oleObj>
              </mc:Choice>
              <mc:Fallback>
                <p:oleObj name="Microsoft Equation 3.0" r:id="rId5" imgW="51498500" imgH="29260800" progId="Equation.DSMT4">
                  <p:embed/>
                  <p:pic>
                    <p:nvPicPr>
                      <p:cNvPr id="986117" name="Object 5">
                        <a:extLst>
                          <a:ext uri="{FF2B5EF4-FFF2-40B4-BE49-F238E27FC236}">
                            <a16:creationId xmlns:a16="http://schemas.microsoft.com/office/drawing/2014/main" id="{C850EA3E-3ECA-BA4E-A8C7-C207B192B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4314825"/>
                        <a:ext cx="3455987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8082AC74-C250-5043-99AE-36FBCE7D5756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5715000"/>
            <a:ext cx="3352800" cy="517525"/>
            <a:chOff x="2880" y="3312"/>
            <a:chExt cx="2112" cy="326"/>
          </a:xfrm>
        </p:grpSpPr>
        <p:sp>
          <p:nvSpPr>
            <p:cNvPr id="71687" name="Text Box 7">
              <a:extLst>
                <a:ext uri="{FF2B5EF4-FFF2-40B4-BE49-F238E27FC236}">
                  <a16:creationId xmlns:a16="http://schemas.microsoft.com/office/drawing/2014/main" id="{C075906B-2530-674B-9D5B-CAB818223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12"/>
              <a:ext cx="1200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First Telegrapher Equation</a:t>
              </a:r>
            </a:p>
          </p:txBody>
        </p:sp>
        <p:sp>
          <p:nvSpPr>
            <p:cNvPr id="71688" name="Line 8">
              <a:extLst>
                <a:ext uri="{FF2B5EF4-FFF2-40B4-BE49-F238E27FC236}">
                  <a16:creationId xmlns:a16="http://schemas.microsoft.com/office/drawing/2014/main" id="{2E585353-5EE1-AE4E-9C16-E68E7D7E3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456"/>
              <a:ext cx="912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986121" name="Object 9">
            <a:extLst>
              <a:ext uri="{FF2B5EF4-FFF2-40B4-BE49-F238E27FC236}">
                <a16:creationId xmlns:a16="http://schemas.microsoft.com/office/drawing/2014/main" id="{33573946-BBAF-644B-889E-80FF8C323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962400"/>
          <a:ext cx="11588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59300" imgH="4978400" progId="Equation.3">
                  <p:embed/>
                </p:oleObj>
              </mc:Choice>
              <mc:Fallback>
                <p:oleObj name="Equation" r:id="rId7" imgW="17259300" imgH="4978400" progId="Equation.3">
                  <p:embed/>
                  <p:pic>
                    <p:nvPicPr>
                      <p:cNvPr id="986121" name="Object 9">
                        <a:extLst>
                          <a:ext uri="{FF2B5EF4-FFF2-40B4-BE49-F238E27FC236}">
                            <a16:creationId xmlns:a16="http://schemas.microsoft.com/office/drawing/2014/main" id="{33573946-BBAF-644B-889E-80FF8C323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11588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00284F9-2694-C823-DADE-FDC4EF29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57168-7D2B-961F-8DA9-E2F9F0845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Telegrapher’s Equations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>
            <a:extLst>
              <a:ext uri="{FF2B5EF4-FFF2-40B4-BE49-F238E27FC236}">
                <a16:creationId xmlns:a16="http://schemas.microsoft.com/office/drawing/2014/main" id="{001DE613-A7F1-284E-A31A-D97455D49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413625" cy="4495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Similarly, from the charge-voltage equation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get</a:t>
            </a:r>
          </a:p>
        </p:txBody>
      </p:sp>
      <p:graphicFrame>
        <p:nvGraphicFramePr>
          <p:cNvPr id="988164" name="Object 4">
            <a:extLst>
              <a:ext uri="{FF2B5EF4-FFF2-40B4-BE49-F238E27FC236}">
                <a16:creationId xmlns:a16="http://schemas.microsoft.com/office/drawing/2014/main" id="{71231135-0C58-2F40-850F-445C957CC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206625"/>
          <a:ext cx="3395663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09500" imgH="29260800" progId="Equation.3">
                  <p:embed/>
                </p:oleObj>
              </mc:Choice>
              <mc:Fallback>
                <p:oleObj name="Equation" r:id="rId3" imgW="50609500" imgH="29260800" progId="Equation.3">
                  <p:embed/>
                  <p:pic>
                    <p:nvPicPr>
                      <p:cNvPr id="988164" name="Object 4">
                        <a:extLst>
                          <a:ext uri="{FF2B5EF4-FFF2-40B4-BE49-F238E27FC236}">
                            <a16:creationId xmlns:a16="http://schemas.microsoft.com/office/drawing/2014/main" id="{71231135-0C58-2F40-850F-445C957CC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6625"/>
                        <a:ext cx="3395663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439FBB68-D71C-9746-93C3-98F117F0885E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581400"/>
            <a:ext cx="3352800" cy="762000"/>
            <a:chOff x="2880" y="3312"/>
            <a:chExt cx="2112" cy="480"/>
          </a:xfrm>
        </p:grpSpPr>
        <p:sp>
          <p:nvSpPr>
            <p:cNvPr id="73734" name="Text Box 6">
              <a:extLst>
                <a:ext uri="{FF2B5EF4-FFF2-40B4-BE49-F238E27FC236}">
                  <a16:creationId xmlns:a16="http://schemas.microsoft.com/office/drawing/2014/main" id="{E08D09DB-B682-6846-BBB2-E92AE207F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12"/>
              <a:ext cx="1200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Second Telegrapher Equation</a:t>
              </a:r>
            </a:p>
          </p:txBody>
        </p:sp>
        <p:sp>
          <p:nvSpPr>
            <p:cNvPr id="73735" name="Line 7">
              <a:extLst>
                <a:ext uri="{FF2B5EF4-FFF2-40B4-BE49-F238E27FC236}">
                  <a16:creationId xmlns:a16="http://schemas.microsoft.com/office/drawing/2014/main" id="{C38C77CE-68C1-8D4C-8A62-2476BCF06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456"/>
              <a:ext cx="912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988168" name="Object 8">
            <a:extLst>
              <a:ext uri="{FF2B5EF4-FFF2-40B4-BE49-F238E27FC236}">
                <a16:creationId xmlns:a16="http://schemas.microsoft.com/office/drawing/2014/main" id="{4460FF39-F857-384B-8A2E-96AE21010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600200"/>
          <a:ext cx="12366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27700" imgH="4978400" progId="Equation.3">
                  <p:embed/>
                </p:oleObj>
              </mc:Choice>
              <mc:Fallback>
                <p:oleObj name="Equation" r:id="rId5" imgW="18427700" imgH="4978400" progId="Equation.3">
                  <p:embed/>
                  <p:pic>
                    <p:nvPicPr>
                      <p:cNvPr id="988168" name="Object 8">
                        <a:extLst>
                          <a:ext uri="{FF2B5EF4-FFF2-40B4-BE49-F238E27FC236}">
                            <a16:creationId xmlns:a16="http://schemas.microsoft.com/office/drawing/2014/main" id="{4460FF39-F857-384B-8A2E-96AE21010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12366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8B37480-92BD-87F2-7500-D30BFCB2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B6C29-6CB9-448E-F863-ABAFF0FB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Telegrapher’s Equations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1" name="Rectangle 3">
            <a:extLst>
              <a:ext uri="{FF2B5EF4-FFF2-40B4-BE49-F238E27FC236}">
                <a16:creationId xmlns:a16="http://schemas.microsoft.com/office/drawing/2014/main" id="{611E09B5-AB9D-6B48-B2F1-7A20F9311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413625" cy="4495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Thus, these Telegraphers’ equations are two coupled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matrix equations of the form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6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These must be solved in a self-consistent manner for the line voltage and current vectors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Taking into account the termination impedances and the excitation sources of all of the lines.</a:t>
            </a:r>
          </a:p>
        </p:txBody>
      </p:sp>
      <p:graphicFrame>
        <p:nvGraphicFramePr>
          <p:cNvPr id="990212" name="Object 4">
            <a:extLst>
              <a:ext uri="{FF2B5EF4-FFF2-40B4-BE49-F238E27FC236}">
                <a16:creationId xmlns:a16="http://schemas.microsoft.com/office/drawing/2014/main" id="{29DE394D-E053-744D-A3C4-1430D91BB7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057400"/>
          <a:ext cx="22479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810700" imgH="23990300" progId="Equation.3">
                  <p:embed/>
                </p:oleObj>
              </mc:Choice>
              <mc:Fallback>
                <p:oleObj name="Equation" r:id="rId3" imgW="34810700" imgH="23990300" progId="Equation.3">
                  <p:embed/>
                  <p:pic>
                    <p:nvPicPr>
                      <p:cNvPr id="990212" name="Object 4">
                        <a:extLst>
                          <a:ext uri="{FF2B5EF4-FFF2-40B4-BE49-F238E27FC236}">
                            <a16:creationId xmlns:a16="http://schemas.microsoft.com/office/drawing/2014/main" id="{29DE394D-E053-744D-A3C4-1430D91BB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57400"/>
                        <a:ext cx="22479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CECAA8-64CB-895E-CFF7-F1CCC8EE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2739B-1FE2-9294-392B-D03D1EFC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Telegrapher’s Equations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9" name="Rectangle 3">
            <a:extLst>
              <a:ext uri="{FF2B5EF4-FFF2-40B4-BE49-F238E27FC236}">
                <a16:creationId xmlns:a16="http://schemas.microsoft.com/office/drawing/2014/main" id="{166646F0-AB22-2247-9AC3-BAC0CACC2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413625" cy="5257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From these first-order differential equations, two wave equations can be derived, just like for the 2-conductor line.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These are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can solve these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symbolically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as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5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However, we must define what is meant by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992260" name="Object 4">
            <a:extLst>
              <a:ext uri="{FF2B5EF4-FFF2-40B4-BE49-F238E27FC236}">
                <a16:creationId xmlns:a16="http://schemas.microsoft.com/office/drawing/2014/main" id="{DB64AE32-8958-4F4B-8C6B-8B60FA60B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19843"/>
              </p:ext>
            </p:extLst>
          </p:nvPr>
        </p:nvGraphicFramePr>
        <p:xfrm>
          <a:off x="3449637" y="2139951"/>
          <a:ext cx="270192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833800" imgH="27495500" progId="Equation.3">
                  <p:embed/>
                </p:oleObj>
              </mc:Choice>
              <mc:Fallback>
                <p:oleObj name="Equation" r:id="rId3" imgW="41833800" imgH="27495500" progId="Equation.3">
                  <p:embed/>
                  <p:pic>
                    <p:nvPicPr>
                      <p:cNvPr id="992260" name="Object 4">
                        <a:extLst>
                          <a:ext uri="{FF2B5EF4-FFF2-40B4-BE49-F238E27FC236}">
                            <a16:creationId xmlns:a16="http://schemas.microsoft.com/office/drawing/2014/main" id="{DB64AE32-8958-4F4B-8C6B-8B60FA60B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7" y="2139951"/>
                        <a:ext cx="2701925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61" name="Object 5">
            <a:extLst>
              <a:ext uri="{FF2B5EF4-FFF2-40B4-BE49-F238E27FC236}">
                <a16:creationId xmlns:a16="http://schemas.microsoft.com/office/drawing/2014/main" id="{97C1C89E-F4A5-2E48-8F56-0544A53A3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285930"/>
              </p:ext>
            </p:extLst>
          </p:nvPr>
        </p:nvGraphicFramePr>
        <p:xfrm>
          <a:off x="2675619" y="4525898"/>
          <a:ext cx="3630612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419500" imgH="19011900" progId="Equation.3">
                  <p:embed/>
                </p:oleObj>
              </mc:Choice>
              <mc:Fallback>
                <p:oleObj name="Equation" r:id="rId5" imgW="54419500" imgH="19011900" progId="Equation.3">
                  <p:embed/>
                  <p:pic>
                    <p:nvPicPr>
                      <p:cNvPr id="992261" name="Object 5">
                        <a:extLst>
                          <a:ext uri="{FF2B5EF4-FFF2-40B4-BE49-F238E27FC236}">
                            <a16:creationId xmlns:a16="http://schemas.microsoft.com/office/drawing/2014/main" id="{97C1C89E-F4A5-2E48-8F56-0544A53A3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619" y="4525898"/>
                        <a:ext cx="3630612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62" name="Object 6">
            <a:extLst>
              <a:ext uri="{FF2B5EF4-FFF2-40B4-BE49-F238E27FC236}">
                <a16:creationId xmlns:a16="http://schemas.microsoft.com/office/drawing/2014/main" id="{954A571C-4780-5C46-9FD2-3330F60AC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48910"/>
              </p:ext>
            </p:extLst>
          </p:nvPr>
        </p:nvGraphicFramePr>
        <p:xfrm>
          <a:off x="7237413" y="6130131"/>
          <a:ext cx="15367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4000" imgH="5854700" progId="Equation.3">
                  <p:embed/>
                </p:oleObj>
              </mc:Choice>
              <mc:Fallback>
                <p:oleObj name="Equation" r:id="rId7" imgW="23114000" imgH="5854700" progId="Equation.3">
                  <p:embed/>
                  <p:pic>
                    <p:nvPicPr>
                      <p:cNvPr id="992262" name="Object 6">
                        <a:extLst>
                          <a:ext uri="{FF2B5EF4-FFF2-40B4-BE49-F238E27FC236}">
                            <a16:creationId xmlns:a16="http://schemas.microsoft.com/office/drawing/2014/main" id="{954A571C-4780-5C46-9FD2-3330F60AC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6130131"/>
                        <a:ext cx="15367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3BAF46B3-5AE5-0F40-94BC-A8076A697C5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667000"/>
            <a:ext cx="2514600" cy="2514600"/>
            <a:chOff x="2592" y="2016"/>
            <a:chExt cx="1584" cy="1584"/>
          </a:xfrm>
        </p:grpSpPr>
        <p:sp>
          <p:nvSpPr>
            <p:cNvPr id="77831" name="Text Box 8">
              <a:extLst>
                <a:ext uri="{FF2B5EF4-FFF2-40B4-BE49-F238E27FC236}">
                  <a16:creationId xmlns:a16="http://schemas.microsoft.com/office/drawing/2014/main" id="{C60D716D-F969-8843-B427-C91208B9A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120"/>
              <a:ext cx="1584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Note that the order of matrix multiplication is important.</a:t>
              </a:r>
            </a:p>
          </p:txBody>
        </p:sp>
        <p:sp>
          <p:nvSpPr>
            <p:cNvPr id="77832" name="Line 9">
              <a:extLst>
                <a:ext uri="{FF2B5EF4-FFF2-40B4-BE49-F238E27FC236}">
                  <a16:creationId xmlns:a16="http://schemas.microsoft.com/office/drawing/2014/main" id="{2AEDA4B7-7C70-5743-8DD5-6ECCCC02D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2640"/>
              <a:ext cx="384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77833" name="Line 10">
              <a:extLst>
                <a:ext uri="{FF2B5EF4-FFF2-40B4-BE49-F238E27FC236}">
                  <a16:creationId xmlns:a16="http://schemas.microsoft.com/office/drawing/2014/main" id="{70EE78F3-E2BD-B94A-8907-AC05832CE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2016"/>
              <a:ext cx="336" cy="110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C365CA2-2D95-B05E-5DD1-E45B0E91E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Telegrapher’s Equations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5" name="Rectangle 3">
            <a:extLst>
              <a:ext uri="{FF2B5EF4-FFF2-40B4-BE49-F238E27FC236}">
                <a16:creationId xmlns:a16="http://schemas.microsoft.com/office/drawing/2014/main" id="{FAB482FB-2B28-8040-8FB4-4E6AAC986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first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matrix wave equation for the voltages on the N-wire line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4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Recall from the definitions of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’] and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Y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’], we have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]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were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diagonal as, </a:t>
            </a:r>
          </a:p>
        </p:txBody>
      </p:sp>
      <p:graphicFrame>
        <p:nvGraphicFramePr>
          <p:cNvPr id="996356" name="Object 4">
            <a:extLst>
              <a:ext uri="{FF2B5EF4-FFF2-40B4-BE49-F238E27FC236}">
                <a16:creationId xmlns:a16="http://schemas.microsoft.com/office/drawing/2014/main" id="{F1C77D11-994E-8342-8DFF-598AC8CBF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8988" y="2060575"/>
          <a:ext cx="23495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418000" imgH="27495500" progId="Equation.3">
                  <p:embed/>
                </p:oleObj>
              </mc:Choice>
              <mc:Fallback>
                <p:oleObj name="Equation" r:id="rId3" imgW="42418000" imgH="27495500" progId="Equation.3">
                  <p:embed/>
                  <p:pic>
                    <p:nvPicPr>
                      <p:cNvPr id="996356" name="Object 4">
                        <a:extLst>
                          <a:ext uri="{FF2B5EF4-FFF2-40B4-BE49-F238E27FC236}">
                            <a16:creationId xmlns:a16="http://schemas.microsoft.com/office/drawing/2014/main" id="{F1C77D11-994E-8342-8DFF-598AC8CBF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060575"/>
                        <a:ext cx="2349500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8" name="Object 6">
            <a:extLst>
              <a:ext uri="{FF2B5EF4-FFF2-40B4-BE49-F238E27FC236}">
                <a16:creationId xmlns:a16="http://schemas.microsoft.com/office/drawing/2014/main" id="{A63622AE-F728-A64E-BA62-3F0C80856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2880"/>
              </p:ext>
            </p:extLst>
          </p:nvPr>
        </p:nvGraphicFramePr>
        <p:xfrm>
          <a:off x="2950369" y="4379103"/>
          <a:ext cx="31067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351700" imgH="5270500" progId="Equation.3">
                  <p:embed/>
                </p:oleObj>
              </mc:Choice>
              <mc:Fallback>
                <p:oleObj name="Equation" r:id="rId5" imgW="45351700" imgH="5270500" progId="Equation.3">
                  <p:embed/>
                  <p:pic>
                    <p:nvPicPr>
                      <p:cNvPr id="996358" name="Object 6">
                        <a:extLst>
                          <a:ext uri="{FF2B5EF4-FFF2-40B4-BE49-F238E27FC236}">
                            <a16:creationId xmlns:a16="http://schemas.microsoft.com/office/drawing/2014/main" id="{A63622AE-F728-A64E-BA62-3F0C80856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369" y="4379103"/>
                        <a:ext cx="31067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9" name="Object 7">
            <a:extLst>
              <a:ext uri="{FF2B5EF4-FFF2-40B4-BE49-F238E27FC236}">
                <a16:creationId xmlns:a16="http://schemas.microsoft.com/office/drawing/2014/main" id="{9250E229-6674-814A-ABE2-B3E21ED71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13263"/>
              </p:ext>
            </p:extLst>
          </p:nvPr>
        </p:nvGraphicFramePr>
        <p:xfrm>
          <a:off x="3602168" y="5041900"/>
          <a:ext cx="20701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94900" imgH="21653500" progId="Equation.3">
                  <p:embed/>
                </p:oleObj>
              </mc:Choice>
              <mc:Fallback>
                <p:oleObj name="Equation" r:id="rId7" imgW="35394900" imgH="21653500" progId="Equation.3">
                  <p:embed/>
                  <p:pic>
                    <p:nvPicPr>
                      <p:cNvPr id="996359" name="Object 7">
                        <a:extLst>
                          <a:ext uri="{FF2B5EF4-FFF2-40B4-BE49-F238E27FC236}">
                            <a16:creationId xmlns:a16="http://schemas.microsoft.com/office/drawing/2014/main" id="{9250E229-6674-814A-ABE2-B3E21ED71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168" y="5041900"/>
                        <a:ext cx="20701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F9DC570-3BF1-4346-C306-E2CBD281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to the Matrix Wave 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>
            <a:extLst>
              <a:ext uri="{FF2B5EF4-FFF2-40B4-BE49-F238E27FC236}">
                <a16:creationId xmlns:a16="http://schemas.microsoft.com/office/drawing/2014/main" id="{EBDAEF93-A877-3142-AB25-9C26B45C7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696200" cy="4525963"/>
          </a:xfrm>
        </p:spPr>
        <p:txBody>
          <a:bodyPr/>
          <a:lstStyle/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Then the overall matrix equation could be written in terms of individual, uncoupled wave equations as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However, in the general case,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] is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diagonal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task, therefore, is to find some way to diagonalize the propagation matrix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998404" name="Object 4">
            <a:extLst>
              <a:ext uri="{FF2B5EF4-FFF2-40B4-BE49-F238E27FC236}">
                <a16:creationId xmlns:a16="http://schemas.microsoft.com/office/drawing/2014/main" id="{6779D9D0-2BF9-5741-95A0-CE8856B1F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88779"/>
              </p:ext>
            </p:extLst>
          </p:nvPr>
        </p:nvGraphicFramePr>
        <p:xfrm>
          <a:off x="2209800" y="2286000"/>
          <a:ext cx="2090738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744400" imgH="38620700" progId="Equation.3">
                  <p:embed/>
                </p:oleObj>
              </mc:Choice>
              <mc:Fallback>
                <p:oleObj name="Equation" r:id="rId3" imgW="37744400" imgH="38620700" progId="Equation.3">
                  <p:embed/>
                  <p:pic>
                    <p:nvPicPr>
                      <p:cNvPr id="998404" name="Object 4">
                        <a:extLst>
                          <a:ext uri="{FF2B5EF4-FFF2-40B4-BE49-F238E27FC236}">
                            <a16:creationId xmlns:a16="http://schemas.microsoft.com/office/drawing/2014/main" id="{6779D9D0-2BF9-5741-95A0-CE8856B1F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0"/>
                        <a:ext cx="2090738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1215713-4D0A-59DC-9224-99E3824B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to the Matrix Wave 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1" name="Rectangle 3">
            <a:extLst>
              <a:ext uri="{FF2B5EF4-FFF2-40B4-BE49-F238E27FC236}">
                <a16:creationId xmlns:a16="http://schemas.microsoft.com/office/drawing/2014/main" id="{98DBEF1D-7E86-0540-A516-8F828EE2B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Let’s define a matrix transformation using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 </a:t>
            </a:r>
            <a:r>
              <a:rPr lang="en-US" altLang="en-US" sz="2400" dirty="0">
                <a:ea typeface="ＭＳ Ｐゴシック" panose="020B0600070205080204" pitchFamily="34" charset="-128"/>
              </a:rPr>
              <a:t>x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 matrix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] operating on the voltage vector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]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Conversely, we have the inverse transformation</a:t>
            </a:r>
          </a:p>
          <a:p>
            <a:pPr eaLnBrk="1" hangingPunct="1">
              <a:lnSpc>
                <a:spcPct val="17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Substituting this last equation into the matrix voltage wave equation gives a wave equation for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modal voltages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000452" name="Object 4">
            <a:extLst>
              <a:ext uri="{FF2B5EF4-FFF2-40B4-BE49-F238E27FC236}">
                <a16:creationId xmlns:a16="http://schemas.microsoft.com/office/drawing/2014/main" id="{B37B5AF8-0591-A141-BB39-85D548D10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1981200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90900" imgH="4978400" progId="Equation.3">
                  <p:embed/>
                </p:oleObj>
              </mc:Choice>
              <mc:Fallback>
                <p:oleObj name="Equation" r:id="rId3" imgW="16090900" imgH="4978400" progId="Equation.3">
                  <p:embed/>
                  <p:pic>
                    <p:nvPicPr>
                      <p:cNvPr id="1000452" name="Object 4">
                        <a:extLst>
                          <a:ext uri="{FF2B5EF4-FFF2-40B4-BE49-F238E27FC236}">
                            <a16:creationId xmlns:a16="http://schemas.microsoft.com/office/drawing/2014/main" id="{B37B5AF8-0591-A141-BB39-85D548D10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245787B6-A010-4C40-B05D-F17130089A7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86000"/>
            <a:ext cx="2057400" cy="1006475"/>
            <a:chOff x="1104" y="1440"/>
            <a:chExt cx="1296" cy="634"/>
          </a:xfrm>
        </p:grpSpPr>
        <p:sp>
          <p:nvSpPr>
            <p:cNvPr id="83978" name="Text Box 6">
              <a:extLst>
                <a:ext uri="{FF2B5EF4-FFF2-40B4-BE49-F238E27FC236}">
                  <a16:creationId xmlns:a16="http://schemas.microsoft.com/office/drawing/2014/main" id="{2CBB01D5-0A5C-904A-B6C6-7FB160C24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40"/>
              <a:ext cx="1008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N-vector transformed voltages (modes)</a:t>
              </a:r>
            </a:p>
          </p:txBody>
        </p:sp>
        <p:sp>
          <p:nvSpPr>
            <p:cNvPr id="83979" name="Line 7">
              <a:extLst>
                <a:ext uri="{FF2B5EF4-FFF2-40B4-BE49-F238E27FC236}">
                  <a16:creationId xmlns:a16="http://schemas.microsoft.com/office/drawing/2014/main" id="{4110B346-70B7-FC47-8924-11FA1CAE7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488"/>
              <a:ext cx="288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0CBB61A4-2E63-394C-BA93-D124A069D16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2209800" cy="838200"/>
            <a:chOff x="3120" y="1488"/>
            <a:chExt cx="1392" cy="528"/>
          </a:xfrm>
        </p:grpSpPr>
        <p:sp>
          <p:nvSpPr>
            <p:cNvPr id="83976" name="Text Box 9">
              <a:extLst>
                <a:ext uri="{FF2B5EF4-FFF2-40B4-BE49-F238E27FC236}">
                  <a16:creationId xmlns:a16="http://schemas.microsoft.com/office/drawing/2014/main" id="{2D1D6902-E42F-8F49-9632-92A9A8488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536"/>
              <a:ext cx="1008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N-vector of physical voltages</a:t>
              </a:r>
            </a:p>
          </p:txBody>
        </p:sp>
        <p:sp>
          <p:nvSpPr>
            <p:cNvPr id="83977" name="Line 10">
              <a:extLst>
                <a:ext uri="{FF2B5EF4-FFF2-40B4-BE49-F238E27FC236}">
                  <a16:creationId xmlns:a16="http://schemas.microsoft.com/office/drawing/2014/main" id="{0B1D266A-953C-E743-B23E-6BEAA577C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488"/>
              <a:ext cx="384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000459" name="Object 11">
            <a:extLst>
              <a:ext uri="{FF2B5EF4-FFF2-40B4-BE49-F238E27FC236}">
                <a16:creationId xmlns:a16="http://schemas.microsoft.com/office/drawing/2014/main" id="{C9719440-7D3A-1349-9172-E0060A599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4487863"/>
          <a:ext cx="317817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733200" imgH="27495500" progId="Equation.3">
                  <p:embed/>
                </p:oleObj>
              </mc:Choice>
              <mc:Fallback>
                <p:oleObj name="Equation" r:id="rId5" imgW="49733200" imgH="27495500" progId="Equation.3">
                  <p:embed/>
                  <p:pic>
                    <p:nvPicPr>
                      <p:cNvPr id="1000459" name="Object 11">
                        <a:extLst>
                          <a:ext uri="{FF2B5EF4-FFF2-40B4-BE49-F238E27FC236}">
                            <a16:creationId xmlns:a16="http://schemas.microsoft.com/office/drawing/2014/main" id="{C9719440-7D3A-1349-9172-E0060A599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487863"/>
                        <a:ext cx="317817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0460" name="Object 12">
            <a:extLst>
              <a:ext uri="{FF2B5EF4-FFF2-40B4-BE49-F238E27FC236}">
                <a16:creationId xmlns:a16="http://schemas.microsoft.com/office/drawing/2014/main" id="{8F20ED58-75A7-334A-B453-0B9634841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124200"/>
          <a:ext cx="14700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19800" imgH="5562600" progId="Equation.3">
                  <p:embed/>
                </p:oleObj>
              </mc:Choice>
              <mc:Fallback>
                <p:oleObj name="Equation" r:id="rId7" imgW="18719800" imgH="5562600" progId="Equation.3">
                  <p:embed/>
                  <p:pic>
                    <p:nvPicPr>
                      <p:cNvPr id="1000460" name="Object 12">
                        <a:extLst>
                          <a:ext uri="{FF2B5EF4-FFF2-40B4-BE49-F238E27FC236}">
                            <a16:creationId xmlns:a16="http://schemas.microsoft.com/office/drawing/2014/main" id="{8F20ED58-75A7-334A-B453-0B9634841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24200"/>
                        <a:ext cx="14700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8F585E-8909-E5B0-2454-7DA8D038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to the Matrix Wave 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9" name="Rectangle 3">
            <a:extLst>
              <a:ext uri="{FF2B5EF4-FFF2-40B4-BE49-F238E27FC236}">
                <a16:creationId xmlns:a16="http://schemas.microsoft.com/office/drawing/2014/main" id="{48CC30DE-B4C8-FF42-AA08-F68A18986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latter equation is easy to solve, if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] is chosen properly:</a:t>
            </a:r>
          </a:p>
        </p:txBody>
      </p:sp>
      <p:graphicFrame>
        <p:nvGraphicFramePr>
          <p:cNvPr id="1002500" name="Object 4">
            <a:extLst>
              <a:ext uri="{FF2B5EF4-FFF2-40B4-BE49-F238E27FC236}">
                <a16:creationId xmlns:a16="http://schemas.microsoft.com/office/drawing/2014/main" id="{A2CB8D06-B401-7744-9B28-1FE50EDC8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9563" y="1866900"/>
          <a:ext cx="30114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04300" imgH="10820400" progId="Equation.3">
                  <p:embed/>
                </p:oleObj>
              </mc:Choice>
              <mc:Fallback>
                <p:oleObj name="Equation" r:id="rId3" imgW="47104300" imgH="10820400" progId="Equation.3">
                  <p:embed/>
                  <p:pic>
                    <p:nvPicPr>
                      <p:cNvPr id="1002500" name="Object 4">
                        <a:extLst>
                          <a:ext uri="{FF2B5EF4-FFF2-40B4-BE49-F238E27FC236}">
                            <a16:creationId xmlns:a16="http://schemas.microsoft.com/office/drawing/2014/main" id="{A2CB8D06-B401-7744-9B28-1FE50EDC8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866900"/>
                        <a:ext cx="30114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E03CA23C-D449-6B49-BC9F-2E89B4CA0EC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928813"/>
            <a:ext cx="2438400" cy="1636712"/>
            <a:chOff x="2352" y="1215"/>
            <a:chExt cx="1536" cy="1031"/>
          </a:xfrm>
        </p:grpSpPr>
        <p:sp>
          <p:nvSpPr>
            <p:cNvPr id="86022" name="Text Box 6">
              <a:extLst>
                <a:ext uri="{FF2B5EF4-FFF2-40B4-BE49-F238E27FC236}">
                  <a16:creationId xmlns:a16="http://schemas.microsoft.com/office/drawing/2014/main" id="{6B86EF76-A1CD-6C4A-9760-A3E7CA277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920"/>
              <a:ext cx="1536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Choose [S] to that this term is diagonal</a:t>
              </a:r>
            </a:p>
          </p:txBody>
        </p:sp>
        <p:sp>
          <p:nvSpPr>
            <p:cNvPr id="86023" name="Oval 7">
              <a:extLst>
                <a:ext uri="{FF2B5EF4-FFF2-40B4-BE49-F238E27FC236}">
                  <a16:creationId xmlns:a16="http://schemas.microsoft.com/office/drawing/2014/main" id="{FC742728-DF38-F648-99B2-E80DF15B4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15"/>
              <a:ext cx="720" cy="38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24" name="Line 8">
              <a:extLst>
                <a:ext uri="{FF2B5EF4-FFF2-40B4-BE49-F238E27FC236}">
                  <a16:creationId xmlns:a16="http://schemas.microsoft.com/office/drawing/2014/main" id="{C8A2EA7E-A912-0D40-9862-0E4864377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1584"/>
              <a:ext cx="240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002505" name="Text Box 9">
            <a:extLst>
              <a:ext uri="{FF2B5EF4-FFF2-40B4-BE49-F238E27FC236}">
                <a16:creationId xmlns:a16="http://schemas.microsoft.com/office/drawing/2014/main" id="{C072FB09-344E-8E4F-9D7A-786270F5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43400"/>
            <a:ext cx="3810000" cy="5175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For details, see F. B. Hildebrand, Methods of Applied Mathematics, 1965.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CA77E-4CCF-9B11-90FA-764F63ECF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to the Matrix Wave 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build="p"/>
      <p:bldP spid="10025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7" name="Rectangle 3">
            <a:extLst>
              <a:ext uri="{FF2B5EF4-FFF2-40B4-BE49-F238E27FC236}">
                <a16:creationId xmlns:a16="http://schemas.microsoft.com/office/drawing/2014/main" id="{752C9EB2-079B-854F-B3F4-204F9BD22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finding the eigenvalues (or characteristic roots) and eigenvectors of  [P]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is done by solving for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roots of the equation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Or, in component form, this is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Solutions for </a:t>
            </a:r>
            <a:r>
              <a:rPr lang="fr-CH" altLang="en-US" sz="2400" dirty="0" err="1">
                <a:latin typeface="Symbol" pitchFamily="2" charset="2"/>
                <a:ea typeface="ＭＳ Ｐゴシック" panose="020B0600070205080204" pitchFamily="34" charset="-128"/>
              </a:rPr>
              <a:t>λ</a:t>
            </a:r>
            <a:r>
              <a:rPr lang="fr-CH" altLang="en-US" sz="24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and the corresponding [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Φ</a:t>
            </a:r>
            <a:r>
              <a:rPr lang="en-US" altLang="en-US" sz="24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] generally require an iterative numerical procedure</a:t>
            </a:r>
          </a:p>
        </p:txBody>
      </p:sp>
      <p:graphicFrame>
        <p:nvGraphicFramePr>
          <p:cNvPr id="1004548" name="Object 4">
            <a:extLst>
              <a:ext uri="{FF2B5EF4-FFF2-40B4-BE49-F238E27FC236}">
                <a16:creationId xmlns:a16="http://schemas.microsoft.com/office/drawing/2014/main" id="{2B806DF6-63DB-8D46-8662-FC979341E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362200"/>
          <a:ext cx="2800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249600" imgH="5270500" progId="Equation.3">
                  <p:embed/>
                </p:oleObj>
              </mc:Choice>
              <mc:Fallback>
                <p:oleObj name="Equation" r:id="rId3" imgW="41249600" imgH="5270500" progId="Equation.3">
                  <p:embed/>
                  <p:pic>
                    <p:nvPicPr>
                      <p:cNvPr id="1004548" name="Object 4">
                        <a:extLst>
                          <a:ext uri="{FF2B5EF4-FFF2-40B4-BE49-F238E27FC236}">
                            <a16:creationId xmlns:a16="http://schemas.microsoft.com/office/drawing/2014/main" id="{2B806DF6-63DB-8D46-8662-FC979341E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62200"/>
                        <a:ext cx="28003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A6ADA266-2734-E446-8235-9CE53D08773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743200"/>
            <a:ext cx="2743200" cy="1235075"/>
            <a:chOff x="2688" y="1728"/>
            <a:chExt cx="1728" cy="778"/>
          </a:xfrm>
        </p:grpSpPr>
        <p:sp>
          <p:nvSpPr>
            <p:cNvPr id="88073" name="Text Box 6">
              <a:extLst>
                <a:ext uri="{FF2B5EF4-FFF2-40B4-BE49-F238E27FC236}">
                  <a16:creationId xmlns:a16="http://schemas.microsoft.com/office/drawing/2014/main" id="{0EA0BA34-E5D5-0E41-A5EE-42BBF945B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872"/>
              <a:ext cx="120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Eigenvalues of the matrix [P] --- don’t confuse this with wavelength</a:t>
              </a:r>
            </a:p>
          </p:txBody>
        </p:sp>
        <p:sp>
          <p:nvSpPr>
            <p:cNvPr id="88074" name="Line 7">
              <a:extLst>
                <a:ext uri="{FF2B5EF4-FFF2-40B4-BE49-F238E27FC236}">
                  <a16:creationId xmlns:a16="http://schemas.microsoft.com/office/drawing/2014/main" id="{30528B8B-63E1-6944-A87E-31EDE47FB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1728"/>
              <a:ext cx="528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D0BD11E0-78FC-414A-9AA6-D1F571D0D36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67000"/>
            <a:ext cx="3048000" cy="669925"/>
            <a:chOff x="384" y="1680"/>
            <a:chExt cx="1920" cy="422"/>
          </a:xfrm>
        </p:grpSpPr>
        <p:sp>
          <p:nvSpPr>
            <p:cNvPr id="88071" name="Text Box 9">
              <a:extLst>
                <a:ext uri="{FF2B5EF4-FFF2-40B4-BE49-F238E27FC236}">
                  <a16:creationId xmlns:a16="http://schemas.microsoft.com/office/drawing/2014/main" id="{750E1AEE-F560-5142-A8F1-992C14AB3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776"/>
              <a:ext cx="1200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Eigenvectors of the matrix [P]</a:t>
              </a:r>
            </a:p>
          </p:txBody>
        </p:sp>
        <p:sp>
          <p:nvSpPr>
            <p:cNvPr id="88072" name="Line 10">
              <a:extLst>
                <a:ext uri="{FF2B5EF4-FFF2-40B4-BE49-F238E27FC236}">
                  <a16:creationId xmlns:a16="http://schemas.microsoft.com/office/drawing/2014/main" id="{E3461A32-5C49-594E-AD47-050CF4B88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680"/>
              <a:ext cx="720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004555" name="Object 11">
            <a:extLst>
              <a:ext uri="{FF2B5EF4-FFF2-40B4-BE49-F238E27FC236}">
                <a16:creationId xmlns:a16="http://schemas.microsoft.com/office/drawing/2014/main" id="{AC2CC5B8-FA37-DC41-97D7-334FF0F67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352800"/>
          <a:ext cx="56975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421700" imgH="21653500" progId="Equation.3">
                  <p:embed/>
                </p:oleObj>
              </mc:Choice>
              <mc:Fallback>
                <p:oleObj name="Equation" r:id="rId5" imgW="97421700" imgH="21653500" progId="Equation.3">
                  <p:embed/>
                  <p:pic>
                    <p:nvPicPr>
                      <p:cNvPr id="1004555" name="Object 11">
                        <a:extLst>
                          <a:ext uri="{FF2B5EF4-FFF2-40B4-BE49-F238E27FC236}">
                            <a16:creationId xmlns:a16="http://schemas.microsoft.com/office/drawing/2014/main" id="{AC2CC5B8-FA37-DC41-97D7-334FF0F67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56975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0A73C88-7455-3DD6-72F4-7E0B6BA0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to the Matrix Wave 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7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5" name="Rectangle 3">
            <a:extLst>
              <a:ext uri="{FF2B5EF4-FFF2-40B4-BE49-F238E27FC236}">
                <a16:creationId xmlns:a16="http://schemas.microsoft.com/office/drawing/2014/main" id="{171A088D-43E3-4544-9C81-22B41070C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These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eigenvalue equations may be put into a matrix form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Or in shorthand notation,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Multiplying by [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Φ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  <a:sym typeface="Symbol" pitchFamily="2" charset="2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thus gives a diagonal equation</a:t>
            </a:r>
          </a:p>
        </p:txBody>
      </p:sp>
      <p:graphicFrame>
        <p:nvGraphicFramePr>
          <p:cNvPr id="1006596" name="Object 4">
            <a:extLst>
              <a:ext uri="{FF2B5EF4-FFF2-40B4-BE49-F238E27FC236}">
                <a16:creationId xmlns:a16="http://schemas.microsoft.com/office/drawing/2014/main" id="{F5507611-8D15-6845-894E-C8B3F56B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05690"/>
              </p:ext>
            </p:extLst>
          </p:nvPr>
        </p:nvGraphicFramePr>
        <p:xfrm>
          <a:off x="1035050" y="1836737"/>
          <a:ext cx="73025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929900" imgH="21653500" progId="Equation.3">
                  <p:embed/>
                </p:oleObj>
              </mc:Choice>
              <mc:Fallback>
                <p:oleObj name="Equation" r:id="rId3" imgW="124929900" imgH="21653500" progId="Equation.3">
                  <p:embed/>
                  <p:pic>
                    <p:nvPicPr>
                      <p:cNvPr id="1006596" name="Object 4">
                        <a:extLst>
                          <a:ext uri="{FF2B5EF4-FFF2-40B4-BE49-F238E27FC236}">
                            <a16:creationId xmlns:a16="http://schemas.microsoft.com/office/drawing/2014/main" id="{F5507611-8D15-6845-894E-C8B3F56BB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836737"/>
                        <a:ext cx="73025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6597" name="Object 5">
            <a:extLst>
              <a:ext uri="{FF2B5EF4-FFF2-40B4-BE49-F238E27FC236}">
                <a16:creationId xmlns:a16="http://schemas.microsoft.com/office/drawing/2014/main" id="{BFA9E8FD-F2FD-524A-949C-0F36B5AF7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36081"/>
              </p:ext>
            </p:extLst>
          </p:nvPr>
        </p:nvGraphicFramePr>
        <p:xfrm>
          <a:off x="4741070" y="4160837"/>
          <a:ext cx="15382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21900" imgH="4978400" progId="Equation.3">
                  <p:embed/>
                </p:oleObj>
              </mc:Choice>
              <mc:Fallback>
                <p:oleObj name="Equation" r:id="rId5" imgW="22821900" imgH="4978400" progId="Equation.3">
                  <p:embed/>
                  <p:pic>
                    <p:nvPicPr>
                      <p:cNvPr id="1006597" name="Object 5">
                        <a:extLst>
                          <a:ext uri="{FF2B5EF4-FFF2-40B4-BE49-F238E27FC236}">
                            <a16:creationId xmlns:a16="http://schemas.microsoft.com/office/drawing/2014/main" id="{BFA9E8FD-F2FD-524A-949C-0F36B5AF7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070" y="4160837"/>
                        <a:ext cx="15382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9378E7D3-E3A8-7349-86FB-19A6DB8A352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81200"/>
            <a:ext cx="3352800" cy="3505200"/>
            <a:chOff x="384" y="1248"/>
            <a:chExt cx="2112" cy="2208"/>
          </a:xfrm>
        </p:grpSpPr>
        <p:sp>
          <p:nvSpPr>
            <p:cNvPr id="90123" name="Oval 7">
              <a:extLst>
                <a:ext uri="{FF2B5EF4-FFF2-40B4-BE49-F238E27FC236}">
                  <a16:creationId xmlns:a16="http://schemas.microsoft.com/office/drawing/2014/main" id="{D81F0C91-D249-2F48-BDFE-F2DA71E5B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48"/>
              <a:ext cx="336" cy="96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4" name="Text Box 8">
              <a:extLst>
                <a:ext uri="{FF2B5EF4-FFF2-40B4-BE49-F238E27FC236}">
                  <a16:creationId xmlns:a16="http://schemas.microsoft.com/office/drawing/2014/main" id="{07BF1E37-2142-BF44-B1DF-11D668096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76"/>
              <a:ext cx="2112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Columns in the matrix [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Φ] correspond to the individual eigenvectors of [P]</a:t>
              </a:r>
            </a:p>
          </p:txBody>
        </p:sp>
        <p:sp>
          <p:nvSpPr>
            <p:cNvPr id="90125" name="Line 9">
              <a:extLst>
                <a:ext uri="{FF2B5EF4-FFF2-40B4-BE49-F238E27FC236}">
                  <a16:creationId xmlns:a16="http://schemas.microsoft.com/office/drawing/2014/main" id="{67472567-4A6D-CE4A-BD16-9E65C3C5B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208"/>
              <a:ext cx="288" cy="7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F39320F6-E7B3-9846-BF5A-BDB321D014C6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905000"/>
            <a:ext cx="3352800" cy="3581400"/>
            <a:chOff x="3216" y="1200"/>
            <a:chExt cx="2112" cy="2256"/>
          </a:xfrm>
        </p:grpSpPr>
        <p:sp>
          <p:nvSpPr>
            <p:cNvPr id="90120" name="Text Box 11">
              <a:extLst>
                <a:ext uri="{FF2B5EF4-FFF2-40B4-BE49-F238E27FC236}">
                  <a16:creationId xmlns:a16="http://schemas.microsoft.com/office/drawing/2014/main" id="{A1F8AF1D-D1B4-044F-8922-897A7324D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112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The eigenvalue matrix is diagonal, with terms corresponding to each eigenvalue of 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[P]</a:t>
              </a:r>
            </a:p>
          </p:txBody>
        </p:sp>
        <p:sp>
          <p:nvSpPr>
            <p:cNvPr id="90121" name="Line 12">
              <a:extLst>
                <a:ext uri="{FF2B5EF4-FFF2-40B4-BE49-F238E27FC236}">
                  <a16:creationId xmlns:a16="http://schemas.microsoft.com/office/drawing/2014/main" id="{B77133F0-4593-C742-A602-995566A15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584"/>
              <a:ext cx="384" cy="13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90122" name="Oval 13">
              <a:extLst>
                <a:ext uri="{FF2B5EF4-FFF2-40B4-BE49-F238E27FC236}">
                  <a16:creationId xmlns:a16="http://schemas.microsoft.com/office/drawing/2014/main" id="{4E2CDAEA-4030-764C-A06A-BB628FBE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200"/>
              <a:ext cx="192" cy="38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1006606" name="Object 14">
            <a:extLst>
              <a:ext uri="{FF2B5EF4-FFF2-40B4-BE49-F238E27FC236}">
                <a16:creationId xmlns:a16="http://schemas.microsoft.com/office/drawing/2014/main" id="{93B99C51-E56F-A34E-A04F-5DFD932D6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5562600"/>
          <a:ext cx="17494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74500" imgH="5562600" progId="Equation.3">
                  <p:embed/>
                </p:oleObj>
              </mc:Choice>
              <mc:Fallback>
                <p:oleObj name="Equation" r:id="rId7" imgW="24574500" imgH="5562600" progId="Equation.3">
                  <p:embed/>
                  <p:pic>
                    <p:nvPicPr>
                      <p:cNvPr id="1006606" name="Object 14">
                        <a:extLst>
                          <a:ext uri="{FF2B5EF4-FFF2-40B4-BE49-F238E27FC236}">
                            <a16:creationId xmlns:a16="http://schemas.microsoft.com/office/drawing/2014/main" id="{93B99C51-E56F-A34E-A04F-5DFD932D62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62600"/>
                        <a:ext cx="17494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C588F1A-8A71-8CAD-3045-D5027308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Diagonalization of the Propagation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>
            <a:extLst>
              <a:ext uri="{FF2B5EF4-FFF2-40B4-BE49-F238E27FC236}">
                <a16:creationId xmlns:a16="http://schemas.microsoft.com/office/drawing/2014/main" id="{5BBEF75C-5B39-714C-B412-2B705130E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7413625" cy="39782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the same bundle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wires, we can define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voltages, using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+1 conductor for the 0-volt reference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the case of a line over a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ea typeface="ＭＳ Ｐゴシック" panose="020B0600070205080204" pitchFamily="34" charset="-128"/>
              </a:rPr>
              <a:t>groundplane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N+1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reference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wire is the ground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a shielded multiwire line,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the N+1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reference wire is the shield</a:t>
            </a:r>
          </a:p>
        </p:txBody>
      </p:sp>
      <p:pic>
        <p:nvPicPr>
          <p:cNvPr id="953347" name="Picture 3" descr="Copy of Untitled-326">
            <a:extLst>
              <a:ext uri="{FF2B5EF4-FFF2-40B4-BE49-F238E27FC236}">
                <a16:creationId xmlns:a16="http://schemas.microsoft.com/office/drawing/2014/main" id="{1DCD211B-97AF-CD40-9838-F837917C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981200"/>
            <a:ext cx="2838450" cy="24526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1935DE51-93E1-3D49-88F7-42DE481D7F98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2844800"/>
            <a:ext cx="838200" cy="1333500"/>
            <a:chOff x="3984" y="2416"/>
            <a:chExt cx="528" cy="840"/>
          </a:xfrm>
        </p:grpSpPr>
        <p:sp>
          <p:nvSpPr>
            <p:cNvPr id="20488" name="Freeform 5">
              <a:extLst>
                <a:ext uri="{FF2B5EF4-FFF2-40B4-BE49-F238E27FC236}">
                  <a16:creationId xmlns:a16="http://schemas.microsoft.com/office/drawing/2014/main" id="{BB4CD1F8-FF9A-3A44-A65E-FB0F9B8F1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448"/>
              <a:ext cx="288" cy="808"/>
            </a:xfrm>
            <a:custGeom>
              <a:avLst/>
              <a:gdLst>
                <a:gd name="T0" fmla="*/ 144 w 288"/>
                <a:gd name="T1" fmla="*/ 0 h 808"/>
                <a:gd name="T2" fmla="*/ 240 w 288"/>
                <a:gd name="T3" fmla="*/ 144 h 808"/>
                <a:gd name="T4" fmla="*/ 288 w 288"/>
                <a:gd name="T5" fmla="*/ 288 h 808"/>
                <a:gd name="T6" fmla="*/ 240 w 288"/>
                <a:gd name="T7" fmla="*/ 528 h 808"/>
                <a:gd name="T8" fmla="*/ 96 w 288"/>
                <a:gd name="T9" fmla="*/ 768 h 808"/>
                <a:gd name="T10" fmla="*/ 0 w 288"/>
                <a:gd name="T11" fmla="*/ 768 h 8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808"/>
                <a:gd name="T20" fmla="*/ 288 w 288"/>
                <a:gd name="T21" fmla="*/ 808 h 8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808">
                  <a:moveTo>
                    <a:pt x="144" y="0"/>
                  </a:moveTo>
                  <a:cubicBezTo>
                    <a:pt x="180" y="48"/>
                    <a:pt x="216" y="96"/>
                    <a:pt x="240" y="144"/>
                  </a:cubicBezTo>
                  <a:cubicBezTo>
                    <a:pt x="264" y="192"/>
                    <a:pt x="288" y="224"/>
                    <a:pt x="288" y="288"/>
                  </a:cubicBezTo>
                  <a:cubicBezTo>
                    <a:pt x="288" y="352"/>
                    <a:pt x="272" y="448"/>
                    <a:pt x="240" y="528"/>
                  </a:cubicBezTo>
                  <a:cubicBezTo>
                    <a:pt x="208" y="608"/>
                    <a:pt x="136" y="728"/>
                    <a:pt x="96" y="768"/>
                  </a:cubicBezTo>
                  <a:cubicBezTo>
                    <a:pt x="56" y="808"/>
                    <a:pt x="16" y="768"/>
                    <a:pt x="0" y="768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0489" name="Text Box 6">
              <a:extLst>
                <a:ext uri="{FF2B5EF4-FFF2-40B4-BE49-F238E27FC236}">
                  <a16:creationId xmlns:a16="http://schemas.microsoft.com/office/drawing/2014/main" id="{25B4060D-744E-CA4E-9620-7CAF17248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416"/>
              <a:ext cx="28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1">
                  <a:solidFill>
                    <a:srgbClr val="FF0066"/>
                  </a:solidFill>
                </a:rPr>
                <a:t>+  V</a:t>
              </a:r>
              <a:r>
                <a:rPr lang="en-US" altLang="en-US" sz="1600" b="1" i="1" baseline="-25000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E8F9E3C4-2DE1-304C-B643-2DA673A4DBEA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3352800"/>
            <a:ext cx="622300" cy="774700"/>
            <a:chOff x="3976" y="2736"/>
            <a:chExt cx="392" cy="488"/>
          </a:xfrm>
        </p:grpSpPr>
        <p:sp>
          <p:nvSpPr>
            <p:cNvPr id="20486" name="Text Box 8">
              <a:extLst>
                <a:ext uri="{FF2B5EF4-FFF2-40B4-BE49-F238E27FC236}">
                  <a16:creationId xmlns:a16="http://schemas.microsoft.com/office/drawing/2014/main" id="{FD8D1987-DB9E-5246-B491-E7D49087D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32"/>
              <a:ext cx="28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1">
                  <a:solidFill>
                    <a:srgbClr val="FF0066"/>
                  </a:solidFill>
                </a:rPr>
                <a:t>+  V</a:t>
              </a:r>
              <a:r>
                <a:rPr lang="en-US" altLang="en-US" sz="1600" b="1" i="1" baseline="-25000">
                  <a:solidFill>
                    <a:srgbClr val="FF0066"/>
                  </a:solidFill>
                </a:rPr>
                <a:t>2</a:t>
              </a:r>
            </a:p>
          </p:txBody>
        </p:sp>
        <p:sp>
          <p:nvSpPr>
            <p:cNvPr id="20487" name="Freeform 9">
              <a:extLst>
                <a:ext uri="{FF2B5EF4-FFF2-40B4-BE49-F238E27FC236}">
                  <a16:creationId xmlns:a16="http://schemas.microsoft.com/office/drawing/2014/main" id="{D0B94ADA-C12F-7A48-9AFA-E5016DBC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736"/>
              <a:ext cx="64" cy="488"/>
            </a:xfrm>
            <a:custGeom>
              <a:avLst/>
              <a:gdLst>
                <a:gd name="T0" fmla="*/ 8 w 64"/>
                <a:gd name="T1" fmla="*/ 0 h 488"/>
                <a:gd name="T2" fmla="*/ 56 w 64"/>
                <a:gd name="T3" fmla="*/ 48 h 488"/>
                <a:gd name="T4" fmla="*/ 56 w 64"/>
                <a:gd name="T5" fmla="*/ 144 h 488"/>
                <a:gd name="T6" fmla="*/ 8 w 64"/>
                <a:gd name="T7" fmla="*/ 432 h 488"/>
                <a:gd name="T8" fmla="*/ 8 w 64"/>
                <a:gd name="T9" fmla="*/ 48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8"/>
                <a:gd name="T17" fmla="*/ 64 w 64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8">
                  <a:moveTo>
                    <a:pt x="8" y="0"/>
                  </a:moveTo>
                  <a:cubicBezTo>
                    <a:pt x="28" y="12"/>
                    <a:pt x="48" y="24"/>
                    <a:pt x="56" y="48"/>
                  </a:cubicBezTo>
                  <a:cubicBezTo>
                    <a:pt x="64" y="72"/>
                    <a:pt x="64" y="80"/>
                    <a:pt x="56" y="144"/>
                  </a:cubicBezTo>
                  <a:cubicBezTo>
                    <a:pt x="48" y="208"/>
                    <a:pt x="16" y="376"/>
                    <a:pt x="8" y="432"/>
                  </a:cubicBezTo>
                  <a:cubicBezTo>
                    <a:pt x="0" y="488"/>
                    <a:pt x="8" y="472"/>
                    <a:pt x="8" y="48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AB25A55-A491-3933-B5DC-697BFA76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Voltages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3" name="Rectangle 3">
            <a:extLst>
              <a:ext uri="{FF2B5EF4-FFF2-40B4-BE49-F238E27FC236}">
                <a16:creationId xmlns:a16="http://schemas.microsoft.com/office/drawing/2014/main" id="{27F87848-5689-784E-9B86-889562A77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Recall that our modal voltage wave equation was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Comparing this with the previous expression for the matrix diagonalization,                       we find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The eigenvalues </a:t>
            </a:r>
            <a:r>
              <a:rPr lang="en-US" altLang="en-US" sz="2400" dirty="0" err="1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λ</a:t>
            </a:r>
            <a:r>
              <a:rPr lang="en-US" altLang="en-US" sz="24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are the squares of the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modal propagation constants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γ</a:t>
            </a:r>
            <a:r>
              <a:rPr lang="en-US" altLang="en-US" sz="2400" baseline="-25000" dirty="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aseline="30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 baseline="-250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Since                          we can write the propagation constants </a:t>
            </a:r>
            <a:r>
              <a:rPr lang="en-US" altLang="en-US" sz="2400" i="1" dirty="0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γ</a:t>
            </a:r>
            <a:r>
              <a:rPr lang="en-US" altLang="en-US" sz="2400" baseline="-25000" dirty="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aseline="30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 baseline="-250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    where the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c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correspond to different modal velocities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And, the columns of the [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  <a:sym typeface="Symbol" pitchFamily="2" charset="2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matrix correspond to the eigenvectors of [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</p:txBody>
      </p:sp>
      <p:graphicFrame>
        <p:nvGraphicFramePr>
          <p:cNvPr id="1008644" name="Object 4">
            <a:extLst>
              <a:ext uri="{FF2B5EF4-FFF2-40B4-BE49-F238E27FC236}">
                <a16:creationId xmlns:a16="http://schemas.microsoft.com/office/drawing/2014/main" id="{F57162FE-2B8D-594D-A789-0EADFC412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242423"/>
              </p:ext>
            </p:extLst>
          </p:nvPr>
        </p:nvGraphicFramePr>
        <p:xfrm>
          <a:off x="4038600" y="2608263"/>
          <a:ext cx="16033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74500" imgH="5562600" progId="Equation.3">
                  <p:embed/>
                </p:oleObj>
              </mc:Choice>
              <mc:Fallback>
                <p:oleObj name="Equation" r:id="rId3" imgW="24574500" imgH="5562600" progId="Equation.3">
                  <p:embed/>
                  <p:pic>
                    <p:nvPicPr>
                      <p:cNvPr id="1008644" name="Object 4">
                        <a:extLst>
                          <a:ext uri="{FF2B5EF4-FFF2-40B4-BE49-F238E27FC236}">
                            <a16:creationId xmlns:a16="http://schemas.microsoft.com/office/drawing/2014/main" id="{F57162FE-2B8D-594D-A789-0EADFC412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08263"/>
                        <a:ext cx="16033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8645" name="Object 5">
            <a:extLst>
              <a:ext uri="{FF2B5EF4-FFF2-40B4-BE49-F238E27FC236}">
                <a16:creationId xmlns:a16="http://schemas.microsoft.com/office/drawing/2014/main" id="{877FE931-6B35-BA4B-B732-E7C1859D6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1563688"/>
          <a:ext cx="30114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104300" imgH="10820400" progId="Equation.3">
                  <p:embed/>
                </p:oleObj>
              </mc:Choice>
              <mc:Fallback>
                <p:oleObj name="Equation" r:id="rId5" imgW="47104300" imgH="10820400" progId="Equation.3">
                  <p:embed/>
                  <p:pic>
                    <p:nvPicPr>
                      <p:cNvPr id="1008645" name="Object 5">
                        <a:extLst>
                          <a:ext uri="{FF2B5EF4-FFF2-40B4-BE49-F238E27FC236}">
                            <a16:creationId xmlns:a16="http://schemas.microsoft.com/office/drawing/2014/main" id="{877FE931-6B35-BA4B-B732-E7C1859D6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563688"/>
                        <a:ext cx="30114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D114C791-99CD-544A-AE0E-C2AC639497E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503488"/>
            <a:ext cx="2286000" cy="2625725"/>
            <a:chOff x="3360" y="1632"/>
            <a:chExt cx="1440" cy="1654"/>
          </a:xfrm>
        </p:grpSpPr>
        <p:sp>
          <p:nvSpPr>
            <p:cNvPr id="92168" name="Oval 7">
              <a:extLst>
                <a:ext uri="{FF2B5EF4-FFF2-40B4-BE49-F238E27FC236}">
                  <a16:creationId xmlns:a16="http://schemas.microsoft.com/office/drawing/2014/main" id="{0B950061-7602-6E45-A9F9-D800695AB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384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69" name="Text Box 8">
              <a:extLst>
                <a:ext uri="{FF2B5EF4-FFF2-40B4-BE49-F238E27FC236}">
                  <a16:creationId xmlns:a16="http://schemas.microsoft.com/office/drawing/2014/main" id="{79467112-40ED-7B4F-B152-3B32B3561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1392" cy="31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Diagonal matrix [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λ] --- denote as </a:t>
              </a:r>
              <a:r>
                <a:rPr lang="en-US" altLang="en-US" sz="1600" b="1">
                  <a:solidFill>
                    <a:schemeClr val="tx1"/>
                  </a:solidFill>
                </a:rPr>
                <a:t>[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γ</a:t>
              </a:r>
              <a:r>
                <a:rPr lang="en-US" altLang="en-US" sz="1600" b="1" baseline="3000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1600" b="1">
                  <a:solidFill>
                    <a:schemeClr val="tx1"/>
                  </a:solidFill>
                  <a:sym typeface="Symbol" pitchFamily="2" charset="2"/>
                </a:rPr>
                <a:t>] </a:t>
              </a:r>
            </a:p>
          </p:txBody>
        </p:sp>
        <p:sp>
          <p:nvSpPr>
            <p:cNvPr id="92170" name="Line 9">
              <a:extLst>
                <a:ext uri="{FF2B5EF4-FFF2-40B4-BE49-F238E27FC236}">
                  <a16:creationId xmlns:a16="http://schemas.microsoft.com/office/drawing/2014/main" id="{599BAFCE-A5EF-E647-B127-AAD73A1E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8" y="1920"/>
              <a:ext cx="432" cy="105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008650" name="Object 10">
            <a:extLst>
              <a:ext uri="{FF2B5EF4-FFF2-40B4-BE49-F238E27FC236}">
                <a16:creationId xmlns:a16="http://schemas.microsoft.com/office/drawing/2014/main" id="{B10C1241-885A-3247-85D2-DA144A5E9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68996"/>
              </p:ext>
            </p:extLst>
          </p:nvPr>
        </p:nvGraphicFramePr>
        <p:xfrm>
          <a:off x="2438400" y="3750906"/>
          <a:ext cx="14351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82400" imgH="5270500" progId="Equation.3">
                  <p:embed/>
                </p:oleObj>
              </mc:Choice>
              <mc:Fallback>
                <p:oleObj name="Equation" r:id="rId7" imgW="24282400" imgH="5270500" progId="Equation.3">
                  <p:embed/>
                  <p:pic>
                    <p:nvPicPr>
                      <p:cNvPr id="1008650" name="Object 10">
                        <a:extLst>
                          <a:ext uri="{FF2B5EF4-FFF2-40B4-BE49-F238E27FC236}">
                            <a16:creationId xmlns:a16="http://schemas.microsoft.com/office/drawing/2014/main" id="{B10C1241-885A-3247-85D2-DA144A5E9D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50906"/>
                        <a:ext cx="14351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8651" name="Object 11">
            <a:extLst>
              <a:ext uri="{FF2B5EF4-FFF2-40B4-BE49-F238E27FC236}">
                <a16:creationId xmlns:a16="http://schemas.microsoft.com/office/drawing/2014/main" id="{DE46CB9C-67B6-D84D-95DD-0AAAA77C6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22721"/>
              </p:ext>
            </p:extLst>
          </p:nvPr>
        </p:nvGraphicFramePr>
        <p:xfrm>
          <a:off x="3684587" y="4320884"/>
          <a:ext cx="1155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843500" imgH="11696700" progId="Equation.3">
                  <p:embed/>
                </p:oleObj>
              </mc:Choice>
              <mc:Fallback>
                <p:oleObj name="Equation" r:id="rId9" imgW="17843500" imgH="11696700" progId="Equation.3">
                  <p:embed/>
                  <p:pic>
                    <p:nvPicPr>
                      <p:cNvPr id="1008651" name="Object 11">
                        <a:extLst>
                          <a:ext uri="{FF2B5EF4-FFF2-40B4-BE49-F238E27FC236}">
                            <a16:creationId xmlns:a16="http://schemas.microsoft.com/office/drawing/2014/main" id="{DE46CB9C-67B6-D84D-95DD-0AAAA77C6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20884"/>
                        <a:ext cx="11557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3C8910B-8FD9-8D37-29B4-6DC985D2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1" name="Rectangle 3">
            <a:extLst>
              <a:ext uri="{FF2B5EF4-FFF2-40B4-BE49-F238E27FC236}">
                <a16:creationId xmlns:a16="http://schemas.microsoft.com/office/drawing/2014/main" id="{3980EA50-A853-394B-902F-6BD257676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7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Thus we have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Or, in component form, we have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uncoupled voltage wave equations in the variable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v</a:t>
            </a:r>
            <a:r>
              <a:rPr lang="en-US" altLang="en-US" sz="2400" baseline="-25000" dirty="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to solve: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  <p:graphicFrame>
        <p:nvGraphicFramePr>
          <p:cNvPr id="1010692" name="Object 4">
            <a:extLst>
              <a:ext uri="{FF2B5EF4-FFF2-40B4-BE49-F238E27FC236}">
                <a16:creationId xmlns:a16="http://schemas.microsoft.com/office/drawing/2014/main" id="{1FE28762-5793-A944-A05F-B4A674282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2175" y="3392488"/>
          <a:ext cx="2043113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68100" imgH="38620700" progId="Equation.3">
                  <p:embed/>
                </p:oleObj>
              </mc:Choice>
              <mc:Fallback>
                <p:oleObj name="Equation" r:id="rId3" imgW="36868100" imgH="38620700" progId="Equation.3">
                  <p:embed/>
                  <p:pic>
                    <p:nvPicPr>
                      <p:cNvPr id="1010692" name="Object 4">
                        <a:extLst>
                          <a:ext uri="{FF2B5EF4-FFF2-40B4-BE49-F238E27FC236}">
                            <a16:creationId xmlns:a16="http://schemas.microsoft.com/office/drawing/2014/main" id="{1FE28762-5793-A944-A05F-B4A674282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3392488"/>
                        <a:ext cx="2043113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0693" name="Object 5">
            <a:extLst>
              <a:ext uri="{FF2B5EF4-FFF2-40B4-BE49-F238E27FC236}">
                <a16:creationId xmlns:a16="http://schemas.microsoft.com/office/drawing/2014/main" id="{6E47835C-D4D7-1741-80D6-509E73A02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9138" y="1641475"/>
          <a:ext cx="22050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160200" imgH="10820400" progId="Equation.3">
                  <p:embed/>
                </p:oleObj>
              </mc:Choice>
              <mc:Fallback>
                <p:oleObj name="Equation" r:id="rId5" imgW="37160200" imgH="10820400" progId="Equation.3">
                  <p:embed/>
                  <p:pic>
                    <p:nvPicPr>
                      <p:cNvPr id="1010693" name="Object 5">
                        <a:extLst>
                          <a:ext uri="{FF2B5EF4-FFF2-40B4-BE49-F238E27FC236}">
                            <a16:creationId xmlns:a16="http://schemas.microsoft.com/office/drawing/2014/main" id="{6E47835C-D4D7-1741-80D6-509E73A02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41475"/>
                        <a:ext cx="22050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02A43B5-A87F-5826-3568-5E8E29BD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BE6A-4A30-CC70-550E-9294EF4A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9" name="Rectangle 3">
            <a:extLst>
              <a:ext uri="{FF2B5EF4-FFF2-40B4-BE49-F238E27FC236}">
                <a16:creationId xmlns:a16="http://schemas.microsoft.com/office/drawing/2014/main" id="{8673E3B7-CABF-5543-A123-0506CFE07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7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The set of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uncoupled voltage modal equations can be solved by inspection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Or, in compact notation,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  <p:graphicFrame>
        <p:nvGraphicFramePr>
          <p:cNvPr id="1012740" name="Object 4">
            <a:extLst>
              <a:ext uri="{FF2B5EF4-FFF2-40B4-BE49-F238E27FC236}">
                <a16:creationId xmlns:a16="http://schemas.microsoft.com/office/drawing/2014/main" id="{2C5ABF1E-86F0-A544-881A-A0B49C6E3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77222"/>
              </p:ext>
            </p:extLst>
          </p:nvPr>
        </p:nvGraphicFramePr>
        <p:xfrm>
          <a:off x="3581400" y="2082800"/>
          <a:ext cx="25273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99700" imgH="22237700" progId="Equation.3">
                  <p:embed/>
                </p:oleObj>
              </mc:Choice>
              <mc:Fallback>
                <p:oleObj name="Equation" r:id="rId3" imgW="35699700" imgH="22237700" progId="Equation.3">
                  <p:embed/>
                  <p:pic>
                    <p:nvPicPr>
                      <p:cNvPr id="1012740" name="Object 4">
                        <a:extLst>
                          <a:ext uri="{FF2B5EF4-FFF2-40B4-BE49-F238E27FC236}">
                            <a16:creationId xmlns:a16="http://schemas.microsoft.com/office/drawing/2014/main" id="{2C5ABF1E-86F0-A544-881A-A0B49C6E3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82800"/>
                        <a:ext cx="25273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2741" name="Object 5">
            <a:extLst>
              <a:ext uri="{FF2B5EF4-FFF2-40B4-BE49-F238E27FC236}">
                <a16:creationId xmlns:a16="http://schemas.microsoft.com/office/drawing/2014/main" id="{49D7A07E-D783-8046-9CA4-F82AF47AB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72107"/>
              </p:ext>
            </p:extLst>
          </p:nvPr>
        </p:nvGraphicFramePr>
        <p:xfrm>
          <a:off x="3048000" y="4332287"/>
          <a:ext cx="3352800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90000" imgH="32766000" progId="Equation.3">
                  <p:embed/>
                </p:oleObj>
              </mc:Choice>
              <mc:Fallback>
                <p:oleObj name="Equation" r:id="rId5" imgW="59690000" imgH="32766000" progId="Equation.3">
                  <p:embed/>
                  <p:pic>
                    <p:nvPicPr>
                      <p:cNvPr id="1012741" name="Object 5">
                        <a:extLst>
                          <a:ext uri="{FF2B5EF4-FFF2-40B4-BE49-F238E27FC236}">
                            <a16:creationId xmlns:a16="http://schemas.microsoft.com/office/drawing/2014/main" id="{49D7A07E-D783-8046-9CA4-F82AF47AB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32287"/>
                        <a:ext cx="3352800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61C7E2D-873D-D0DF-A828-26E1057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49D70-93CA-505B-7912-D3AF6AFC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 to 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>
            <a:extLst>
              <a:ext uri="{FF2B5EF4-FFF2-40B4-BE49-F238E27FC236}">
                <a16:creationId xmlns:a16="http://schemas.microsoft.com/office/drawing/2014/main" id="{E6F88CB2-95BD-8347-AB05-FA5D367A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7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Recalling that the physical and modal voltages are related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We can now solve for the physical voltages on the line as</a:t>
            </a:r>
          </a:p>
        </p:txBody>
      </p:sp>
      <p:graphicFrame>
        <p:nvGraphicFramePr>
          <p:cNvPr id="1014788" name="Object 4">
            <a:extLst>
              <a:ext uri="{FF2B5EF4-FFF2-40B4-BE49-F238E27FC236}">
                <a16:creationId xmlns:a16="http://schemas.microsoft.com/office/drawing/2014/main" id="{35837923-B020-AB4B-A002-34C7C737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66217"/>
              </p:ext>
            </p:extLst>
          </p:nvPr>
        </p:nvGraphicFramePr>
        <p:xfrm>
          <a:off x="2667000" y="3421063"/>
          <a:ext cx="39163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419500" imgH="5562600" progId="Equation.3">
                  <p:embed/>
                </p:oleObj>
              </mc:Choice>
              <mc:Fallback>
                <p:oleObj name="Equation" r:id="rId3" imgW="54419500" imgH="5562600" progId="Equation.3">
                  <p:embed/>
                  <p:pic>
                    <p:nvPicPr>
                      <p:cNvPr id="1014788" name="Object 4">
                        <a:extLst>
                          <a:ext uri="{FF2B5EF4-FFF2-40B4-BE49-F238E27FC236}">
                            <a16:creationId xmlns:a16="http://schemas.microsoft.com/office/drawing/2014/main" id="{35837923-B020-AB4B-A002-34C7C7375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1063"/>
                        <a:ext cx="39163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789" name="Object 5">
            <a:extLst>
              <a:ext uri="{FF2B5EF4-FFF2-40B4-BE49-F238E27FC236}">
                <a16:creationId xmlns:a16="http://schemas.microsoft.com/office/drawing/2014/main" id="{4A286E2B-22A4-3A4D-AC36-08879A575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07802"/>
              </p:ext>
            </p:extLst>
          </p:nvPr>
        </p:nvGraphicFramePr>
        <p:xfrm>
          <a:off x="3657600" y="2094237"/>
          <a:ext cx="1317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19800" imgH="5562600" progId="Equation.3">
                  <p:embed/>
                </p:oleObj>
              </mc:Choice>
              <mc:Fallback>
                <p:oleObj name="Equation" r:id="rId5" imgW="18719800" imgH="5562600" progId="Equation.3">
                  <p:embed/>
                  <p:pic>
                    <p:nvPicPr>
                      <p:cNvPr id="1014789" name="Object 5">
                        <a:extLst>
                          <a:ext uri="{FF2B5EF4-FFF2-40B4-BE49-F238E27FC236}">
                            <a16:creationId xmlns:a16="http://schemas.microsoft.com/office/drawing/2014/main" id="{4A286E2B-22A4-3A4D-AC36-08879A575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94237"/>
                        <a:ext cx="1317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9310E995-55A9-EB41-BF7D-F4FC46F9D28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10000"/>
            <a:ext cx="2971800" cy="1524000"/>
            <a:chOff x="2304" y="2160"/>
            <a:chExt cx="1872" cy="960"/>
          </a:xfrm>
        </p:grpSpPr>
        <p:sp>
          <p:nvSpPr>
            <p:cNvPr id="98318" name="Text Box 7">
              <a:extLst>
                <a:ext uri="{FF2B5EF4-FFF2-40B4-BE49-F238E27FC236}">
                  <a16:creationId xmlns:a16="http://schemas.microsoft.com/office/drawing/2014/main" id="{AD8D4860-09E7-1F45-8EC3-BCA83FD5A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640"/>
              <a:ext cx="1872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N-vectors of wave amplitudes (to be determined from source and loading conditions)</a:t>
              </a:r>
            </a:p>
          </p:txBody>
        </p:sp>
        <p:sp>
          <p:nvSpPr>
            <p:cNvPr id="98319" name="Line 8">
              <a:extLst>
                <a:ext uri="{FF2B5EF4-FFF2-40B4-BE49-F238E27FC236}">
                  <a16:creationId xmlns:a16="http://schemas.microsoft.com/office/drawing/2014/main" id="{6445BDEF-7DD0-4F4E-B2DB-98EEDC6F7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6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98320" name="Line 9">
              <a:extLst>
                <a:ext uri="{FF2B5EF4-FFF2-40B4-BE49-F238E27FC236}">
                  <a16:creationId xmlns:a16="http://schemas.microsoft.com/office/drawing/2014/main" id="{9E84D2AD-4FDD-6D48-B96B-5AE2E91D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60"/>
              <a:ext cx="816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C185B81-2835-BA4A-BC2C-C15AA61AD9D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10000"/>
            <a:ext cx="2971800" cy="1524000"/>
            <a:chOff x="2304" y="2160"/>
            <a:chExt cx="1872" cy="960"/>
          </a:xfrm>
        </p:grpSpPr>
        <p:sp>
          <p:nvSpPr>
            <p:cNvPr id="98315" name="Text Box 11">
              <a:extLst>
                <a:ext uri="{FF2B5EF4-FFF2-40B4-BE49-F238E27FC236}">
                  <a16:creationId xmlns:a16="http://schemas.microsoft.com/office/drawing/2014/main" id="{F911DC13-B7F5-1C49-8B9D-8E02971BD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640"/>
              <a:ext cx="1872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NxN matrices giving forward and backward propagating modes on the N-conductor line.</a:t>
              </a:r>
            </a:p>
          </p:txBody>
        </p:sp>
        <p:sp>
          <p:nvSpPr>
            <p:cNvPr id="98316" name="Line 12">
              <a:extLst>
                <a:ext uri="{FF2B5EF4-FFF2-40B4-BE49-F238E27FC236}">
                  <a16:creationId xmlns:a16="http://schemas.microsoft.com/office/drawing/2014/main" id="{AB1C85AA-161B-8045-9CC0-B9C86A77E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2208"/>
              <a:ext cx="384" cy="43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98317" name="Line 13">
              <a:extLst>
                <a:ext uri="{FF2B5EF4-FFF2-40B4-BE49-F238E27FC236}">
                  <a16:creationId xmlns:a16="http://schemas.microsoft.com/office/drawing/2014/main" id="{CD44B8E9-53F6-D244-A841-F79259A47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160"/>
              <a:ext cx="384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014798" name="Text Box 14">
            <a:extLst>
              <a:ext uri="{FF2B5EF4-FFF2-40B4-BE49-F238E27FC236}">
                <a16:creationId xmlns:a16="http://schemas.microsoft.com/office/drawing/2014/main" id="{5C08B5B7-1A82-6846-9B27-F93A01A5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2971800" cy="7620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Care is advised in using these expressions, as the order of the terms is important.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DEEC14D9-D7CD-1742-868D-4693ED89109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10000"/>
            <a:ext cx="2971800" cy="1355725"/>
            <a:chOff x="1536" y="2160"/>
            <a:chExt cx="1872" cy="854"/>
          </a:xfrm>
        </p:grpSpPr>
        <p:sp>
          <p:nvSpPr>
            <p:cNvPr id="98313" name="Text Box 16">
              <a:extLst>
                <a:ext uri="{FF2B5EF4-FFF2-40B4-BE49-F238E27FC236}">
                  <a16:creationId xmlns:a16="http://schemas.microsoft.com/office/drawing/2014/main" id="{FC100529-1C2F-994F-ADF8-43549EA4B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688"/>
              <a:ext cx="1872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NxN modal transformation matrix</a:t>
              </a:r>
            </a:p>
          </p:txBody>
        </p:sp>
        <p:sp>
          <p:nvSpPr>
            <p:cNvPr id="98314" name="Line 17">
              <a:extLst>
                <a:ext uri="{FF2B5EF4-FFF2-40B4-BE49-F238E27FC236}">
                  <a16:creationId xmlns:a16="http://schemas.microsoft.com/office/drawing/2014/main" id="{029017D3-50F5-544E-A5AD-84BC956BF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2" y="2160"/>
              <a:ext cx="48" cy="52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4EBDE55-FBB2-C840-D14A-6A3CB783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6754D-AF2B-1E39-E6D6-4CAFE82D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 to the Physical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bldLvl="2"/>
      <p:bldP spid="10147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5" name="Rectangle 3">
            <a:extLst>
              <a:ext uri="{FF2B5EF4-FFF2-40B4-BE49-F238E27FC236}">
                <a16:creationId xmlns:a16="http://schemas.microsoft.com/office/drawing/2014/main" id="{FFF313CF-F2BC-1C45-B4A7-1338573D1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65237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 similar diagonalization procedure can be applied to the current wave equation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where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Note that [P]</a:t>
            </a:r>
            <a: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  <a:sym typeface="Symbol" pitchFamily="2" charset="2"/>
              </a:rPr>
              <a:t> ≠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[R], as the matrices [L’] and [C’] do not commute</a:t>
            </a:r>
          </a:p>
        </p:txBody>
      </p:sp>
      <p:graphicFrame>
        <p:nvGraphicFramePr>
          <p:cNvPr id="1016836" name="Object 4">
            <a:extLst>
              <a:ext uri="{FF2B5EF4-FFF2-40B4-BE49-F238E27FC236}">
                <a16:creationId xmlns:a16="http://schemas.microsoft.com/office/drawing/2014/main" id="{6E10FF9C-2E4F-4747-986D-C826D3D46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61981"/>
              </p:ext>
            </p:extLst>
          </p:nvPr>
        </p:nvGraphicFramePr>
        <p:xfrm>
          <a:off x="3048000" y="2082005"/>
          <a:ext cx="226853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957500" imgH="27495500" progId="Equation.3">
                  <p:embed/>
                </p:oleObj>
              </mc:Choice>
              <mc:Fallback>
                <p:oleObj name="Equation" r:id="rId3" imgW="40957500" imgH="27495500" progId="Equation.3">
                  <p:embed/>
                  <p:pic>
                    <p:nvPicPr>
                      <p:cNvPr id="1016836" name="Object 4">
                        <a:extLst>
                          <a:ext uri="{FF2B5EF4-FFF2-40B4-BE49-F238E27FC236}">
                            <a16:creationId xmlns:a16="http://schemas.microsoft.com/office/drawing/2014/main" id="{6E10FF9C-2E4F-4747-986D-C826D3D46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82005"/>
                        <a:ext cx="226853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6837" name="Object 5">
            <a:extLst>
              <a:ext uri="{FF2B5EF4-FFF2-40B4-BE49-F238E27FC236}">
                <a16:creationId xmlns:a16="http://schemas.microsoft.com/office/drawing/2014/main" id="{944E2B11-7856-D34F-A7C1-D9F477F67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75461"/>
              </p:ext>
            </p:extLst>
          </p:nvPr>
        </p:nvGraphicFramePr>
        <p:xfrm>
          <a:off x="3276600" y="4345383"/>
          <a:ext cx="30337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351700" imgH="5270500" progId="Equation.3">
                  <p:embed/>
                </p:oleObj>
              </mc:Choice>
              <mc:Fallback>
                <p:oleObj name="Equation" r:id="rId5" imgW="45351700" imgH="5270500" progId="Equation.3">
                  <p:embed/>
                  <p:pic>
                    <p:nvPicPr>
                      <p:cNvPr id="1016837" name="Object 5">
                        <a:extLst>
                          <a:ext uri="{FF2B5EF4-FFF2-40B4-BE49-F238E27FC236}">
                            <a16:creationId xmlns:a16="http://schemas.microsoft.com/office/drawing/2014/main" id="{944E2B11-7856-D34F-A7C1-D9F477F67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5383"/>
                        <a:ext cx="30337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6838" name="Line 6">
            <a:extLst>
              <a:ext uri="{FF2B5EF4-FFF2-40B4-BE49-F238E27FC236}">
                <a16:creationId xmlns:a16="http://schemas.microsoft.com/office/drawing/2014/main" id="{C8FBAA72-63D2-924D-80F5-A1FA89334B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7820" y="2643981"/>
            <a:ext cx="1524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BB69B-6EFD-2F52-68B4-F9A9D588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C382C-A4E2-F171-2498-800FCB1D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3" name="Rectangle 3">
            <a:extLst>
              <a:ext uri="{FF2B5EF4-FFF2-40B4-BE49-F238E27FC236}">
                <a16:creationId xmlns:a16="http://schemas.microsoft.com/office/drawing/2014/main" id="{C2A70A40-0152-EE48-A0AC-732E311CF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95388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As with the voltage equation, we can define current modes,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using a transformation matrix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T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as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And with this transformation, the modal current wave equation results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The transformation matrix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T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is chosen to diagonalize [R], so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As a consequence, we have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</p:txBody>
      </p:sp>
      <p:graphicFrame>
        <p:nvGraphicFramePr>
          <p:cNvPr id="1018884" name="Object 4">
            <a:extLst>
              <a:ext uri="{FF2B5EF4-FFF2-40B4-BE49-F238E27FC236}">
                <a16:creationId xmlns:a16="http://schemas.microsoft.com/office/drawing/2014/main" id="{B2C69BF7-F57C-7A41-8EAA-49FC68341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97273"/>
              </p:ext>
            </p:extLst>
          </p:nvPr>
        </p:nvGraphicFramePr>
        <p:xfrm>
          <a:off x="2819400" y="1957388"/>
          <a:ext cx="3505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901600" imgH="5562600" progId="Equation.3">
                  <p:embed/>
                </p:oleObj>
              </mc:Choice>
              <mc:Fallback>
                <p:oleObj name="Equation" r:id="rId3" imgW="50901600" imgH="5562600" progId="Equation.3">
                  <p:embed/>
                  <p:pic>
                    <p:nvPicPr>
                      <p:cNvPr id="1018884" name="Object 4">
                        <a:extLst>
                          <a:ext uri="{FF2B5EF4-FFF2-40B4-BE49-F238E27FC236}">
                            <a16:creationId xmlns:a16="http://schemas.microsoft.com/office/drawing/2014/main" id="{B2C69BF7-F57C-7A41-8EAA-49FC68341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57388"/>
                        <a:ext cx="35052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5" name="Object 5">
            <a:extLst>
              <a:ext uri="{FF2B5EF4-FFF2-40B4-BE49-F238E27FC236}">
                <a16:creationId xmlns:a16="http://schemas.microsoft.com/office/drawing/2014/main" id="{00CE5E12-1883-2E4F-9F04-10F4FA337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08397"/>
              </p:ext>
            </p:extLst>
          </p:nvPr>
        </p:nvGraphicFramePr>
        <p:xfrm>
          <a:off x="3240088" y="3063876"/>
          <a:ext cx="2936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935900" imgH="10820400" progId="Equation.3">
                  <p:embed/>
                </p:oleObj>
              </mc:Choice>
              <mc:Fallback>
                <p:oleObj name="Equation" r:id="rId5" imgW="45935900" imgH="10820400" progId="Equation.3">
                  <p:embed/>
                  <p:pic>
                    <p:nvPicPr>
                      <p:cNvPr id="1018885" name="Object 5">
                        <a:extLst>
                          <a:ext uri="{FF2B5EF4-FFF2-40B4-BE49-F238E27FC236}">
                            <a16:creationId xmlns:a16="http://schemas.microsoft.com/office/drawing/2014/main" id="{00CE5E12-1883-2E4F-9F04-10F4FA337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063876"/>
                        <a:ext cx="29368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6" name="Object 6">
            <a:extLst>
              <a:ext uri="{FF2B5EF4-FFF2-40B4-BE49-F238E27FC236}">
                <a16:creationId xmlns:a16="http://schemas.microsoft.com/office/drawing/2014/main" id="{66DF900A-01C9-1B46-B0E0-0490A229B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16576"/>
              </p:ext>
            </p:extLst>
          </p:nvPr>
        </p:nvGraphicFramePr>
        <p:xfrm>
          <a:off x="3200400" y="4532313"/>
          <a:ext cx="2600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65400" imgH="5854700" progId="Equation.3">
                  <p:embed/>
                </p:oleObj>
              </mc:Choice>
              <mc:Fallback>
                <p:oleObj name="Equation" r:id="rId7" imgW="40665400" imgH="5854700" progId="Equation.3">
                  <p:embed/>
                  <p:pic>
                    <p:nvPicPr>
                      <p:cNvPr id="1018886" name="Object 6">
                        <a:extLst>
                          <a:ext uri="{FF2B5EF4-FFF2-40B4-BE49-F238E27FC236}">
                            <a16:creationId xmlns:a16="http://schemas.microsoft.com/office/drawing/2014/main" id="{66DF900A-01C9-1B46-B0E0-0490A229B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32313"/>
                        <a:ext cx="2600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7" name="Object 7">
            <a:extLst>
              <a:ext uri="{FF2B5EF4-FFF2-40B4-BE49-F238E27FC236}">
                <a16:creationId xmlns:a16="http://schemas.microsoft.com/office/drawing/2014/main" id="{BD25BEB1-A18A-E245-A29C-6E72713CA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56117"/>
              </p:ext>
            </p:extLst>
          </p:nvPr>
        </p:nvGraphicFramePr>
        <p:xfrm>
          <a:off x="3282077" y="5664200"/>
          <a:ext cx="2206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518600" imgH="5562600" progId="Equation.3">
                  <p:embed/>
                </p:oleObj>
              </mc:Choice>
              <mc:Fallback>
                <p:oleObj name="Equation" r:id="rId9" imgW="34518600" imgH="5562600" progId="Equation.3">
                  <p:embed/>
                  <p:pic>
                    <p:nvPicPr>
                      <p:cNvPr id="1018887" name="Object 7">
                        <a:extLst>
                          <a:ext uri="{FF2B5EF4-FFF2-40B4-BE49-F238E27FC236}">
                            <a16:creationId xmlns:a16="http://schemas.microsoft.com/office/drawing/2014/main" id="{BD25BEB1-A18A-E245-A29C-6E72713CA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77" y="5664200"/>
                        <a:ext cx="2206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A5C5FC78-AD53-4E48-A702-7BA9F0D0FFE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56113"/>
            <a:ext cx="3886200" cy="1539875"/>
            <a:chOff x="3024" y="2544"/>
            <a:chExt cx="2448" cy="970"/>
          </a:xfrm>
        </p:grpSpPr>
        <p:sp>
          <p:nvSpPr>
            <p:cNvPr id="102408" name="Text Box 9">
              <a:extLst>
                <a:ext uri="{FF2B5EF4-FFF2-40B4-BE49-F238E27FC236}">
                  <a16:creationId xmlns:a16="http://schemas.microsoft.com/office/drawing/2014/main" id="{1410A84E-9B92-3E45-B55E-931ABEADE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880"/>
              <a:ext cx="216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Note that the eigenvalues of [R] are the same as for [P]. The current modes must propagate at the same velocity as the voltage modes.</a:t>
              </a:r>
            </a:p>
          </p:txBody>
        </p:sp>
        <p:sp>
          <p:nvSpPr>
            <p:cNvPr id="102409" name="Oval 10">
              <a:extLst>
                <a:ext uri="{FF2B5EF4-FFF2-40B4-BE49-F238E27FC236}">
                  <a16:creationId xmlns:a16="http://schemas.microsoft.com/office/drawing/2014/main" id="{FD4CC9D8-41D7-2F44-B96E-76C400610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44"/>
              <a:ext cx="336" cy="38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88296DF-7100-7BA9-E40E-E42CC34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E2F36-8976-D36C-2FBE-862ACE7E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>
            <a:extLst>
              <a:ext uri="{FF2B5EF4-FFF2-40B4-BE49-F238E27FC236}">
                <a16:creationId xmlns:a16="http://schemas.microsoft.com/office/drawing/2014/main" id="{828EEE4A-A8E2-FE45-8DDA-E05A7D502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41437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The current modal equation is written as</a:t>
            </a:r>
          </a:p>
          <a:p>
            <a:pPr eaLnBrk="1" hangingPunct="1">
              <a:lnSpc>
                <a:spcPct val="7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The set of 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uncoupled current modal equations can be solved by inspection as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The physical currents on the line become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The N-vector coefficient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C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and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D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must be determined from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and [</a:t>
            </a:r>
            <a:r>
              <a:rPr lang="en-US" altLang="en-US" sz="2000" i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] coefficients from the voltage equation and the Telegrapher’s equations.</a:t>
            </a:r>
          </a:p>
        </p:txBody>
      </p:sp>
      <p:graphicFrame>
        <p:nvGraphicFramePr>
          <p:cNvPr id="1020932" name="Object 4">
            <a:extLst>
              <a:ext uri="{FF2B5EF4-FFF2-40B4-BE49-F238E27FC236}">
                <a16:creationId xmlns:a16="http://schemas.microsoft.com/office/drawing/2014/main" id="{E3AC53F5-F2A2-1643-9CE9-9B4A6965F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94885"/>
              </p:ext>
            </p:extLst>
          </p:nvPr>
        </p:nvGraphicFramePr>
        <p:xfrm>
          <a:off x="3429000" y="2941637"/>
          <a:ext cx="24653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891200" imgH="5270500" progId="Equation.3">
                  <p:embed/>
                </p:oleObj>
              </mc:Choice>
              <mc:Fallback>
                <p:oleObj name="Equation" r:id="rId3" imgW="43891200" imgH="5270500" progId="Equation.3">
                  <p:embed/>
                  <p:pic>
                    <p:nvPicPr>
                      <p:cNvPr id="1020932" name="Object 4">
                        <a:extLst>
                          <a:ext uri="{FF2B5EF4-FFF2-40B4-BE49-F238E27FC236}">
                            <a16:creationId xmlns:a16="http://schemas.microsoft.com/office/drawing/2014/main" id="{E3AC53F5-F2A2-1643-9CE9-9B4A6965F4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41637"/>
                        <a:ext cx="24653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0933" name="Object 5">
            <a:extLst>
              <a:ext uri="{FF2B5EF4-FFF2-40B4-BE49-F238E27FC236}">
                <a16:creationId xmlns:a16="http://schemas.microsoft.com/office/drawing/2014/main" id="{DB79D02A-D732-204E-A836-6D28D8E50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72967"/>
              </p:ext>
            </p:extLst>
          </p:nvPr>
        </p:nvGraphicFramePr>
        <p:xfrm>
          <a:off x="3716338" y="1609725"/>
          <a:ext cx="2262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394900" imgH="10820400" progId="Equation.3">
                  <p:embed/>
                </p:oleObj>
              </mc:Choice>
              <mc:Fallback>
                <p:oleObj name="Equation" r:id="rId5" imgW="35394900" imgH="10820400" progId="Equation.3">
                  <p:embed/>
                  <p:pic>
                    <p:nvPicPr>
                      <p:cNvPr id="1020933" name="Object 5">
                        <a:extLst>
                          <a:ext uri="{FF2B5EF4-FFF2-40B4-BE49-F238E27FC236}">
                            <a16:creationId xmlns:a16="http://schemas.microsoft.com/office/drawing/2014/main" id="{DB79D02A-D732-204E-A836-6D28D8E50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1609725"/>
                        <a:ext cx="22621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6E5D0897-7BAF-FB46-B8A4-BAE7BB0F9E0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246437"/>
            <a:ext cx="2438400" cy="1050925"/>
            <a:chOff x="3024" y="2208"/>
            <a:chExt cx="1536" cy="662"/>
          </a:xfrm>
        </p:grpSpPr>
        <p:sp>
          <p:nvSpPr>
            <p:cNvPr id="104464" name="Text Box 7">
              <a:extLst>
                <a:ext uri="{FF2B5EF4-FFF2-40B4-BE49-F238E27FC236}">
                  <a16:creationId xmlns:a16="http://schemas.microsoft.com/office/drawing/2014/main" id="{6B5CEABB-58F0-5440-BA7E-7275E395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544"/>
              <a:ext cx="1392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Unknown mode amplitude N-vectors</a:t>
              </a:r>
            </a:p>
          </p:txBody>
        </p:sp>
        <p:sp>
          <p:nvSpPr>
            <p:cNvPr id="104465" name="Line 8">
              <a:extLst>
                <a:ext uri="{FF2B5EF4-FFF2-40B4-BE49-F238E27FC236}">
                  <a16:creationId xmlns:a16="http://schemas.microsoft.com/office/drawing/2014/main" id="{BB83522B-46FE-044B-81F3-4169955DD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8" y="2208"/>
              <a:ext cx="240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04466" name="Line 9">
              <a:extLst>
                <a:ext uri="{FF2B5EF4-FFF2-40B4-BE49-F238E27FC236}">
                  <a16:creationId xmlns:a16="http://schemas.microsoft.com/office/drawing/2014/main" id="{2577CCF1-29FE-8C42-B450-C2EA11426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2208"/>
              <a:ext cx="864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210BBA22-38F9-3A42-ADCC-A9848B1F0BD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170237"/>
            <a:ext cx="5334000" cy="1828800"/>
            <a:chOff x="1200" y="2208"/>
            <a:chExt cx="3360" cy="1152"/>
          </a:xfrm>
        </p:grpSpPr>
        <p:grpSp>
          <p:nvGrpSpPr>
            <p:cNvPr id="104459" name="Group 11">
              <a:extLst>
                <a:ext uri="{FF2B5EF4-FFF2-40B4-BE49-F238E27FC236}">
                  <a16:creationId xmlns:a16="http://schemas.microsoft.com/office/drawing/2014/main" id="{231BB72A-224F-E140-80A8-71713B69F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592"/>
              <a:ext cx="3360" cy="768"/>
              <a:chOff x="384" y="2400"/>
              <a:chExt cx="3360" cy="768"/>
            </a:xfrm>
          </p:grpSpPr>
          <p:sp>
            <p:nvSpPr>
              <p:cNvPr id="104462" name="Text Box 12">
                <a:extLst>
                  <a:ext uri="{FF2B5EF4-FFF2-40B4-BE49-F238E27FC236}">
                    <a16:creationId xmlns:a16="http://schemas.microsoft.com/office/drawing/2014/main" id="{11F88DA0-96DB-954F-880D-23709B6DD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400"/>
                <a:ext cx="3360" cy="76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tIns="0" bIns="0"/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1600" b="1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tx1"/>
                    </a:solidFill>
                  </a:rPr>
                  <a:t>Mode propagation matrix </a:t>
                </a:r>
              </a:p>
            </p:txBody>
          </p:sp>
          <p:graphicFrame>
            <p:nvGraphicFramePr>
              <p:cNvPr id="104463" name="Object 13">
                <a:extLst>
                  <a:ext uri="{FF2B5EF4-FFF2-40B4-BE49-F238E27FC236}">
                    <a16:creationId xmlns:a16="http://schemas.microsoft.com/office/drawing/2014/main" id="{EC32057B-60DF-9344-93F3-59666B7498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20" y="2448"/>
              <a:ext cx="1728" cy="6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59690000" imgH="21653500" progId="Equation.3">
                      <p:embed/>
                    </p:oleObj>
                  </mc:Choice>
                  <mc:Fallback>
                    <p:oleObj name="Equation" r:id="rId7" imgW="59690000" imgH="21653500" progId="Equation.3">
                      <p:embed/>
                      <p:pic>
                        <p:nvPicPr>
                          <p:cNvPr id="104463" name="Object 13">
                            <a:extLst>
                              <a:ext uri="{FF2B5EF4-FFF2-40B4-BE49-F238E27FC236}">
                                <a16:creationId xmlns:a16="http://schemas.microsoft.com/office/drawing/2014/main" id="{EC32057B-60DF-9344-93F3-59666B7498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448"/>
                            <a:ext cx="1728" cy="6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460" name="Line 14">
              <a:extLst>
                <a:ext uri="{FF2B5EF4-FFF2-40B4-BE49-F238E27FC236}">
                  <a16:creationId xmlns:a16="http://schemas.microsoft.com/office/drawing/2014/main" id="{0598710B-86D1-F14B-ACF2-C3BA37552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6" y="2256"/>
              <a:ext cx="144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04461" name="Line 15">
              <a:extLst>
                <a:ext uri="{FF2B5EF4-FFF2-40B4-BE49-F238E27FC236}">
                  <a16:creationId xmlns:a16="http://schemas.microsoft.com/office/drawing/2014/main" id="{03D6D774-CCC6-F54E-BB5C-FF3820898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208"/>
              <a:ext cx="480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020944" name="Object 16">
            <a:extLst>
              <a:ext uri="{FF2B5EF4-FFF2-40B4-BE49-F238E27FC236}">
                <a16:creationId xmlns:a16="http://schemas.microsoft.com/office/drawing/2014/main" id="{473968A4-E53C-EC47-9468-03E9958B4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41514"/>
              </p:ext>
            </p:extLst>
          </p:nvPr>
        </p:nvGraphicFramePr>
        <p:xfrm>
          <a:off x="2895600" y="4313237"/>
          <a:ext cx="3041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127400" imgH="5562600" progId="Equation.3">
                  <p:embed/>
                </p:oleObj>
              </mc:Choice>
              <mc:Fallback>
                <p:oleObj name="Equation" r:id="rId9" imgW="54127400" imgH="5562600" progId="Equation.3">
                  <p:embed/>
                  <p:pic>
                    <p:nvPicPr>
                      <p:cNvPr id="1020944" name="Object 16">
                        <a:extLst>
                          <a:ext uri="{FF2B5EF4-FFF2-40B4-BE49-F238E27FC236}">
                            <a16:creationId xmlns:a16="http://schemas.microsoft.com/office/drawing/2014/main" id="{473968A4-E53C-EC47-9468-03E9958B4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13237"/>
                        <a:ext cx="30416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7">
            <a:extLst>
              <a:ext uri="{FF2B5EF4-FFF2-40B4-BE49-F238E27FC236}">
                <a16:creationId xmlns:a16="http://schemas.microsoft.com/office/drawing/2014/main" id="{4E828164-27CC-5942-8BF3-3850C00590B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027237"/>
            <a:ext cx="3581400" cy="914400"/>
            <a:chOff x="3024" y="1104"/>
            <a:chExt cx="2256" cy="576"/>
          </a:xfrm>
        </p:grpSpPr>
        <p:sp>
          <p:nvSpPr>
            <p:cNvPr id="104457" name="Text Box 18">
              <a:extLst>
                <a:ext uri="{FF2B5EF4-FFF2-40B4-BE49-F238E27FC236}">
                  <a16:creationId xmlns:a16="http://schemas.microsoft.com/office/drawing/2014/main" id="{FC971599-5B6F-3740-9541-5DF7C6A77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104"/>
              <a:ext cx="1632" cy="480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Be careful to note that this is [C], not [C’] (the per-unit-length capacitance</a:t>
              </a:r>
            </a:p>
          </p:txBody>
        </p:sp>
        <p:sp>
          <p:nvSpPr>
            <p:cNvPr id="104458" name="Line 19">
              <a:extLst>
                <a:ext uri="{FF2B5EF4-FFF2-40B4-BE49-F238E27FC236}">
                  <a16:creationId xmlns:a16="http://schemas.microsoft.com/office/drawing/2014/main" id="{31525A18-FED1-2243-82AC-1B6874C40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44"/>
              <a:ext cx="624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CBDD326-4885-C471-9616-1B5BB04D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D7413-4BD1-7D28-F282-BC4FE769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 to the Modal Voltage Wave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>
            <a:extLst>
              <a:ext uri="{FF2B5EF4-FFF2-40B4-BE49-F238E27FC236}">
                <a16:creationId xmlns:a16="http://schemas.microsoft.com/office/drawing/2014/main" id="{BED4AF5C-CBAA-B94A-B113-45FD6F227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Two solutions for the voltage and current modes in terms of modal traveling waves have been found: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two solutions for the traveling current and voltage waves can be related by the Telegraphers’ equation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Using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] =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</a:rPr>
              <a:t>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]  and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] =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</a:rPr>
              <a:t>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] , we have upon substituting</a:t>
            </a:r>
          </a:p>
        </p:txBody>
      </p:sp>
      <p:graphicFrame>
        <p:nvGraphicFramePr>
          <p:cNvPr id="1022980" name="Object 4">
            <a:extLst>
              <a:ext uri="{FF2B5EF4-FFF2-40B4-BE49-F238E27FC236}">
                <a16:creationId xmlns:a16="http://schemas.microsoft.com/office/drawing/2014/main" id="{B8A3E5BD-1629-2544-A1AD-5F0EF44B8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53865"/>
              </p:ext>
            </p:extLst>
          </p:nvPr>
        </p:nvGraphicFramePr>
        <p:xfrm>
          <a:off x="1981200" y="2767012"/>
          <a:ext cx="2438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36500" imgH="5270500" progId="Equation.3">
                  <p:embed/>
                </p:oleObj>
              </mc:Choice>
              <mc:Fallback>
                <p:oleObj name="Equation" r:id="rId3" imgW="38036500" imgH="5270500" progId="Equation.3">
                  <p:embed/>
                  <p:pic>
                    <p:nvPicPr>
                      <p:cNvPr id="1022980" name="Object 4">
                        <a:extLst>
                          <a:ext uri="{FF2B5EF4-FFF2-40B4-BE49-F238E27FC236}">
                            <a16:creationId xmlns:a16="http://schemas.microsoft.com/office/drawing/2014/main" id="{B8A3E5BD-1629-2544-A1AD-5F0EF44B8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67012"/>
                        <a:ext cx="2438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2981" name="Object 5">
            <a:extLst>
              <a:ext uri="{FF2B5EF4-FFF2-40B4-BE49-F238E27FC236}">
                <a16:creationId xmlns:a16="http://schemas.microsoft.com/office/drawing/2014/main" id="{B6253468-CD52-794D-825D-93476EA14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50291"/>
              </p:ext>
            </p:extLst>
          </p:nvPr>
        </p:nvGraphicFramePr>
        <p:xfrm>
          <a:off x="5029200" y="2767012"/>
          <a:ext cx="2286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620700" imgH="5270500" progId="Equation.3">
                  <p:embed/>
                </p:oleObj>
              </mc:Choice>
              <mc:Fallback>
                <p:oleObj name="Equation" r:id="rId5" imgW="38620700" imgH="5270500" progId="Equation.3">
                  <p:embed/>
                  <p:pic>
                    <p:nvPicPr>
                      <p:cNvPr id="1022981" name="Object 5">
                        <a:extLst>
                          <a:ext uri="{FF2B5EF4-FFF2-40B4-BE49-F238E27FC236}">
                            <a16:creationId xmlns:a16="http://schemas.microsoft.com/office/drawing/2014/main" id="{B6253468-CD52-794D-825D-93476EA140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67012"/>
                        <a:ext cx="22860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2982" name="Object 6">
            <a:extLst>
              <a:ext uri="{FF2B5EF4-FFF2-40B4-BE49-F238E27FC236}">
                <a16:creationId xmlns:a16="http://schemas.microsoft.com/office/drawing/2014/main" id="{0E0F488C-1752-CF4D-9F27-FCF210533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84016"/>
              </p:ext>
            </p:extLst>
          </p:nvPr>
        </p:nvGraphicFramePr>
        <p:xfrm>
          <a:off x="3581400" y="4367212"/>
          <a:ext cx="22479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810700" imgH="9067800" progId="Equation.3">
                  <p:embed/>
                </p:oleObj>
              </mc:Choice>
              <mc:Fallback>
                <p:oleObj name="Equation" r:id="rId7" imgW="34810700" imgH="9067800" progId="Equation.3">
                  <p:embed/>
                  <p:pic>
                    <p:nvPicPr>
                      <p:cNvPr id="1022982" name="Object 6">
                        <a:extLst>
                          <a:ext uri="{FF2B5EF4-FFF2-40B4-BE49-F238E27FC236}">
                            <a16:creationId xmlns:a16="http://schemas.microsoft.com/office/drawing/2014/main" id="{0E0F488C-1752-CF4D-9F27-FCF210533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67212"/>
                        <a:ext cx="22479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51AC9612-93B5-444F-87C5-33ABC24333F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48012"/>
            <a:ext cx="2819400" cy="1295400"/>
            <a:chOff x="1584" y="1728"/>
            <a:chExt cx="1776" cy="816"/>
          </a:xfrm>
        </p:grpSpPr>
        <p:sp>
          <p:nvSpPr>
            <p:cNvPr id="106504" name="Line 8">
              <a:extLst>
                <a:ext uri="{FF2B5EF4-FFF2-40B4-BE49-F238E27FC236}">
                  <a16:creationId xmlns:a16="http://schemas.microsoft.com/office/drawing/2014/main" id="{B707ABAD-E8D0-8546-BB87-9ED5576D7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28"/>
              <a:ext cx="105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06505" name="Line 9">
              <a:extLst>
                <a:ext uri="{FF2B5EF4-FFF2-40B4-BE49-F238E27FC236}">
                  <a16:creationId xmlns:a16="http://schemas.microsoft.com/office/drawing/2014/main" id="{9BBD1E76-955F-6A45-8CCD-9EF56B0E6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728"/>
              <a:ext cx="9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022986" name="Object 10">
            <a:extLst>
              <a:ext uri="{FF2B5EF4-FFF2-40B4-BE49-F238E27FC236}">
                <a16:creationId xmlns:a16="http://schemas.microsoft.com/office/drawing/2014/main" id="{12FA8D1B-2358-1340-A058-2C49DE974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76760"/>
              </p:ext>
            </p:extLst>
          </p:nvPr>
        </p:nvGraphicFramePr>
        <p:xfrm>
          <a:off x="1577975" y="6196013"/>
          <a:ext cx="62547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061800" imgH="5562600" progId="Equation.3">
                  <p:embed/>
                </p:oleObj>
              </mc:Choice>
              <mc:Fallback>
                <p:oleObj name="Equation" r:id="rId9" imgW="88061800" imgH="5562600" progId="Equation.3">
                  <p:embed/>
                  <p:pic>
                    <p:nvPicPr>
                      <p:cNvPr id="1022986" name="Object 10">
                        <a:extLst>
                          <a:ext uri="{FF2B5EF4-FFF2-40B4-BE49-F238E27FC236}">
                            <a16:creationId xmlns:a16="http://schemas.microsoft.com/office/drawing/2014/main" id="{12FA8D1B-2358-1340-A058-2C49DE9748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6196013"/>
                        <a:ext cx="62547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19C0440-9B71-9483-0F12-2F448534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Mode Characteristic Impedances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>
            <a:extLst>
              <a:ext uri="{FF2B5EF4-FFF2-40B4-BE49-F238E27FC236}">
                <a16:creationId xmlns:a16="http://schemas.microsoft.com/office/drawing/2014/main" id="{8B0D353B-6FC7-BF46-89F2-F396FEF32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43012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Considering only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forward</a:t>
            </a:r>
            <a:r>
              <a:rPr lang="en-US" altLang="en-US" sz="2400" dirty="0">
                <a:ea typeface="ＭＳ Ｐゴシック" panose="020B0600070205080204" pitchFamily="34" charset="-128"/>
              </a:rPr>
              <a:t> propagating component,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term has dimensions of an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admittance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and is the characteristic modal admittance matrix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] for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] and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] on the line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Consequently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ea typeface="ＭＳ Ｐゴシック" panose="020B0600070205080204" pitchFamily="34" charset="-128"/>
              </a:rPr>
              <a:t>] and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] are related by</a:t>
            </a:r>
          </a:p>
        </p:txBody>
      </p:sp>
      <p:graphicFrame>
        <p:nvGraphicFramePr>
          <p:cNvPr id="1025028" name="Object 4">
            <a:extLst>
              <a:ext uri="{FF2B5EF4-FFF2-40B4-BE49-F238E27FC236}">
                <a16:creationId xmlns:a16="http://schemas.microsoft.com/office/drawing/2014/main" id="{2B425410-0C9E-9646-87FC-83A715A16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22034"/>
              </p:ext>
            </p:extLst>
          </p:nvPr>
        </p:nvGraphicFramePr>
        <p:xfrm>
          <a:off x="2881313" y="1928812"/>
          <a:ext cx="39671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00" imgH="16967200" progId="Equation.3">
                  <p:embed/>
                </p:oleObj>
              </mc:Choice>
              <mc:Fallback>
                <p:oleObj name="Equation" r:id="rId3" imgW="55880000" imgH="16967200" progId="Equation.3">
                  <p:embed/>
                  <p:pic>
                    <p:nvPicPr>
                      <p:cNvPr id="1025028" name="Object 4">
                        <a:extLst>
                          <a:ext uri="{FF2B5EF4-FFF2-40B4-BE49-F238E27FC236}">
                            <a16:creationId xmlns:a16="http://schemas.microsoft.com/office/drawing/2014/main" id="{2B425410-0C9E-9646-87FC-83A715A16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1928812"/>
                        <a:ext cx="396716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9" name="Oval 5">
            <a:extLst>
              <a:ext uri="{FF2B5EF4-FFF2-40B4-BE49-F238E27FC236}">
                <a16:creationId xmlns:a16="http://schemas.microsoft.com/office/drawing/2014/main" id="{D7CFD528-8CA4-7C45-928F-C562E0E6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38412"/>
            <a:ext cx="1676400" cy="762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5030" name="Object 6">
            <a:extLst>
              <a:ext uri="{FF2B5EF4-FFF2-40B4-BE49-F238E27FC236}">
                <a16:creationId xmlns:a16="http://schemas.microsoft.com/office/drawing/2014/main" id="{9C190011-5DB1-5F42-AFBD-2A208E656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67364"/>
              </p:ext>
            </p:extLst>
          </p:nvPr>
        </p:nvGraphicFramePr>
        <p:xfrm>
          <a:off x="3048000" y="5138737"/>
          <a:ext cx="297021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833800" imgH="16675100" progId="Equation.3">
                  <p:embed/>
                </p:oleObj>
              </mc:Choice>
              <mc:Fallback>
                <p:oleObj name="Equation" r:id="rId5" imgW="41833800" imgH="16675100" progId="Equation.3">
                  <p:embed/>
                  <p:pic>
                    <p:nvPicPr>
                      <p:cNvPr id="1025030" name="Object 6">
                        <a:extLst>
                          <a:ext uri="{FF2B5EF4-FFF2-40B4-BE49-F238E27FC236}">
                            <a16:creationId xmlns:a16="http://schemas.microsoft.com/office/drawing/2014/main" id="{9C190011-5DB1-5F42-AFBD-2A208E656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38737"/>
                        <a:ext cx="297021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CE32BF-98AA-5736-BC54-0C528170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Mode Characteristic Impedances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build="p" bldLvl="2"/>
      <p:bldP spid="10250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5" name="Rectangle 3">
            <a:extLst>
              <a:ext uri="{FF2B5EF4-FFF2-40B4-BE49-F238E27FC236}">
                <a16:creationId xmlns:a16="http://schemas.microsoft.com/office/drawing/2014/main" id="{D0564EEA-A014-3B48-8F9A-FBCBB995F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similar consideration of the backward propagating terms shows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Thus, the expressions for the voltage and current modes are expressed in terms of 2 unknown N-vector coefficients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with</a:t>
            </a:r>
          </a:p>
        </p:txBody>
      </p:sp>
      <p:graphicFrame>
        <p:nvGraphicFramePr>
          <p:cNvPr id="1027076" name="Object 4">
            <a:extLst>
              <a:ext uri="{FF2B5EF4-FFF2-40B4-BE49-F238E27FC236}">
                <a16:creationId xmlns:a16="http://schemas.microsoft.com/office/drawing/2014/main" id="{44AECCDB-31C8-4242-8FE0-E22A95010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2763" y="183832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810700" imgH="5562600" progId="Equation.3">
                  <p:embed/>
                </p:oleObj>
              </mc:Choice>
              <mc:Fallback>
                <p:oleObj name="Equation" r:id="rId3" imgW="34810700" imgH="5562600" progId="Equation.3">
                  <p:embed/>
                  <p:pic>
                    <p:nvPicPr>
                      <p:cNvPr id="1027076" name="Object 4">
                        <a:extLst>
                          <a:ext uri="{FF2B5EF4-FFF2-40B4-BE49-F238E27FC236}">
                            <a16:creationId xmlns:a16="http://schemas.microsoft.com/office/drawing/2014/main" id="{44AECCDB-31C8-4242-8FE0-E22A95010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1838325"/>
                        <a:ext cx="24717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77" name="Object 5">
            <a:extLst>
              <a:ext uri="{FF2B5EF4-FFF2-40B4-BE49-F238E27FC236}">
                <a16:creationId xmlns:a16="http://schemas.microsoft.com/office/drawing/2014/main" id="{A0DB3D6C-B0AB-4B46-8D31-0ED17580F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440113"/>
          <a:ext cx="2590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36500" imgH="5270500" progId="Equation.3">
                  <p:embed/>
                </p:oleObj>
              </mc:Choice>
              <mc:Fallback>
                <p:oleObj name="Equation" r:id="rId5" imgW="38036500" imgH="5270500" progId="Equation.3">
                  <p:embed/>
                  <p:pic>
                    <p:nvPicPr>
                      <p:cNvPr id="1027077" name="Object 5">
                        <a:extLst>
                          <a:ext uri="{FF2B5EF4-FFF2-40B4-BE49-F238E27FC236}">
                            <a16:creationId xmlns:a16="http://schemas.microsoft.com/office/drawing/2014/main" id="{A0DB3D6C-B0AB-4B46-8D31-0ED17580F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40113"/>
                        <a:ext cx="25908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78" name="Object 6">
            <a:extLst>
              <a:ext uri="{FF2B5EF4-FFF2-40B4-BE49-F238E27FC236}">
                <a16:creationId xmlns:a16="http://schemas.microsoft.com/office/drawing/2014/main" id="{120477B1-7542-8C44-BBB6-D26862EA6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4046538"/>
          <a:ext cx="2787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643800" imgH="5562600" progId="Equation.3">
                  <p:embed/>
                </p:oleObj>
              </mc:Choice>
              <mc:Fallback>
                <p:oleObj name="Equation" r:id="rId7" imgW="45643800" imgH="5562600" progId="Equation.3">
                  <p:embed/>
                  <p:pic>
                    <p:nvPicPr>
                      <p:cNvPr id="1027078" name="Object 6">
                        <a:extLst>
                          <a:ext uri="{FF2B5EF4-FFF2-40B4-BE49-F238E27FC236}">
                            <a16:creationId xmlns:a16="http://schemas.microsoft.com/office/drawing/2014/main" id="{120477B1-7542-8C44-BBB6-D26862EA6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046538"/>
                        <a:ext cx="2787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79" name="Object 7">
            <a:extLst>
              <a:ext uri="{FF2B5EF4-FFF2-40B4-BE49-F238E27FC236}">
                <a16:creationId xmlns:a16="http://schemas.microsoft.com/office/drawing/2014/main" id="{5A1E921E-F667-824C-B1E5-638274143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8225" y="5029200"/>
          <a:ext cx="2241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597600" imgH="5854700" progId="Equation.3">
                  <p:embed/>
                </p:oleObj>
              </mc:Choice>
              <mc:Fallback>
                <p:oleObj name="Equation" r:id="rId9" imgW="31597600" imgH="5854700" progId="Equation.3">
                  <p:embed/>
                  <p:pic>
                    <p:nvPicPr>
                      <p:cNvPr id="1027079" name="Object 7">
                        <a:extLst>
                          <a:ext uri="{FF2B5EF4-FFF2-40B4-BE49-F238E27FC236}">
                            <a16:creationId xmlns:a16="http://schemas.microsoft.com/office/drawing/2014/main" id="{5A1E921E-F667-824C-B1E5-638274143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5029200"/>
                        <a:ext cx="22415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066A9A52-0009-EC44-8F5C-D733CC8666E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343400"/>
            <a:ext cx="3429000" cy="1844675"/>
            <a:chOff x="528" y="2736"/>
            <a:chExt cx="2160" cy="1162"/>
          </a:xfrm>
        </p:grpSpPr>
        <p:sp>
          <p:nvSpPr>
            <p:cNvPr id="110600" name="Text Box 9">
              <a:extLst>
                <a:ext uri="{FF2B5EF4-FFF2-40B4-BE49-F238E27FC236}">
                  <a16:creationId xmlns:a16="http://schemas.microsoft.com/office/drawing/2014/main" id="{81410E12-A85B-4447-977D-144C31A47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64"/>
              <a:ext cx="120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Remember that [y</a:t>
              </a:r>
              <a:r>
                <a:rPr lang="en-US" altLang="en-US" sz="1600" b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600" b="1">
                  <a:solidFill>
                    <a:schemeClr val="tx1"/>
                  </a:solidFill>
                </a:rPr>
                <a:t>] is the </a:t>
              </a:r>
              <a:r>
                <a:rPr lang="en-US" altLang="en-US" sz="1600" b="1" u="sng">
                  <a:solidFill>
                    <a:schemeClr val="tx1"/>
                  </a:solidFill>
                </a:rPr>
                <a:t>modal</a:t>
              </a:r>
              <a:r>
                <a:rPr lang="en-US" altLang="en-US" sz="1600" b="1">
                  <a:solidFill>
                    <a:schemeClr val="tx1"/>
                  </a:solidFill>
                </a:rPr>
                <a:t> characteristic impedance matrix</a:t>
              </a:r>
            </a:p>
          </p:txBody>
        </p:sp>
        <p:sp>
          <p:nvSpPr>
            <p:cNvPr id="110601" name="Line 10">
              <a:extLst>
                <a:ext uri="{FF2B5EF4-FFF2-40B4-BE49-F238E27FC236}">
                  <a16:creationId xmlns:a16="http://schemas.microsoft.com/office/drawing/2014/main" id="{DCC27C83-9FEA-E143-A731-35E7EC511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736"/>
              <a:ext cx="960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10602" name="Line 11">
              <a:extLst>
                <a:ext uri="{FF2B5EF4-FFF2-40B4-BE49-F238E27FC236}">
                  <a16:creationId xmlns:a16="http://schemas.microsoft.com/office/drawing/2014/main" id="{AF4EF565-15DC-EE49-8DDF-1F5C0316D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408"/>
              <a:ext cx="576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F9D6A53-B418-193F-FCA0-EA37BE5D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Mode Characteristic Impedances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>
            <a:extLst>
              <a:ext uri="{FF2B5EF4-FFF2-40B4-BE49-F238E27FC236}">
                <a16:creationId xmlns:a16="http://schemas.microsoft.com/office/drawing/2014/main" id="{5DDA4187-721A-A24E-A924-5830509DD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an N-wire line (plus reference) with 1 wire carrying current 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With a return current –I in the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reference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H-field from the current in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wire 1 is 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Adding the return current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provides another H-field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the thin-conductor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approximation, these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 H-fields are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independent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of the presence of other conductors</a:t>
            </a:r>
          </a:p>
        </p:txBody>
      </p:sp>
      <p:graphicFrame>
        <p:nvGraphicFramePr>
          <p:cNvPr id="955395" name="Object 3">
            <a:extLst>
              <a:ext uri="{FF2B5EF4-FFF2-40B4-BE49-F238E27FC236}">
                <a16:creationId xmlns:a16="http://schemas.microsoft.com/office/drawing/2014/main" id="{A5AF2462-BBCD-C642-A651-5155BC6D7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600200"/>
          <a:ext cx="31559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13652500" imgH="14147800" progId="Designer.Drawing.8">
                  <p:embed/>
                </p:oleObj>
              </mc:Choice>
              <mc:Fallback>
                <p:oleObj name="Designer Drawing" r:id="rId3" imgW="13652500" imgH="14147800" progId="Designer.Drawing.8">
                  <p:embed/>
                  <p:pic>
                    <p:nvPicPr>
                      <p:cNvPr id="955395" name="Object 3">
                        <a:extLst>
                          <a:ext uri="{FF2B5EF4-FFF2-40B4-BE49-F238E27FC236}">
                            <a16:creationId xmlns:a16="http://schemas.microsoft.com/office/drawing/2014/main" id="{A5AF2462-BBCD-C642-A651-5155BC6D7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155950" cy="327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5396" name="Object 4">
            <a:extLst>
              <a:ext uri="{FF2B5EF4-FFF2-40B4-BE49-F238E27FC236}">
                <a16:creationId xmlns:a16="http://schemas.microsoft.com/office/drawing/2014/main" id="{31512A87-B1C3-E44D-AAC1-22F2312C6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600200"/>
          <a:ext cx="3157538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5" imgW="13652500" imgH="14147800" progId="Designer.Drawing.8">
                  <p:embed/>
                </p:oleObj>
              </mc:Choice>
              <mc:Fallback>
                <p:oleObj name="Designer Drawing" r:id="rId5" imgW="13652500" imgH="14147800" progId="Designer.Drawing.8">
                  <p:embed/>
                  <p:pic>
                    <p:nvPicPr>
                      <p:cNvPr id="955396" name="Object 4">
                        <a:extLst>
                          <a:ext uri="{FF2B5EF4-FFF2-40B4-BE49-F238E27FC236}">
                            <a16:creationId xmlns:a16="http://schemas.microsoft.com/office/drawing/2014/main" id="{31512A87-B1C3-E44D-AAC1-22F2312C6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157538" cy="3275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5397" name="Object 5">
            <a:extLst>
              <a:ext uri="{FF2B5EF4-FFF2-40B4-BE49-F238E27FC236}">
                <a16:creationId xmlns:a16="http://schemas.microsoft.com/office/drawing/2014/main" id="{3D3F6032-F13F-6648-930C-378C64C9C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600200"/>
          <a:ext cx="31559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7" imgW="13652500" imgH="14147800" progId="Designer.Drawing.8">
                  <p:embed/>
                </p:oleObj>
              </mc:Choice>
              <mc:Fallback>
                <p:oleObj name="Designer Drawing" r:id="rId7" imgW="13652500" imgH="14147800" progId="Designer.Drawing.8">
                  <p:embed/>
                  <p:pic>
                    <p:nvPicPr>
                      <p:cNvPr id="955397" name="Object 5">
                        <a:extLst>
                          <a:ext uri="{FF2B5EF4-FFF2-40B4-BE49-F238E27FC236}">
                            <a16:creationId xmlns:a16="http://schemas.microsoft.com/office/drawing/2014/main" id="{3D3F6032-F13F-6648-930C-378C64C9C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155950" cy="327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398" name="Line 6">
            <a:extLst>
              <a:ext uri="{FF2B5EF4-FFF2-40B4-BE49-F238E27FC236}">
                <a16:creationId xmlns:a16="http://schemas.microsoft.com/office/drawing/2014/main" id="{A4225C8E-290A-F04D-AB27-6021C60E3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676400"/>
            <a:ext cx="3429000" cy="1143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955399" name="Line 7">
            <a:extLst>
              <a:ext uri="{FF2B5EF4-FFF2-40B4-BE49-F238E27FC236}">
                <a16:creationId xmlns:a16="http://schemas.microsoft.com/office/drawing/2014/main" id="{5BA73264-65C9-B844-B489-24D90B248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438400"/>
            <a:ext cx="35814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0" bIns="0">
            <a:spAutoFit/>
          </a:bodyPr>
          <a:lstStyle/>
          <a:p>
            <a:endParaRPr lang="fr-FR"/>
          </a:p>
        </p:txBody>
      </p:sp>
      <p:graphicFrame>
        <p:nvGraphicFramePr>
          <p:cNvPr id="955400" name="Object 8">
            <a:extLst>
              <a:ext uri="{FF2B5EF4-FFF2-40B4-BE49-F238E27FC236}">
                <a16:creationId xmlns:a16="http://schemas.microsoft.com/office/drawing/2014/main" id="{FB883975-8F16-8349-8E4F-A85D068A3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90714"/>
              </p:ext>
            </p:extLst>
          </p:nvPr>
        </p:nvGraphicFramePr>
        <p:xfrm>
          <a:off x="2406650" y="2997200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98800" imgH="9944100" progId="Equation.3">
                  <p:embed/>
                </p:oleObj>
              </mc:Choice>
              <mc:Fallback>
                <p:oleObj name="Equation" r:id="rId9" imgW="15798800" imgH="9944100" progId="Equation.3">
                  <p:embed/>
                  <p:pic>
                    <p:nvPicPr>
                      <p:cNvPr id="955400" name="Object 8">
                        <a:extLst>
                          <a:ext uri="{FF2B5EF4-FFF2-40B4-BE49-F238E27FC236}">
                            <a16:creationId xmlns:a16="http://schemas.microsoft.com/office/drawing/2014/main" id="{FB883975-8F16-8349-8E4F-A85D068A3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997200"/>
                        <a:ext cx="990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01" name="Line 9">
            <a:extLst>
              <a:ext uri="{FF2B5EF4-FFF2-40B4-BE49-F238E27FC236}">
                <a16:creationId xmlns:a16="http://schemas.microsoft.com/office/drawing/2014/main" id="{C5C94A6B-6042-064C-9459-9BE80D89D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048000"/>
            <a:ext cx="29718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955402" name="Line 10">
            <a:extLst>
              <a:ext uri="{FF2B5EF4-FFF2-40B4-BE49-F238E27FC236}">
                <a16:creationId xmlns:a16="http://schemas.microsoft.com/office/drawing/2014/main" id="{6530954E-AEEB-DA4D-9DD0-3E39E22A4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1447800" cy="30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BB2FFF-8977-98C7-A94E-F3618FD5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3" name="Rectangle 3">
            <a:extLst>
              <a:ext uri="{FF2B5EF4-FFF2-40B4-BE49-F238E27FC236}">
                <a16:creationId xmlns:a16="http://schemas.microsoft.com/office/drawing/2014/main" id="{1EF7000F-6C24-AB4D-B4FA-F562F70D6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5257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From the modal solutions, the physical solutions can be summarized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current equation can be manipulated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Where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physical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line characteristic admittance matrix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] is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Noting that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This characteristic admittance matrix becomes </a:t>
            </a:r>
          </a:p>
        </p:txBody>
      </p:sp>
      <p:graphicFrame>
        <p:nvGraphicFramePr>
          <p:cNvPr id="1029124" name="Object 4">
            <a:extLst>
              <a:ext uri="{FF2B5EF4-FFF2-40B4-BE49-F238E27FC236}">
                <a16:creationId xmlns:a16="http://schemas.microsoft.com/office/drawing/2014/main" id="{95191313-6D2F-484E-9CCA-5D96644FE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138" y="1920875"/>
          <a:ext cx="31130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88500" imgH="5562600" progId="Equation.3">
                  <p:embed/>
                </p:oleObj>
              </mc:Choice>
              <mc:Fallback>
                <p:oleObj name="Equation" r:id="rId3" imgW="47688500" imgH="5562600" progId="Equation.3">
                  <p:embed/>
                  <p:pic>
                    <p:nvPicPr>
                      <p:cNvPr id="1029124" name="Object 4">
                        <a:extLst>
                          <a:ext uri="{FF2B5EF4-FFF2-40B4-BE49-F238E27FC236}">
                            <a16:creationId xmlns:a16="http://schemas.microsoft.com/office/drawing/2014/main" id="{95191313-6D2F-484E-9CCA-5D96644FE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920875"/>
                        <a:ext cx="31130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25" name="Object 5">
            <a:extLst>
              <a:ext uri="{FF2B5EF4-FFF2-40B4-BE49-F238E27FC236}">
                <a16:creationId xmlns:a16="http://schemas.microsoft.com/office/drawing/2014/main" id="{11F50BCE-1006-7C40-89FC-DE0CD0F83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1958975"/>
          <a:ext cx="32353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959000" imgH="5854700" progId="Equation.3">
                  <p:embed/>
                </p:oleObj>
              </mc:Choice>
              <mc:Fallback>
                <p:oleObj name="Equation" r:id="rId5" imgW="52959000" imgH="5854700" progId="Equation.3">
                  <p:embed/>
                  <p:pic>
                    <p:nvPicPr>
                      <p:cNvPr id="1029125" name="Object 5">
                        <a:extLst>
                          <a:ext uri="{FF2B5EF4-FFF2-40B4-BE49-F238E27FC236}">
                            <a16:creationId xmlns:a16="http://schemas.microsoft.com/office/drawing/2014/main" id="{11F50BCE-1006-7C40-89FC-DE0CD0F83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1958975"/>
                        <a:ext cx="32353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26" name="Object 6">
            <a:extLst>
              <a:ext uri="{FF2B5EF4-FFF2-40B4-BE49-F238E27FC236}">
                <a16:creationId xmlns:a16="http://schemas.microsoft.com/office/drawing/2014/main" id="{CB405296-8193-4545-B0AD-5AAEA10D2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819400"/>
          <a:ext cx="39131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071500" imgH="5854700" progId="Equation.3">
                  <p:embed/>
                </p:oleObj>
              </mc:Choice>
              <mc:Fallback>
                <p:oleObj name="Equation" r:id="rId7" imgW="64071500" imgH="5854700" progId="Equation.3">
                  <p:embed/>
                  <p:pic>
                    <p:nvPicPr>
                      <p:cNvPr id="1029126" name="Object 6">
                        <a:extLst>
                          <a:ext uri="{FF2B5EF4-FFF2-40B4-BE49-F238E27FC236}">
                            <a16:creationId xmlns:a16="http://schemas.microsoft.com/office/drawing/2014/main" id="{CB405296-8193-4545-B0AD-5AAEA10D2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39131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27" name="Object 7">
            <a:extLst>
              <a:ext uri="{FF2B5EF4-FFF2-40B4-BE49-F238E27FC236}">
                <a16:creationId xmlns:a16="http://schemas.microsoft.com/office/drawing/2014/main" id="{C572FBE5-1148-6B43-A804-E40C446A1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74585"/>
              </p:ext>
            </p:extLst>
          </p:nvPr>
        </p:nvGraphicFramePr>
        <p:xfrm>
          <a:off x="3689513" y="4494212"/>
          <a:ext cx="1571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742900" imgH="5854700" progId="Equation.3">
                  <p:embed/>
                </p:oleObj>
              </mc:Choice>
              <mc:Fallback>
                <p:oleObj name="Equation" r:id="rId9" imgW="25742900" imgH="5854700" progId="Equation.3">
                  <p:embed/>
                  <p:pic>
                    <p:nvPicPr>
                      <p:cNvPr id="1029127" name="Object 7">
                        <a:extLst>
                          <a:ext uri="{FF2B5EF4-FFF2-40B4-BE49-F238E27FC236}">
                            <a16:creationId xmlns:a16="http://schemas.microsoft.com/office/drawing/2014/main" id="{C572FBE5-1148-6B43-A804-E40C446A1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513" y="4494212"/>
                        <a:ext cx="15716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28" name="Object 8">
            <a:extLst>
              <a:ext uri="{FF2B5EF4-FFF2-40B4-BE49-F238E27FC236}">
                <a16:creationId xmlns:a16="http://schemas.microsoft.com/office/drawing/2014/main" id="{B6ED3C9D-A112-ED45-857A-BA8295923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72200"/>
              </p:ext>
            </p:extLst>
          </p:nvPr>
        </p:nvGraphicFramePr>
        <p:xfrm>
          <a:off x="3609181" y="5167410"/>
          <a:ext cx="20272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597600" imgH="5854700" progId="Equation.3">
                  <p:embed/>
                </p:oleObj>
              </mc:Choice>
              <mc:Fallback>
                <p:oleObj name="Equation" r:id="rId11" imgW="31597600" imgH="5854700" progId="Equation.3">
                  <p:embed/>
                  <p:pic>
                    <p:nvPicPr>
                      <p:cNvPr id="1029128" name="Object 8">
                        <a:extLst>
                          <a:ext uri="{FF2B5EF4-FFF2-40B4-BE49-F238E27FC236}">
                            <a16:creationId xmlns:a16="http://schemas.microsoft.com/office/drawing/2014/main" id="{B6ED3C9D-A112-ED45-857A-BA8295923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181" y="5167410"/>
                        <a:ext cx="202723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29" name="Object 9">
            <a:extLst>
              <a:ext uri="{FF2B5EF4-FFF2-40B4-BE49-F238E27FC236}">
                <a16:creationId xmlns:a16="http://schemas.microsoft.com/office/drawing/2014/main" id="{A2E89E80-AF53-4C4B-B2A2-031B3F493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81408"/>
              </p:ext>
            </p:extLst>
          </p:nvPr>
        </p:nvGraphicFramePr>
        <p:xfrm>
          <a:off x="3678627" y="6369050"/>
          <a:ext cx="18938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013400" imgH="5854700" progId="Equation.3">
                  <p:embed/>
                </p:oleObj>
              </mc:Choice>
              <mc:Fallback>
                <p:oleObj name="Equation" r:id="rId13" imgW="31013400" imgH="5854700" progId="Equation.3">
                  <p:embed/>
                  <p:pic>
                    <p:nvPicPr>
                      <p:cNvPr id="1029129" name="Object 9">
                        <a:extLst>
                          <a:ext uri="{FF2B5EF4-FFF2-40B4-BE49-F238E27FC236}">
                            <a16:creationId xmlns:a16="http://schemas.microsoft.com/office/drawing/2014/main" id="{A2E89E80-AF53-4C4B-B2A2-031B3F4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627" y="6369050"/>
                        <a:ext cx="18938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30" name="Object 10">
            <a:extLst>
              <a:ext uri="{FF2B5EF4-FFF2-40B4-BE49-F238E27FC236}">
                <a16:creationId xmlns:a16="http://schemas.microsoft.com/office/drawing/2014/main" id="{7482B8B7-1679-9745-953A-D00917365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7088" y="3276600"/>
          <a:ext cx="26971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183300" imgH="5854700" progId="Equation.3">
                  <p:embed/>
                </p:oleObj>
              </mc:Choice>
              <mc:Fallback>
                <p:oleObj name="Equation" r:id="rId15" imgW="44183300" imgH="5854700" progId="Equation.3">
                  <p:embed/>
                  <p:pic>
                    <p:nvPicPr>
                      <p:cNvPr id="1029130" name="Object 10">
                        <a:extLst>
                          <a:ext uri="{FF2B5EF4-FFF2-40B4-BE49-F238E27FC236}">
                            <a16:creationId xmlns:a16="http://schemas.microsoft.com/office/drawing/2014/main" id="{7482B8B7-1679-9745-953A-D00917365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3276600"/>
                        <a:ext cx="26971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131" name="Oval 11">
            <a:extLst>
              <a:ext uri="{FF2B5EF4-FFF2-40B4-BE49-F238E27FC236}">
                <a16:creationId xmlns:a16="http://schemas.microsoft.com/office/drawing/2014/main" id="{9F620970-3887-844C-AD7F-A8E615C7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728913"/>
            <a:ext cx="739775" cy="533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9132" name="Oval 12">
            <a:extLst>
              <a:ext uri="{FF2B5EF4-FFF2-40B4-BE49-F238E27FC236}">
                <a16:creationId xmlns:a16="http://schemas.microsoft.com/office/drawing/2014/main" id="{0304DDCD-276B-4A4F-A623-4218AAB8D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743200"/>
            <a:ext cx="1219200" cy="533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1A5FE-A0E8-CA56-4F76-BB50C3E0D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for the Physical Voltages and Currents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bldLvl="2"/>
      <p:bldP spid="1029131" grpId="0" animBg="1"/>
      <p:bldP spid="10291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1" name="Rectangle 3">
            <a:extLst>
              <a:ext uri="{FF2B5EF4-FFF2-40B4-BE49-F238E27FC236}">
                <a16:creationId xmlns:a16="http://schemas.microsoft.com/office/drawing/2014/main" id="{82C7897A-0CA6-A543-AB7E-C3DF0BF9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5257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inverse of the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] is the characteristic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impedance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matrix [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] and this is given as</a:t>
            </a:r>
          </a:p>
        </p:txBody>
      </p:sp>
      <p:graphicFrame>
        <p:nvGraphicFramePr>
          <p:cNvPr id="1031172" name="Object 4">
            <a:extLst>
              <a:ext uri="{FF2B5EF4-FFF2-40B4-BE49-F238E27FC236}">
                <a16:creationId xmlns:a16="http://schemas.microsoft.com/office/drawing/2014/main" id="{91255BB0-601A-5248-A714-4EFCBA353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7550" y="2057400"/>
          <a:ext cx="3013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12200" imgH="12293600" progId="Equation.3">
                  <p:embed/>
                </p:oleObj>
              </mc:Choice>
              <mc:Fallback>
                <p:oleObj name="Equation" r:id="rId3" imgW="46812200" imgH="12293600" progId="Equation.3">
                  <p:embed/>
                  <p:pic>
                    <p:nvPicPr>
                      <p:cNvPr id="1031172" name="Object 4">
                        <a:extLst>
                          <a:ext uri="{FF2B5EF4-FFF2-40B4-BE49-F238E27FC236}">
                            <a16:creationId xmlns:a16="http://schemas.microsoft.com/office/drawing/2014/main" id="{91255BB0-601A-5248-A714-4EFCBA353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057400"/>
                        <a:ext cx="30130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74E8E83-3E50-EF27-6A8B-5D3D2F003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for the Physical Voltages and Currents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1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>
            <a:extLst>
              <a:ext uri="{FF2B5EF4-FFF2-40B4-BE49-F238E27FC236}">
                <a16:creationId xmlns:a16="http://schemas.microsoft.com/office/drawing/2014/main" id="{56E7A944-4D7F-3A4C-9291-D20AF06D2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79725"/>
            <a:ext cx="8153400" cy="3978275"/>
          </a:xfrm>
        </p:spPr>
        <p:txBody>
          <a:bodyPr/>
          <a:lstStyle/>
          <a:p>
            <a:pPr eaLnBrk="1" hangingPunct="1"/>
            <a:r>
              <a:rPr lang="fr-CH" altLang="en-US" sz="2400" dirty="0" err="1">
                <a:ea typeface="ＭＳ Ｐゴシック" panose="020B0600070205080204" pitchFamily="34" charset="-128"/>
              </a:rPr>
              <a:t>where</a:t>
            </a:r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For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special</a:t>
            </a:r>
            <a:r>
              <a:rPr lang="fr-CH" altLang="en-US" sz="2400" dirty="0">
                <a:ea typeface="ＭＳ Ｐゴシック" panose="020B0600070205080204" pitchFamily="34" charset="-128"/>
              </a:rPr>
              <a:t> case of a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lossless</a:t>
            </a:r>
            <a:r>
              <a:rPr lang="fr-CH" altLang="en-US" sz="2400" dirty="0">
                <a:ea typeface="ＭＳ Ｐゴシック" panose="020B0600070205080204" pitchFamily="34" charset="-128"/>
              </a:rPr>
              <a:t> line in a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homogeneous</a:t>
            </a:r>
            <a:r>
              <a:rPr lang="fr-CH" altLang="en-US" sz="2400" dirty="0">
                <a:ea typeface="ＭＳ Ｐゴシック" panose="020B0600070205080204" pitchFamily="34" charset="-128"/>
              </a:rPr>
              <a:t> medium, [</a:t>
            </a:r>
            <a:r>
              <a:rPr lang="fr-CH" altLang="en-US" sz="2400" i="1" dirty="0">
                <a:ea typeface="ＭＳ Ｐゴシック" panose="020B0600070205080204" pitchFamily="34" charset="-128"/>
              </a:rPr>
              <a:t>P</a:t>
            </a:r>
            <a:r>
              <a:rPr lang="fr-CH" altLang="en-US" sz="2400" dirty="0">
                <a:ea typeface="ＭＳ Ｐゴシック" panose="020B0600070205080204" pitchFamily="34" charset="-128"/>
              </a:rPr>
              <a:t>] and [</a:t>
            </a:r>
            <a:r>
              <a:rPr lang="fr-CH" altLang="en-US" sz="2400" i="1" dirty="0">
                <a:ea typeface="ＭＳ Ｐゴシック" panose="020B0600070205080204" pitchFamily="34" charset="-128"/>
              </a:rPr>
              <a:t>R</a:t>
            </a:r>
            <a:r>
              <a:rPr lang="fr-CH" altLang="en-US" sz="2400" dirty="0">
                <a:ea typeface="ＭＳ Ｐゴシック" panose="020B0600070205080204" pitchFamily="34" charset="-128"/>
              </a:rPr>
              <a:t>] are diagonal and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given</a:t>
            </a:r>
            <a:r>
              <a:rPr lang="fr-CH" altLang="en-US" sz="2400" dirty="0">
                <a:ea typeface="ＭＳ Ｐゴシック" panose="020B0600070205080204" pitchFamily="34" charset="-128"/>
              </a:rPr>
              <a:t> by:</a:t>
            </a: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H" altLang="en-US" sz="2400" dirty="0" err="1">
                <a:ea typeface="ＭＳ Ｐゴシック" panose="020B0600070205080204" pitchFamily="34" charset="-128"/>
              </a:rPr>
              <a:t>where</a:t>
            </a:r>
            <a:r>
              <a:rPr lang="fr-CH" altLang="en-US" sz="2400" dirty="0">
                <a:ea typeface="ＭＳ Ｐゴシック" panose="020B0600070205080204" pitchFamily="34" charset="-128"/>
              </a:rPr>
              <a:t>     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is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velocity</a:t>
            </a:r>
            <a:r>
              <a:rPr lang="fr-CH" altLang="en-US" sz="2400" dirty="0">
                <a:ea typeface="ＭＳ Ｐゴシック" panose="020B0600070205080204" pitchFamily="34" charset="-128"/>
              </a:rPr>
              <a:t> of propagation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along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line and [</a:t>
            </a:r>
            <a:r>
              <a:rPr lang="fr-CH" altLang="en-US" sz="2400" i="1" dirty="0">
                <a:ea typeface="ＭＳ Ｐゴシック" panose="020B0600070205080204" pitchFamily="34" charset="-128"/>
              </a:rPr>
              <a:t>U</a:t>
            </a:r>
            <a:r>
              <a:rPr lang="fr-CH" altLang="en-US" sz="2400" dirty="0">
                <a:ea typeface="ＭＳ Ｐゴシック" panose="020B0600070205080204" pitchFamily="34" charset="-128"/>
              </a:rPr>
              <a:t>]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is</a:t>
            </a:r>
            <a:r>
              <a:rPr lang="fr-CH" altLang="en-US" sz="2400" dirty="0">
                <a:ea typeface="ＭＳ Ｐゴシック" panose="020B0600070205080204" pitchFamily="34" charset="-128"/>
              </a:rPr>
              <a:t> the unit matrix.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16739" name="Object 6">
            <a:extLst>
              <a:ext uri="{FF2B5EF4-FFF2-40B4-BE49-F238E27FC236}">
                <a16:creationId xmlns:a16="http://schemas.microsoft.com/office/drawing/2014/main" id="{C02C7905-026D-3F46-8AD8-59A59D1DE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62217"/>
              </p:ext>
            </p:extLst>
          </p:nvPr>
        </p:nvGraphicFramePr>
        <p:xfrm>
          <a:off x="1428749" y="1145479"/>
          <a:ext cx="302577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68100" imgH="22237700" progId="Equation.3">
                  <p:embed/>
                </p:oleObj>
              </mc:Choice>
              <mc:Fallback>
                <p:oleObj name="Equation" r:id="rId3" imgW="36868100" imgH="22237700" progId="Equation.3">
                  <p:embed/>
                  <p:pic>
                    <p:nvPicPr>
                      <p:cNvPr id="116739" name="Object 6">
                        <a:extLst>
                          <a:ext uri="{FF2B5EF4-FFF2-40B4-BE49-F238E27FC236}">
                            <a16:creationId xmlns:a16="http://schemas.microsoft.com/office/drawing/2014/main" id="{C02C7905-026D-3F46-8AD8-59A59D1DE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49" y="1145479"/>
                        <a:ext cx="3025775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7">
            <a:extLst>
              <a:ext uri="{FF2B5EF4-FFF2-40B4-BE49-F238E27FC236}">
                <a16:creationId xmlns:a16="http://schemas.microsoft.com/office/drawing/2014/main" id="{0F8C1B00-7359-4545-9F6F-A59A7917B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26132"/>
              </p:ext>
            </p:extLst>
          </p:nvPr>
        </p:nvGraphicFramePr>
        <p:xfrm>
          <a:off x="2819400" y="3022252"/>
          <a:ext cx="14636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843500" imgH="9944100" progId="Equation.3">
                  <p:embed/>
                </p:oleObj>
              </mc:Choice>
              <mc:Fallback>
                <p:oleObj name="Equation" r:id="rId5" imgW="17843500" imgH="9944100" progId="Equation.3">
                  <p:embed/>
                  <p:pic>
                    <p:nvPicPr>
                      <p:cNvPr id="116740" name="Object 7">
                        <a:extLst>
                          <a:ext uri="{FF2B5EF4-FFF2-40B4-BE49-F238E27FC236}">
                            <a16:creationId xmlns:a16="http://schemas.microsoft.com/office/drawing/2014/main" id="{0F8C1B00-7359-4545-9F6F-A59A7917B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252"/>
                        <a:ext cx="14636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8">
            <a:extLst>
              <a:ext uri="{FF2B5EF4-FFF2-40B4-BE49-F238E27FC236}">
                <a16:creationId xmlns:a16="http://schemas.microsoft.com/office/drawing/2014/main" id="{D8B7466D-3860-2944-AC0E-226055877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4576763"/>
          <a:ext cx="225583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95500" imgH="10820400" progId="Equation.3">
                  <p:embed/>
                </p:oleObj>
              </mc:Choice>
              <mc:Fallback>
                <p:oleObj name="Equation" r:id="rId7" imgW="27495500" imgH="10820400" progId="Equation.3">
                  <p:embed/>
                  <p:pic>
                    <p:nvPicPr>
                      <p:cNvPr id="116741" name="Object 8">
                        <a:extLst>
                          <a:ext uri="{FF2B5EF4-FFF2-40B4-BE49-F238E27FC236}">
                            <a16:creationId xmlns:a16="http://schemas.microsoft.com/office/drawing/2014/main" id="{D8B7466D-3860-2944-AC0E-226055877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4576763"/>
                        <a:ext cx="225583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9">
            <a:extLst>
              <a:ext uri="{FF2B5EF4-FFF2-40B4-BE49-F238E27FC236}">
                <a16:creationId xmlns:a16="http://schemas.microsoft.com/office/drawing/2014/main" id="{F7C4E039-3DDC-0446-8183-BDF561779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00879"/>
              </p:ext>
            </p:extLst>
          </p:nvPr>
        </p:nvGraphicFramePr>
        <p:xfrm>
          <a:off x="1752600" y="5562600"/>
          <a:ext cx="2397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21000" imgH="3213100" progId="Equation.3">
                  <p:embed/>
                </p:oleObj>
              </mc:Choice>
              <mc:Fallback>
                <p:oleObj name="Equation" r:id="rId9" imgW="2921000" imgH="3213100" progId="Equation.3">
                  <p:embed/>
                  <p:pic>
                    <p:nvPicPr>
                      <p:cNvPr id="116742" name="Object 9">
                        <a:extLst>
                          <a:ext uri="{FF2B5EF4-FFF2-40B4-BE49-F238E27FC236}">
                            <a16:creationId xmlns:a16="http://schemas.microsoft.com/office/drawing/2014/main" id="{F7C4E039-3DDC-0446-8183-BDF561779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23971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74E56DC-CFB5-C14C-D53C-00750CC6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for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Multicondutor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Lines: Summary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>
            <a:extLst>
              <a:ext uri="{FF2B5EF4-FFF2-40B4-BE49-F238E27FC236}">
                <a16:creationId xmlns:a16="http://schemas.microsoft.com/office/drawing/2014/main" id="{6A3AB3AE-578A-244E-8D59-0C6F59651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31900"/>
            <a:ext cx="7477125" cy="4778375"/>
          </a:xfrm>
        </p:spPr>
        <p:txBody>
          <a:bodyPr/>
          <a:lstStyle/>
          <a:p>
            <a:pPr eaLnBrk="1" hangingPunct="1"/>
            <a:r>
              <a:rPr lang="fr-CH" altLang="en-US" sz="2000" dirty="0">
                <a:ea typeface="ＭＳ Ｐゴシック" panose="020B0600070205080204" pitchFamily="34" charset="-128"/>
              </a:rPr>
              <a:t>For a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lossless</a:t>
            </a:r>
            <a:r>
              <a:rPr lang="fr-CH" altLang="en-US" sz="2000" dirty="0">
                <a:ea typeface="ＭＳ Ｐゴシック" panose="020B0600070205080204" pitchFamily="34" charset="-128"/>
              </a:rPr>
              <a:t>,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homogeneous</a:t>
            </a:r>
            <a:r>
              <a:rPr lang="fr-CH" altLang="en-US" sz="2000" dirty="0">
                <a:ea typeface="ＭＳ Ｐゴシック" panose="020B0600070205080204" pitchFamily="34" charset="-128"/>
              </a:rPr>
              <a:t> line, the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general</a:t>
            </a:r>
            <a:r>
              <a:rPr lang="fr-CH" altLang="en-US" sz="2000" dirty="0">
                <a:ea typeface="ＭＳ Ｐゴシック" panose="020B0600070205080204" pitchFamily="34" charset="-128"/>
              </a:rPr>
              <a:t> solution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is</a:t>
            </a:r>
            <a:r>
              <a:rPr lang="fr-CH" altLang="en-US" sz="2000" dirty="0">
                <a:ea typeface="ＭＳ Ｐゴシック" panose="020B0600070205080204" pitchFamily="34" charset="-128"/>
              </a:rPr>
              <a:t>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given</a:t>
            </a:r>
            <a:r>
              <a:rPr lang="fr-CH" altLang="en-US" sz="2000" dirty="0">
                <a:ea typeface="ＭＳ Ｐゴシック" panose="020B0600070205080204" pitchFamily="34" charset="-128"/>
              </a:rPr>
              <a:t> by</a:t>
            </a: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H" altLang="en-US" sz="2000" dirty="0" err="1">
                <a:ea typeface="ＭＳ Ｐゴシック" panose="020B0600070205080204" pitchFamily="34" charset="-128"/>
              </a:rPr>
              <a:t>with</a:t>
            </a:r>
            <a:endParaRPr lang="fr-CH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H" altLang="en-US" sz="2000" dirty="0">
                <a:ea typeface="ＭＳ Ｐゴシック" panose="020B0600070205080204" pitchFamily="34" charset="-128"/>
              </a:rPr>
              <a:t>The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vectors</a:t>
            </a:r>
            <a:r>
              <a:rPr lang="fr-CH" altLang="en-US" sz="2000" dirty="0">
                <a:ea typeface="ＭＳ Ｐゴシック" panose="020B0600070205080204" pitchFamily="34" charset="-128"/>
              </a:rPr>
              <a:t> [A] and [B]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contain</a:t>
            </a:r>
            <a:r>
              <a:rPr lang="fr-CH" altLang="en-US" sz="2000" dirty="0">
                <a:ea typeface="ＭＳ Ｐゴシック" panose="020B0600070205080204" pitchFamily="34" charset="-128"/>
              </a:rPr>
              <a:t> the amplitudes of the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forward</a:t>
            </a:r>
            <a:r>
              <a:rPr lang="fr-CH" altLang="en-US" sz="2000" dirty="0">
                <a:ea typeface="ＭＳ Ｐゴシック" panose="020B0600070205080204" pitchFamily="34" charset="-128"/>
              </a:rPr>
              <a:t> and reverse voltage modes.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These</a:t>
            </a:r>
            <a:r>
              <a:rPr lang="fr-CH" altLang="en-US" sz="2000" dirty="0">
                <a:ea typeface="ＭＳ Ｐゴシック" panose="020B0600070205080204" pitchFamily="34" charset="-128"/>
              </a:rPr>
              <a:t> constant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vectors</a:t>
            </a:r>
            <a:r>
              <a:rPr lang="fr-CH" altLang="en-US" sz="2000" dirty="0">
                <a:ea typeface="ＭＳ Ｐゴシック" panose="020B0600070205080204" pitchFamily="34" charset="-128"/>
              </a:rPr>
              <a:t> must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be</a:t>
            </a:r>
            <a:r>
              <a:rPr lang="fr-CH" altLang="en-US" sz="2000" dirty="0">
                <a:ea typeface="ＭＳ Ｐゴシック" panose="020B0600070205080204" pitchFamily="34" charset="-128"/>
              </a:rPr>
              <a:t>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determined</a:t>
            </a:r>
            <a:r>
              <a:rPr lang="fr-CH" altLang="en-US" sz="2000" dirty="0">
                <a:ea typeface="ＭＳ Ｐゴシック" panose="020B0600070205080204" pitchFamily="34" charset="-128"/>
              </a:rPr>
              <a:t>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from</a:t>
            </a:r>
            <a:r>
              <a:rPr lang="fr-CH" altLang="en-US" sz="2000" dirty="0">
                <a:ea typeface="ＭＳ Ｐゴシック" panose="020B0600070205080204" pitchFamily="34" charset="-128"/>
              </a:rPr>
              <a:t> the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boundary</a:t>
            </a:r>
            <a:r>
              <a:rPr lang="fr-CH" altLang="en-US" sz="2000" dirty="0">
                <a:ea typeface="ＭＳ Ｐゴシック" panose="020B0600070205080204" pitchFamily="34" charset="-128"/>
              </a:rPr>
              <a:t> conditions and line excitation </a:t>
            </a:r>
            <a:r>
              <a:rPr lang="fr-CH" altLang="en-US" sz="2000" dirty="0" err="1">
                <a:ea typeface="ＭＳ Ｐゴシック" panose="020B0600070205080204" pitchFamily="34" charset="-128"/>
              </a:rPr>
              <a:t>functions</a:t>
            </a:r>
            <a:r>
              <a:rPr lang="fr-CH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18787" name="Object 8">
            <a:extLst>
              <a:ext uri="{FF2B5EF4-FFF2-40B4-BE49-F238E27FC236}">
                <a16:creationId xmlns:a16="http://schemas.microsoft.com/office/drawing/2014/main" id="{B915B441-0317-1742-9014-6803B9A57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1873250"/>
          <a:ext cx="31845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317400" imgH="36283900" progId="Equation.3">
                  <p:embed/>
                </p:oleObj>
              </mc:Choice>
              <mc:Fallback>
                <p:oleObj name="Equation" r:id="rId3" imgW="50317400" imgH="36283900" progId="Equation.3">
                  <p:embed/>
                  <p:pic>
                    <p:nvPicPr>
                      <p:cNvPr id="118787" name="Object 8">
                        <a:extLst>
                          <a:ext uri="{FF2B5EF4-FFF2-40B4-BE49-F238E27FC236}">
                            <a16:creationId xmlns:a16="http://schemas.microsoft.com/office/drawing/2014/main" id="{B915B441-0317-1742-9014-6803B9A57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873250"/>
                        <a:ext cx="3184525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9">
            <a:extLst>
              <a:ext uri="{FF2B5EF4-FFF2-40B4-BE49-F238E27FC236}">
                <a16:creationId xmlns:a16="http://schemas.microsoft.com/office/drawing/2014/main" id="{77D2E55E-C1F6-FA4A-81B4-1EFAC7E2E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70530"/>
              </p:ext>
            </p:extLst>
          </p:nvPr>
        </p:nvGraphicFramePr>
        <p:xfrm>
          <a:off x="1925638" y="4500563"/>
          <a:ext cx="11223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28300" imgH="3797300" progId="Equation.3">
                  <p:embed/>
                </p:oleObj>
              </mc:Choice>
              <mc:Fallback>
                <p:oleObj name="Equation" r:id="rId5" imgW="10528300" imgH="3797300" progId="Equation.3">
                  <p:embed/>
                  <p:pic>
                    <p:nvPicPr>
                      <p:cNvPr id="118788" name="Object 9">
                        <a:extLst>
                          <a:ext uri="{FF2B5EF4-FFF2-40B4-BE49-F238E27FC236}">
                            <a16:creationId xmlns:a16="http://schemas.microsoft.com/office/drawing/2014/main" id="{77D2E55E-C1F6-FA4A-81B4-1EFAC7E2E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500563"/>
                        <a:ext cx="11223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10A3494-9082-17E4-A7F5-3DA51D69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for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Multicondutor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Case of Lossless, Homogeneous Line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549E6-D2BA-C65C-10C4-D533095F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4EC662E9-5560-3848-BABE-B5E21DA48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31900"/>
            <a:ext cx="7477125" cy="4778375"/>
          </a:xfrm>
        </p:spPr>
        <p:txBody>
          <a:bodyPr/>
          <a:lstStyle/>
          <a:p>
            <a:pPr eaLnBrk="1" hangingPunct="1"/>
            <a:r>
              <a:rPr lang="fr-CH" altLang="en-US" sz="2400" dirty="0">
                <a:ea typeface="ＭＳ Ｐゴシック" panose="020B0600070205080204" pitchFamily="34" charset="-128"/>
              </a:rPr>
              <a:t>The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general</a:t>
            </a:r>
            <a:r>
              <a:rPr lang="fr-CH" altLang="en-US" sz="2400" dirty="0">
                <a:ea typeface="ＭＳ Ｐゴシック" panose="020B0600070205080204" pitchFamily="34" charset="-128"/>
              </a:rPr>
              <a:t> solution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is</a:t>
            </a:r>
            <a:r>
              <a:rPr lang="fr-CH" altLang="en-US" sz="2400" dirty="0">
                <a:ea typeface="ＭＳ Ｐゴシック" panose="020B0600070205080204" pitchFamily="34" charset="-128"/>
              </a:rPr>
              <a:t> </a:t>
            </a:r>
            <a:r>
              <a:rPr lang="fr-CH" altLang="en-US" sz="2400" dirty="0" err="1">
                <a:ea typeface="ＭＳ Ｐゴシック" panose="020B0600070205080204" pitchFamily="34" charset="-128"/>
              </a:rPr>
              <a:t>given</a:t>
            </a:r>
            <a:r>
              <a:rPr lang="fr-CH" altLang="en-US" sz="2400" dirty="0">
                <a:ea typeface="ＭＳ Ｐゴシック" panose="020B0600070205080204" pitchFamily="34" charset="-128"/>
              </a:rPr>
              <a:t> by</a:t>
            </a: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20835" name="Object 4">
            <a:extLst>
              <a:ext uri="{FF2B5EF4-FFF2-40B4-BE49-F238E27FC236}">
                <a16:creationId xmlns:a16="http://schemas.microsoft.com/office/drawing/2014/main" id="{9980EFC5-58FC-1E43-9BD3-09C2B68E28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313" y="1963738"/>
          <a:ext cx="38877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442600" imgH="18135600" progId="Equation.3">
                  <p:embed/>
                </p:oleObj>
              </mc:Choice>
              <mc:Fallback>
                <p:oleObj name="Equation" r:id="rId3" imgW="61442600" imgH="18135600" progId="Equation.3">
                  <p:embed/>
                  <p:pic>
                    <p:nvPicPr>
                      <p:cNvPr id="120835" name="Object 4">
                        <a:extLst>
                          <a:ext uri="{FF2B5EF4-FFF2-40B4-BE49-F238E27FC236}">
                            <a16:creationId xmlns:a16="http://schemas.microsoft.com/office/drawing/2014/main" id="{9980EFC5-58FC-1E43-9BD3-09C2B68E2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963738"/>
                        <a:ext cx="388778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2837" name="Object 5">
            <a:extLst>
              <a:ext uri="{FF2B5EF4-FFF2-40B4-BE49-F238E27FC236}">
                <a16:creationId xmlns:a16="http://schemas.microsoft.com/office/drawing/2014/main" id="{B2AFDD61-A20B-004F-801B-1FC2DD37DE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1888" y="3263900"/>
          <a:ext cx="26971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83300" imgH="5854700" progId="Equation.3">
                  <p:embed/>
                </p:oleObj>
              </mc:Choice>
              <mc:Fallback>
                <p:oleObj name="Equation" r:id="rId5" imgW="44183300" imgH="5854700" progId="Equation.3">
                  <p:embed/>
                  <p:pic>
                    <p:nvPicPr>
                      <p:cNvPr id="1272837" name="Object 5">
                        <a:extLst>
                          <a:ext uri="{FF2B5EF4-FFF2-40B4-BE49-F238E27FC236}">
                            <a16:creationId xmlns:a16="http://schemas.microsoft.com/office/drawing/2014/main" id="{B2AFDD61-A20B-004F-801B-1FC2DD37D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263900"/>
                        <a:ext cx="26971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2838" name="Object 6">
            <a:extLst>
              <a:ext uri="{FF2B5EF4-FFF2-40B4-BE49-F238E27FC236}">
                <a16:creationId xmlns:a16="http://schemas.microsoft.com/office/drawing/2014/main" id="{5FF145C6-DC40-D149-A2BE-F601E9F17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388" y="3573463"/>
          <a:ext cx="3535362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216800" imgH="28092400" progId="Equation.3">
                  <p:embed/>
                </p:oleObj>
              </mc:Choice>
              <mc:Fallback>
                <p:oleObj name="Equation" r:id="rId7" imgW="58216800" imgH="28092400" progId="Equation.3">
                  <p:embed/>
                  <p:pic>
                    <p:nvPicPr>
                      <p:cNvPr id="1272838" name="Object 6">
                        <a:extLst>
                          <a:ext uri="{FF2B5EF4-FFF2-40B4-BE49-F238E27FC236}">
                            <a16:creationId xmlns:a16="http://schemas.microsoft.com/office/drawing/2014/main" id="{5FF145C6-DC40-D149-A2BE-F601E9F175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3573463"/>
                        <a:ext cx="3535362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2839" name="Object 7">
            <a:extLst>
              <a:ext uri="{FF2B5EF4-FFF2-40B4-BE49-F238E27FC236}">
                <a16:creationId xmlns:a16="http://schemas.microsoft.com/office/drawing/2014/main" id="{32AD46FD-2EC2-AB41-9E9D-7700D0237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5421313"/>
          <a:ext cx="14398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237700" imgH="10820400" progId="Equation.3">
                  <p:embed/>
                </p:oleObj>
              </mc:Choice>
              <mc:Fallback>
                <p:oleObj name="Equation" r:id="rId9" imgW="22237700" imgH="10820400" progId="Equation.3">
                  <p:embed/>
                  <p:pic>
                    <p:nvPicPr>
                      <p:cNvPr id="1272839" name="Object 7">
                        <a:extLst>
                          <a:ext uri="{FF2B5EF4-FFF2-40B4-BE49-F238E27FC236}">
                            <a16:creationId xmlns:a16="http://schemas.microsoft.com/office/drawing/2014/main" id="{32AD46FD-2EC2-AB41-9E9D-7700D0237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421313"/>
                        <a:ext cx="143986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2" name="Rectangle 8">
            <a:extLst>
              <a:ext uri="{FF2B5EF4-FFF2-40B4-BE49-F238E27FC236}">
                <a16:creationId xmlns:a16="http://schemas.microsoft.com/office/drawing/2014/main" id="{97038F73-B0B6-D34A-A321-429DFFC6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51500"/>
            <a:ext cx="543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1" lang="fr-CH" altLang="en-US" sz="1800">
                <a:solidFill>
                  <a:schemeClr val="tx1"/>
                </a:solidFill>
              </a:rPr>
              <a:t>where </a:t>
            </a:r>
            <a:r>
              <a:rPr kumimoji="1" lang="fr-CH" altLang="en-US" sz="1800">
                <a:solidFill>
                  <a:schemeClr val="tx1"/>
                </a:solidFill>
                <a:latin typeface="Symbol" pitchFamily="2" charset="2"/>
              </a:rPr>
              <a:t>λ</a:t>
            </a:r>
            <a:r>
              <a:rPr kumimoji="1" lang="fr-CH" altLang="en-US" sz="1800" baseline="-20000">
                <a:solidFill>
                  <a:schemeClr val="tx1"/>
                </a:solidFill>
              </a:rPr>
              <a:t>i</a:t>
            </a:r>
            <a:r>
              <a:rPr kumimoji="1" lang="fr-CH" altLang="en-US" sz="1800">
                <a:solidFill>
                  <a:schemeClr val="tx1"/>
                </a:solidFill>
              </a:rPr>
              <a:t> are eigenvalues of [P]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fr-CH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en-US" alt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B11F8-0583-EA9A-4119-D59DAB3D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Solutions for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Multicondutor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Lines: Summary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General Solutions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9" name="Rectangle 3">
            <a:extLst>
              <a:ext uri="{FF2B5EF4-FFF2-40B4-BE49-F238E27FC236}">
                <a16:creationId xmlns:a16="http://schemas.microsoft.com/office/drawing/2014/main" id="{555750D2-8855-3C42-980C-4AF799892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the 5-conductor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cable in free-space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has 4 wires, plus a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reference conductor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computed [L’] and [C’] matrices are</a:t>
            </a:r>
          </a:p>
        </p:txBody>
      </p:sp>
      <p:pic>
        <p:nvPicPr>
          <p:cNvPr id="1033220" name="Picture 4" descr="Copy of Wednesday, February 05, 2003 (4)">
            <a:extLst>
              <a:ext uri="{FF2B5EF4-FFF2-40B4-BE49-F238E27FC236}">
                <a16:creationId xmlns:a16="http://schemas.microsoft.com/office/drawing/2014/main" id="{1FF4CA1D-B6F1-AE4C-A02B-07A10ED1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155700"/>
            <a:ext cx="3786188" cy="1600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33221" name="Picture 5" descr="Wednesday, February 05, 2003 (4)">
            <a:extLst>
              <a:ext uri="{FF2B5EF4-FFF2-40B4-BE49-F238E27FC236}">
                <a16:creationId xmlns:a16="http://schemas.microsoft.com/office/drawing/2014/main" id="{6DDD9595-317A-5041-881A-E26521EF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1374" b="14693"/>
          <a:stretch>
            <a:fillRect/>
          </a:stretch>
        </p:blipFill>
        <p:spPr bwMode="auto">
          <a:xfrm>
            <a:off x="2209800" y="3733800"/>
            <a:ext cx="4962525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222" name="Picture 6" descr="Copy of Wednesday, February 05, 2003 (5)">
            <a:extLst>
              <a:ext uri="{FF2B5EF4-FFF2-40B4-BE49-F238E27FC236}">
                <a16:creationId xmlns:a16="http://schemas.microsoft.com/office/drawing/2014/main" id="{7AC66C6C-25F3-4C49-925C-02D06587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5916" b="8310"/>
          <a:stretch>
            <a:fillRect/>
          </a:stretch>
        </p:blipFill>
        <p:spPr bwMode="auto">
          <a:xfrm>
            <a:off x="1981200" y="4876800"/>
            <a:ext cx="5297488" cy="96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38724E-3066-B6F9-29ED-676462B9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 of Mode Velocities and Distributions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6FD54-A71E-9A5F-ABBA-073C16B0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>
            <a:extLst>
              <a:ext uri="{FF2B5EF4-FFF2-40B4-BE49-F238E27FC236}">
                <a16:creationId xmlns:a16="http://schemas.microsoft.com/office/drawing/2014/main" id="{2C97E988-BC71-7F47-B5E7-6D347B357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numerical evaluation of the modal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velocities for this line gives the following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values</a:t>
            </a:r>
          </a:p>
        </p:txBody>
      </p:sp>
      <p:pic>
        <p:nvPicPr>
          <p:cNvPr id="1035268" name="Picture 4" descr="Copy of Wednesday, February 05, 2003 (4)">
            <a:extLst>
              <a:ext uri="{FF2B5EF4-FFF2-40B4-BE49-F238E27FC236}">
                <a16:creationId xmlns:a16="http://schemas.microsoft.com/office/drawing/2014/main" id="{9C8159FB-A2C3-B049-A161-C8EC9338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033588" cy="8588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24932" name="Picture 5" descr="Monday, February 10, 2003 (2)">
            <a:extLst>
              <a:ext uri="{FF2B5EF4-FFF2-40B4-BE49-F238E27FC236}">
                <a16:creationId xmlns:a16="http://schemas.microsoft.com/office/drawing/2014/main" id="{7D059E2B-6A37-DB45-BAF4-C2421520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113338" cy="1908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2977A5-3F2B-83C5-0947-D679972F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A7D39-C10F-2FB3-5081-A3CF67F4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 of Mode Velocities and Distributions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>
            <a:extLst>
              <a:ext uri="{FF2B5EF4-FFF2-40B4-BE49-F238E27FC236}">
                <a16:creationId xmlns:a16="http://schemas.microsoft.com/office/drawing/2014/main" id="{3849222A-4114-4246-989A-B5C145C0C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voltage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mode distributions on the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wires are as follows: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Remember, these correspond to the columns of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and each mode propagates with a different velocity</a:t>
            </a:r>
          </a:p>
        </p:txBody>
      </p:sp>
      <p:pic>
        <p:nvPicPr>
          <p:cNvPr id="1037316" name="Picture 4" descr="Copy of Wednesday, February 05, 2003 (4)">
            <a:extLst>
              <a:ext uri="{FF2B5EF4-FFF2-40B4-BE49-F238E27FC236}">
                <a16:creationId xmlns:a16="http://schemas.microsoft.com/office/drawing/2014/main" id="{5DF9C4E6-D1E7-B646-BEBF-6B801A34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1239837"/>
            <a:ext cx="1576388" cy="665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37317" name="Picture 5" descr="Copy of Monday, February 10, 2003 (4)">
            <a:extLst>
              <a:ext uri="{FF2B5EF4-FFF2-40B4-BE49-F238E27FC236}">
                <a16:creationId xmlns:a16="http://schemas.microsoft.com/office/drawing/2014/main" id="{9717A360-F101-0B4C-ACB7-BAD4F13B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7613" cy="3352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015893-3589-C236-F80E-AB513708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 of Mode Velocities and Distributions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1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3" name="Rectangle 3">
            <a:extLst>
              <a:ext uri="{FF2B5EF4-FFF2-40B4-BE49-F238E27FC236}">
                <a16:creationId xmlns:a16="http://schemas.microsoft.com/office/drawing/2014/main" id="{938EAFA2-3A57-9F42-96BF-27CB20D59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current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mode distributions on the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wires are as follows: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These modes correspond to the columns of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and the propagation velocities are the same as the voltage modes</a:t>
            </a:r>
          </a:p>
        </p:txBody>
      </p:sp>
      <p:pic>
        <p:nvPicPr>
          <p:cNvPr id="1039364" name="Picture 4" descr="Copy of Wednesday, February 05, 2003 (4)">
            <a:extLst>
              <a:ext uri="{FF2B5EF4-FFF2-40B4-BE49-F238E27FC236}">
                <a16:creationId xmlns:a16="http://schemas.microsoft.com/office/drawing/2014/main" id="{8D52BB05-2ECF-764E-8722-B147A671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9837"/>
            <a:ext cx="1576388" cy="665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39365" name="Picture 5" descr="Monday, February 10, 2003 (3)">
            <a:extLst>
              <a:ext uri="{FF2B5EF4-FFF2-40B4-BE49-F238E27FC236}">
                <a16:creationId xmlns:a16="http://schemas.microsoft.com/office/drawing/2014/main" id="{8369C9BF-42EE-5746-AB8A-C80E74F0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70087"/>
            <a:ext cx="5410200" cy="34401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94699B-92B5-1212-3AE9-B388D79E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 of Mode Velocities and Distributions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>
            <a:extLst>
              <a:ext uri="{FF2B5EF4-FFF2-40B4-BE49-F238E27FC236}">
                <a16:creationId xmlns:a16="http://schemas.microsoft.com/office/drawing/2014/main" id="{F6BFF708-59B7-9D47-A618-2DC65CC94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131" y="1211262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Consider an infinite multiconductor line with an N-voltage source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 section #1 (0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≤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≤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baseline="-25000" dirty="0" err="1">
                <a:ea typeface="ＭＳ Ｐゴシック" panose="020B0600070205080204" pitchFamily="34" charset="-128"/>
                <a:sym typeface="Symbol" pitchFamily="2" charset="2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</a:t>
            </a:r>
            <a:r>
              <a:rPr lang="en-US" altLang="en-US" sz="2400" dirty="0">
                <a:ea typeface="ＭＳ Ｐゴシック" panose="020B0600070205080204" pitchFamily="34" charset="-128"/>
              </a:rPr>
              <a:t>we have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At position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0, the current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] =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This gives                 so the line voltage is</a:t>
            </a:r>
          </a:p>
        </p:txBody>
      </p:sp>
      <p:sp>
        <p:nvSpPr>
          <p:cNvPr id="131075" name="Rectangle 4">
            <a:extLst>
              <a:ext uri="{FF2B5EF4-FFF2-40B4-BE49-F238E27FC236}">
                <a16:creationId xmlns:a16="http://schemas.microsoft.com/office/drawing/2014/main" id="{232B9F66-DE83-D841-9050-754F18A6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43461" name="Picture 5" descr="Monday, February 10, 2003">
            <a:extLst>
              <a:ext uri="{FF2B5EF4-FFF2-40B4-BE49-F238E27FC236}">
                <a16:creationId xmlns:a16="http://schemas.microsoft.com/office/drawing/2014/main" id="{A1344D12-7BBD-7847-BF1B-A91B0BC48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6562"/>
            <a:ext cx="3581400" cy="1646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043462" name="Object 6">
            <a:extLst>
              <a:ext uri="{FF2B5EF4-FFF2-40B4-BE49-F238E27FC236}">
                <a16:creationId xmlns:a16="http://schemas.microsoft.com/office/drawing/2014/main" id="{8DAF1456-F417-424C-B8B4-9269BF220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38484"/>
              </p:ext>
            </p:extLst>
          </p:nvPr>
        </p:nvGraphicFramePr>
        <p:xfrm>
          <a:off x="3216275" y="4038600"/>
          <a:ext cx="34702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41100" imgH="5562600" progId="Equation.3">
                  <p:embed/>
                </p:oleObj>
              </mc:Choice>
              <mc:Fallback>
                <p:oleObj name="Equation" r:id="rId4" imgW="49441100" imgH="5562600" progId="Equation.3">
                  <p:embed/>
                  <p:pic>
                    <p:nvPicPr>
                      <p:cNvPr id="1043462" name="Object 6">
                        <a:extLst>
                          <a:ext uri="{FF2B5EF4-FFF2-40B4-BE49-F238E27FC236}">
                            <a16:creationId xmlns:a16="http://schemas.microsoft.com/office/drawing/2014/main" id="{8DAF1456-F417-424C-B8B4-9269BF220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038600"/>
                        <a:ext cx="34702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3" name="Object 7">
            <a:extLst>
              <a:ext uri="{FF2B5EF4-FFF2-40B4-BE49-F238E27FC236}">
                <a16:creationId xmlns:a16="http://schemas.microsoft.com/office/drawing/2014/main" id="{96B07D4C-C14D-F94E-836B-7774A8A9B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58192"/>
              </p:ext>
            </p:extLst>
          </p:nvPr>
        </p:nvGraphicFramePr>
        <p:xfrm>
          <a:off x="2852738" y="4535487"/>
          <a:ext cx="38798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127400" imgH="5854700" progId="Equation.3">
                  <p:embed/>
                </p:oleObj>
              </mc:Choice>
              <mc:Fallback>
                <p:oleObj name="Equation" r:id="rId6" imgW="54127400" imgH="5854700" progId="Equation.3">
                  <p:embed/>
                  <p:pic>
                    <p:nvPicPr>
                      <p:cNvPr id="1043463" name="Object 7">
                        <a:extLst>
                          <a:ext uri="{FF2B5EF4-FFF2-40B4-BE49-F238E27FC236}">
                            <a16:creationId xmlns:a16="http://schemas.microsoft.com/office/drawing/2014/main" id="{96B07D4C-C14D-F94E-836B-7774A8A9B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4535487"/>
                        <a:ext cx="38798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4" name="Object 8">
            <a:extLst>
              <a:ext uri="{FF2B5EF4-FFF2-40B4-BE49-F238E27FC236}">
                <a16:creationId xmlns:a16="http://schemas.microsoft.com/office/drawing/2014/main" id="{BEDE1D6A-834D-244D-896A-E9E0965A0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6072"/>
              </p:ext>
            </p:extLst>
          </p:nvPr>
        </p:nvGraphicFramePr>
        <p:xfrm>
          <a:off x="2632075" y="5664200"/>
          <a:ext cx="8731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506700" imgH="4978400" progId="Equation.3">
                  <p:embed/>
                </p:oleObj>
              </mc:Choice>
              <mc:Fallback>
                <p:oleObj name="Equation" r:id="rId8" imgW="15506700" imgH="4978400" progId="Equation.3">
                  <p:embed/>
                  <p:pic>
                    <p:nvPicPr>
                      <p:cNvPr id="1043464" name="Object 8">
                        <a:extLst>
                          <a:ext uri="{FF2B5EF4-FFF2-40B4-BE49-F238E27FC236}">
                            <a16:creationId xmlns:a16="http://schemas.microsoft.com/office/drawing/2014/main" id="{BEDE1D6A-834D-244D-896A-E9E0965A0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664200"/>
                        <a:ext cx="8731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5" name="Oval 9">
            <a:extLst>
              <a:ext uri="{FF2B5EF4-FFF2-40B4-BE49-F238E27FC236}">
                <a16:creationId xmlns:a16="http://schemas.microsoft.com/office/drawing/2014/main" id="{F098620C-63A1-B843-9DD6-F39D3229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11362"/>
            <a:ext cx="1371600" cy="1066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3466" name="Object 10">
            <a:extLst>
              <a:ext uri="{FF2B5EF4-FFF2-40B4-BE49-F238E27FC236}">
                <a16:creationId xmlns:a16="http://schemas.microsoft.com/office/drawing/2014/main" id="{2802FD7F-45A1-8146-9F3E-A6EC22E88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36223"/>
              </p:ext>
            </p:extLst>
          </p:nvPr>
        </p:nvGraphicFramePr>
        <p:xfrm>
          <a:off x="2632075" y="6222998"/>
          <a:ext cx="31416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767500" imgH="5562600" progId="Equation.3">
                  <p:embed/>
                </p:oleObj>
              </mc:Choice>
              <mc:Fallback>
                <p:oleObj name="Equation" r:id="rId10" imgW="44767500" imgH="5562600" progId="Equation.3">
                  <p:embed/>
                  <p:pic>
                    <p:nvPicPr>
                      <p:cNvPr id="1043466" name="Object 10">
                        <a:extLst>
                          <a:ext uri="{FF2B5EF4-FFF2-40B4-BE49-F238E27FC236}">
                            <a16:creationId xmlns:a16="http://schemas.microsoft.com/office/drawing/2014/main" id="{2802FD7F-45A1-8146-9F3E-A6EC22E88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6222998"/>
                        <a:ext cx="31416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7A1C579-8A3B-2A0D-16DA-877EB9A9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 bldLvl="2"/>
      <p:bldP spid="10434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>
            <a:extLst>
              <a:ext uri="{FF2B5EF4-FFF2-40B4-BE49-F238E27FC236}">
                <a16:creationId xmlns:a16="http://schemas.microsoft.com/office/drawing/2014/main" id="{76D0B412-FDA7-8C4B-80EA-D2B296E63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partial, per-unit-length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magnetic flux        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lowing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between wire #1 and the reference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conductor is proportional to the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wire current 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L’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11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the per-unit-length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inductance of the wire #1 circuit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Similarly, the partial flux from circuit #1 that links wire #2 and the reference conductor is given by the mutual inductance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12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the current in wire #1 as:</a:t>
            </a:r>
          </a:p>
        </p:txBody>
      </p:sp>
      <p:graphicFrame>
        <p:nvGraphicFramePr>
          <p:cNvPr id="957443" name="Object 3">
            <a:extLst>
              <a:ext uri="{FF2B5EF4-FFF2-40B4-BE49-F238E27FC236}">
                <a16:creationId xmlns:a16="http://schemas.microsoft.com/office/drawing/2014/main" id="{6A303630-B92F-C64E-A008-EE9754B38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990600"/>
          <a:ext cx="31559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13652500" imgH="14147800" progId="Designer.Drawing.8">
                  <p:embed/>
                </p:oleObj>
              </mc:Choice>
              <mc:Fallback>
                <p:oleObj name="Designer Drawing" r:id="rId3" imgW="13652500" imgH="14147800" progId="Designer.Drawing.8">
                  <p:embed/>
                  <p:pic>
                    <p:nvPicPr>
                      <p:cNvPr id="957443" name="Object 3">
                        <a:extLst>
                          <a:ext uri="{FF2B5EF4-FFF2-40B4-BE49-F238E27FC236}">
                            <a16:creationId xmlns:a16="http://schemas.microsoft.com/office/drawing/2014/main" id="{6A303630-B92F-C64E-A008-EE9754B38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90600"/>
                        <a:ext cx="3155950" cy="327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4" name="Object 4">
            <a:extLst>
              <a:ext uri="{FF2B5EF4-FFF2-40B4-BE49-F238E27FC236}">
                <a16:creationId xmlns:a16="http://schemas.microsoft.com/office/drawing/2014/main" id="{3BCB7636-8D66-0940-95C1-19DF8D778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2819400"/>
          <a:ext cx="13112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35600" imgH="5562600" progId="Equation.3">
                  <p:embed/>
                </p:oleObj>
              </mc:Choice>
              <mc:Fallback>
                <p:oleObj name="Equation" r:id="rId5" imgW="18135600" imgH="5562600" progId="Equation.3">
                  <p:embed/>
                  <p:pic>
                    <p:nvPicPr>
                      <p:cNvPr id="957444" name="Object 4">
                        <a:extLst>
                          <a:ext uri="{FF2B5EF4-FFF2-40B4-BE49-F238E27FC236}">
                            <a16:creationId xmlns:a16="http://schemas.microsoft.com/office/drawing/2014/main" id="{3BCB7636-8D66-0940-95C1-19DF8D778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819400"/>
                        <a:ext cx="13112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48E56B34-5B6D-7345-9814-0F8840AA61B1}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2349500"/>
            <a:ext cx="317500" cy="546100"/>
            <a:chOff x="4168" y="1576"/>
            <a:chExt cx="200" cy="344"/>
          </a:xfrm>
        </p:grpSpPr>
        <p:sp>
          <p:nvSpPr>
            <p:cNvPr id="24587" name="Freeform 6">
              <a:extLst>
                <a:ext uri="{FF2B5EF4-FFF2-40B4-BE49-F238E27FC236}">
                  <a16:creationId xmlns:a16="http://schemas.microsoft.com/office/drawing/2014/main" id="{3CB21F22-664D-764A-892B-2659A922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576"/>
              <a:ext cx="200" cy="344"/>
            </a:xfrm>
            <a:custGeom>
              <a:avLst/>
              <a:gdLst>
                <a:gd name="T0" fmla="*/ 200 w 200"/>
                <a:gd name="T1" fmla="*/ 8 h 344"/>
                <a:gd name="T2" fmla="*/ 152 w 200"/>
                <a:gd name="T3" fmla="*/ 8 h 344"/>
                <a:gd name="T4" fmla="*/ 104 w 200"/>
                <a:gd name="T5" fmla="*/ 56 h 344"/>
                <a:gd name="T6" fmla="*/ 104 w 200"/>
                <a:gd name="T7" fmla="*/ 104 h 344"/>
                <a:gd name="T8" fmla="*/ 104 w 200"/>
                <a:gd name="T9" fmla="*/ 200 h 344"/>
                <a:gd name="T10" fmla="*/ 56 w 200"/>
                <a:gd name="T11" fmla="*/ 248 h 344"/>
                <a:gd name="T12" fmla="*/ 8 w 200"/>
                <a:gd name="T13" fmla="*/ 296 h 344"/>
                <a:gd name="T14" fmla="*/ 8 w 200"/>
                <a:gd name="T15" fmla="*/ 344 h 344"/>
                <a:gd name="T16" fmla="*/ 8 w 200"/>
                <a:gd name="T17" fmla="*/ 296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344"/>
                <a:gd name="T29" fmla="*/ 200 w 200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344">
                  <a:moveTo>
                    <a:pt x="200" y="8"/>
                  </a:moveTo>
                  <a:cubicBezTo>
                    <a:pt x="184" y="4"/>
                    <a:pt x="168" y="0"/>
                    <a:pt x="152" y="8"/>
                  </a:cubicBezTo>
                  <a:cubicBezTo>
                    <a:pt x="136" y="16"/>
                    <a:pt x="112" y="40"/>
                    <a:pt x="104" y="56"/>
                  </a:cubicBezTo>
                  <a:cubicBezTo>
                    <a:pt x="96" y="72"/>
                    <a:pt x="104" y="80"/>
                    <a:pt x="104" y="104"/>
                  </a:cubicBezTo>
                  <a:cubicBezTo>
                    <a:pt x="104" y="128"/>
                    <a:pt x="112" y="176"/>
                    <a:pt x="104" y="200"/>
                  </a:cubicBezTo>
                  <a:cubicBezTo>
                    <a:pt x="96" y="224"/>
                    <a:pt x="72" y="232"/>
                    <a:pt x="56" y="248"/>
                  </a:cubicBezTo>
                  <a:cubicBezTo>
                    <a:pt x="40" y="264"/>
                    <a:pt x="16" y="280"/>
                    <a:pt x="8" y="296"/>
                  </a:cubicBezTo>
                  <a:cubicBezTo>
                    <a:pt x="0" y="312"/>
                    <a:pt x="8" y="344"/>
                    <a:pt x="8" y="344"/>
                  </a:cubicBezTo>
                  <a:cubicBezTo>
                    <a:pt x="8" y="344"/>
                    <a:pt x="8" y="304"/>
                    <a:pt x="8" y="29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4588" name="AutoShape 7">
              <a:extLst>
                <a:ext uri="{FF2B5EF4-FFF2-40B4-BE49-F238E27FC236}">
                  <a16:creationId xmlns:a16="http://schemas.microsoft.com/office/drawing/2014/main" id="{5DE465EE-BB1C-5840-806A-6D28E844B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1624">
              <a:off x="4176" y="163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72CAB38D-F69E-6F4D-88C0-50973718C10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574925"/>
            <a:ext cx="457200" cy="333375"/>
            <a:chOff x="3840" y="1718"/>
            <a:chExt cx="288" cy="210"/>
          </a:xfrm>
        </p:grpSpPr>
        <p:sp>
          <p:nvSpPr>
            <p:cNvPr id="24585" name="Freeform 9">
              <a:extLst>
                <a:ext uri="{FF2B5EF4-FFF2-40B4-BE49-F238E27FC236}">
                  <a16:creationId xmlns:a16="http://schemas.microsoft.com/office/drawing/2014/main" id="{5BD40A14-E249-F643-AF0D-9DA17784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1728"/>
              <a:ext cx="288" cy="200"/>
            </a:xfrm>
            <a:custGeom>
              <a:avLst/>
              <a:gdLst>
                <a:gd name="T0" fmla="*/ 0 w 288"/>
                <a:gd name="T1" fmla="*/ 0 h 200"/>
                <a:gd name="T2" fmla="*/ 96 w 288"/>
                <a:gd name="T3" fmla="*/ 48 h 200"/>
                <a:gd name="T4" fmla="*/ 96 w 288"/>
                <a:gd name="T5" fmla="*/ 96 h 200"/>
                <a:gd name="T6" fmla="*/ 144 w 288"/>
                <a:gd name="T7" fmla="*/ 144 h 200"/>
                <a:gd name="T8" fmla="*/ 192 w 288"/>
                <a:gd name="T9" fmla="*/ 192 h 200"/>
                <a:gd name="T10" fmla="*/ 240 w 288"/>
                <a:gd name="T11" fmla="*/ 192 h 200"/>
                <a:gd name="T12" fmla="*/ 288 w 288"/>
                <a:gd name="T13" fmla="*/ 192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00"/>
                <a:gd name="T23" fmla="*/ 288 w 288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00">
                  <a:moveTo>
                    <a:pt x="0" y="0"/>
                  </a:moveTo>
                  <a:cubicBezTo>
                    <a:pt x="40" y="16"/>
                    <a:pt x="80" y="32"/>
                    <a:pt x="96" y="48"/>
                  </a:cubicBezTo>
                  <a:cubicBezTo>
                    <a:pt x="112" y="64"/>
                    <a:pt x="88" y="80"/>
                    <a:pt x="96" y="96"/>
                  </a:cubicBezTo>
                  <a:cubicBezTo>
                    <a:pt x="104" y="112"/>
                    <a:pt x="128" y="128"/>
                    <a:pt x="144" y="144"/>
                  </a:cubicBezTo>
                  <a:cubicBezTo>
                    <a:pt x="160" y="160"/>
                    <a:pt x="176" y="184"/>
                    <a:pt x="192" y="192"/>
                  </a:cubicBezTo>
                  <a:cubicBezTo>
                    <a:pt x="208" y="200"/>
                    <a:pt x="224" y="192"/>
                    <a:pt x="240" y="192"/>
                  </a:cubicBezTo>
                  <a:cubicBezTo>
                    <a:pt x="256" y="192"/>
                    <a:pt x="280" y="192"/>
                    <a:pt x="288" y="1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5CD83572-686F-9346-8BE9-0322810D1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0547">
              <a:off x="3878" y="1747"/>
              <a:ext cx="186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00 h 21600"/>
                <a:gd name="T14" fmla="*/ 18929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957451" name="Object 11">
            <a:extLst>
              <a:ext uri="{FF2B5EF4-FFF2-40B4-BE49-F238E27FC236}">
                <a16:creationId xmlns:a16="http://schemas.microsoft.com/office/drawing/2014/main" id="{725A6674-49B7-964A-A337-CF6452BDC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7613" y="5638800"/>
          <a:ext cx="13335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27700" imgH="5562600" progId="Equation.3">
                  <p:embed/>
                </p:oleObj>
              </mc:Choice>
              <mc:Fallback>
                <p:oleObj name="Equation" r:id="rId7" imgW="18427700" imgH="5562600" progId="Equation.3">
                  <p:embed/>
                  <p:pic>
                    <p:nvPicPr>
                      <p:cNvPr id="957451" name="Object 11">
                        <a:extLst>
                          <a:ext uri="{FF2B5EF4-FFF2-40B4-BE49-F238E27FC236}">
                            <a16:creationId xmlns:a16="http://schemas.microsoft.com/office/drawing/2014/main" id="{725A6674-49B7-964A-A337-CF6452BDC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5638800"/>
                        <a:ext cx="13335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93EEF5BB-8155-5B4C-A9B5-68BDDF32A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07593"/>
              </p:ext>
            </p:extLst>
          </p:nvPr>
        </p:nvGraphicFramePr>
        <p:xfrm>
          <a:off x="2876550" y="1371600"/>
          <a:ext cx="6286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165100" progId="Equation.DSMT4">
                  <p:embed/>
                </p:oleObj>
              </mc:Choice>
              <mc:Fallback>
                <p:oleObj name="Equation" r:id="rId9" imgW="228600" imgH="16510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93EEF5BB-8155-5B4C-A9B5-68BDDF32A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371600"/>
                        <a:ext cx="6286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C668D2E-8C52-A1B7-C357-2CD33313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2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>
            <a:extLst>
              <a:ext uri="{FF2B5EF4-FFF2-40B4-BE49-F238E27FC236}">
                <a16:creationId xmlns:a16="http://schemas.microsoft.com/office/drawing/2014/main" id="{0986CC48-F00B-E34E-BDAF-12D6D93A9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section #2 (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&gt;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baseline="-25000" dirty="0" err="1">
                <a:ea typeface="ＭＳ Ｐゴシック" panose="020B0600070205080204" pitchFamily="34" charset="-128"/>
                <a:sym typeface="Symbol" pitchFamily="2" charset="2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</a:t>
            </a:r>
            <a:r>
              <a:rPr lang="en-US" altLang="en-US" sz="2400" dirty="0">
                <a:ea typeface="ＭＳ Ｐゴシック" panose="020B0600070205080204" pitchFamily="34" charset="-128"/>
              </a:rPr>
              <a:t>we have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At the source position as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 =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have the conditions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leads to the following solutions for the constants </a:t>
            </a:r>
          </a:p>
        </p:txBody>
      </p:sp>
      <p:sp>
        <p:nvSpPr>
          <p:cNvPr id="133123" name="Rectangle 4">
            <a:extLst>
              <a:ext uri="{FF2B5EF4-FFF2-40B4-BE49-F238E27FC236}">
                <a16:creationId xmlns:a16="http://schemas.microsoft.com/office/drawing/2014/main" id="{E3B543EF-47C6-EF4A-852A-2F112AE42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45509" name="Picture 5" descr="Monday, February 10, 2003">
            <a:extLst>
              <a:ext uri="{FF2B5EF4-FFF2-40B4-BE49-F238E27FC236}">
                <a16:creationId xmlns:a16="http://schemas.microsoft.com/office/drawing/2014/main" id="{80F39CEA-DE4E-F54D-8438-B5E141BA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5562"/>
            <a:ext cx="3581400" cy="1646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045510" name="Object 6">
            <a:extLst>
              <a:ext uri="{FF2B5EF4-FFF2-40B4-BE49-F238E27FC236}">
                <a16:creationId xmlns:a16="http://schemas.microsoft.com/office/drawing/2014/main" id="{ACCAB9C1-4C3A-2E45-8FE0-383113F74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90212"/>
              </p:ext>
            </p:extLst>
          </p:nvPr>
        </p:nvGraphicFramePr>
        <p:xfrm>
          <a:off x="1600200" y="1792287"/>
          <a:ext cx="24225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518600" imgH="5562600" progId="Equation.3">
                  <p:embed/>
                </p:oleObj>
              </mc:Choice>
              <mc:Fallback>
                <p:oleObj name="Equation" r:id="rId4" imgW="34518600" imgH="5562600" progId="Equation.3">
                  <p:embed/>
                  <p:pic>
                    <p:nvPicPr>
                      <p:cNvPr id="1045510" name="Object 6">
                        <a:extLst>
                          <a:ext uri="{FF2B5EF4-FFF2-40B4-BE49-F238E27FC236}">
                            <a16:creationId xmlns:a16="http://schemas.microsoft.com/office/drawing/2014/main" id="{ACCAB9C1-4C3A-2E45-8FE0-383113F74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92287"/>
                        <a:ext cx="24225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511" name="Object 7">
            <a:extLst>
              <a:ext uri="{FF2B5EF4-FFF2-40B4-BE49-F238E27FC236}">
                <a16:creationId xmlns:a16="http://schemas.microsoft.com/office/drawing/2014/main" id="{36DB19CA-773C-CF45-B0A5-4C37F8CFF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72720"/>
              </p:ext>
            </p:extLst>
          </p:nvPr>
        </p:nvGraphicFramePr>
        <p:xfrm>
          <a:off x="1447800" y="2401887"/>
          <a:ext cx="27479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328600" imgH="5854700" progId="Equation.3">
                  <p:embed/>
                </p:oleObj>
              </mc:Choice>
              <mc:Fallback>
                <p:oleObj name="Equation" r:id="rId6" imgW="38328600" imgH="5854700" progId="Equation.3">
                  <p:embed/>
                  <p:pic>
                    <p:nvPicPr>
                      <p:cNvPr id="1045511" name="Object 7">
                        <a:extLst>
                          <a:ext uri="{FF2B5EF4-FFF2-40B4-BE49-F238E27FC236}">
                            <a16:creationId xmlns:a16="http://schemas.microsoft.com/office/drawing/2014/main" id="{36DB19CA-773C-CF45-B0A5-4C37F8CFF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01887"/>
                        <a:ext cx="27479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12" name="Oval 8">
            <a:extLst>
              <a:ext uri="{FF2B5EF4-FFF2-40B4-BE49-F238E27FC236}">
                <a16:creationId xmlns:a16="http://schemas.microsoft.com/office/drawing/2014/main" id="{06195BEE-4D22-F049-9435-FEEC5BB1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30362"/>
            <a:ext cx="2057400" cy="1066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5513" name="Object 9">
            <a:extLst>
              <a:ext uri="{FF2B5EF4-FFF2-40B4-BE49-F238E27FC236}">
                <a16:creationId xmlns:a16="http://schemas.microsoft.com/office/drawing/2014/main" id="{4820286D-A137-1A4F-8211-54504F051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82220"/>
              </p:ext>
            </p:extLst>
          </p:nvPr>
        </p:nvGraphicFramePr>
        <p:xfrm>
          <a:off x="1376363" y="3629025"/>
          <a:ext cx="4764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881500" imgH="5854700" progId="Equation.3">
                  <p:embed/>
                </p:oleObj>
              </mc:Choice>
              <mc:Fallback>
                <p:oleObj name="Equation" r:id="rId8" imgW="67881500" imgH="5854700" progId="Equation.3">
                  <p:embed/>
                  <p:pic>
                    <p:nvPicPr>
                      <p:cNvPr id="1045513" name="Object 9">
                        <a:extLst>
                          <a:ext uri="{FF2B5EF4-FFF2-40B4-BE49-F238E27FC236}">
                            <a16:creationId xmlns:a16="http://schemas.microsoft.com/office/drawing/2014/main" id="{4820286D-A137-1A4F-8211-54504F051A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3629025"/>
                        <a:ext cx="47640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14" name="Text Box 10">
            <a:extLst>
              <a:ext uri="{FF2B5EF4-FFF2-40B4-BE49-F238E27FC236}">
                <a16:creationId xmlns:a16="http://schemas.microsoft.com/office/drawing/2014/main" id="{87496AD2-6EBC-1040-80E8-73F3925B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97275"/>
            <a:ext cx="1828800" cy="5175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Voltage jump condition</a:t>
            </a:r>
          </a:p>
        </p:txBody>
      </p:sp>
      <p:graphicFrame>
        <p:nvGraphicFramePr>
          <p:cNvPr id="1045515" name="Object 11">
            <a:extLst>
              <a:ext uri="{FF2B5EF4-FFF2-40B4-BE49-F238E27FC236}">
                <a16:creationId xmlns:a16="http://schemas.microsoft.com/office/drawing/2014/main" id="{58E09FDB-48A7-184A-B332-1621B2286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31820"/>
              </p:ext>
            </p:extLst>
          </p:nvPr>
        </p:nvGraphicFramePr>
        <p:xfrm>
          <a:off x="1277938" y="4459287"/>
          <a:ext cx="54530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073000" imgH="5854700" progId="Equation.3">
                  <p:embed/>
                </p:oleObj>
              </mc:Choice>
              <mc:Fallback>
                <p:oleObj name="Equation" r:id="rId10" imgW="76073000" imgH="5854700" progId="Equation.3">
                  <p:embed/>
                  <p:pic>
                    <p:nvPicPr>
                      <p:cNvPr id="1045515" name="Object 11">
                        <a:extLst>
                          <a:ext uri="{FF2B5EF4-FFF2-40B4-BE49-F238E27FC236}">
                            <a16:creationId xmlns:a16="http://schemas.microsoft.com/office/drawing/2014/main" id="{58E09FDB-48A7-184A-B332-1621B2286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4459287"/>
                        <a:ext cx="545306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16" name="Text Box 12">
            <a:extLst>
              <a:ext uri="{FF2B5EF4-FFF2-40B4-BE49-F238E27FC236}">
                <a16:creationId xmlns:a16="http://schemas.microsoft.com/office/drawing/2014/main" id="{6309E3FF-4F6C-6542-825C-F6E7F1087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59275"/>
            <a:ext cx="1828800" cy="5175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Continuity of current</a:t>
            </a:r>
          </a:p>
        </p:txBody>
      </p:sp>
      <p:graphicFrame>
        <p:nvGraphicFramePr>
          <p:cNvPr id="1045517" name="Object 13">
            <a:extLst>
              <a:ext uri="{FF2B5EF4-FFF2-40B4-BE49-F238E27FC236}">
                <a16:creationId xmlns:a16="http://schemas.microsoft.com/office/drawing/2014/main" id="{CD00F307-B4C6-8444-A994-CDD96C3E1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09439"/>
              </p:ext>
            </p:extLst>
          </p:nvPr>
        </p:nvGraphicFramePr>
        <p:xfrm>
          <a:off x="1752600" y="5764212"/>
          <a:ext cx="2324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452300" imgH="9067800" progId="Equation.3">
                  <p:embed/>
                </p:oleObj>
              </mc:Choice>
              <mc:Fallback>
                <p:oleObj name="Equation" r:id="rId12" imgW="37452300" imgH="9067800" progId="Equation.3">
                  <p:embed/>
                  <p:pic>
                    <p:nvPicPr>
                      <p:cNvPr id="1045517" name="Object 13">
                        <a:extLst>
                          <a:ext uri="{FF2B5EF4-FFF2-40B4-BE49-F238E27FC236}">
                            <a16:creationId xmlns:a16="http://schemas.microsoft.com/office/drawing/2014/main" id="{CD00F307-B4C6-8444-A994-CDD96C3E1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64212"/>
                        <a:ext cx="23241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518" name="Object 14">
            <a:extLst>
              <a:ext uri="{FF2B5EF4-FFF2-40B4-BE49-F238E27FC236}">
                <a16:creationId xmlns:a16="http://schemas.microsoft.com/office/drawing/2014/main" id="{E291F86C-AFF6-4040-B64A-7BA6B4303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51563"/>
              </p:ext>
            </p:extLst>
          </p:nvPr>
        </p:nvGraphicFramePr>
        <p:xfrm>
          <a:off x="4724400" y="5764212"/>
          <a:ext cx="26146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125900" imgH="9067800" progId="Equation.3">
                  <p:embed/>
                </p:oleObj>
              </mc:Choice>
              <mc:Fallback>
                <p:oleObj name="Equation" r:id="rId14" imgW="42125900" imgH="9067800" progId="Equation.3">
                  <p:embed/>
                  <p:pic>
                    <p:nvPicPr>
                      <p:cNvPr id="1045518" name="Object 14">
                        <a:extLst>
                          <a:ext uri="{FF2B5EF4-FFF2-40B4-BE49-F238E27FC236}">
                            <a16:creationId xmlns:a16="http://schemas.microsoft.com/office/drawing/2014/main" id="{E291F86C-AFF6-4040-B64A-7BA6B430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64212"/>
                        <a:ext cx="26146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A8839D-A0E5-35BE-383D-81854B15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 (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  <p:bldP spid="1045512" grpId="0" animBg="1"/>
      <p:bldP spid="1045514" grpId="0" animBg="1"/>
      <p:bldP spid="10455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>
            <a:extLst>
              <a:ext uri="{FF2B5EF4-FFF2-40B4-BE49-F238E27FC236}">
                <a16:creationId xmlns:a16="http://schemas.microsoft.com/office/drawing/2014/main" id="{72274B06-63BA-BA47-865C-306A9BB03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Evaluating the voltage in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section #1 gives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evaluated at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0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with [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], which has been found to be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This gives the final expression for the open circuit voltage N-vector at the end of the line  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35171" name="Rectangle 4">
            <a:extLst>
              <a:ext uri="{FF2B5EF4-FFF2-40B4-BE49-F238E27FC236}">
                <a16:creationId xmlns:a16="http://schemas.microsoft.com/office/drawing/2014/main" id="{EE76F403-70FB-F345-9A57-07F2EBE9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47557" name="Picture 5" descr="Monday, February 10, 2003">
            <a:extLst>
              <a:ext uri="{FF2B5EF4-FFF2-40B4-BE49-F238E27FC236}">
                <a16:creationId xmlns:a16="http://schemas.microsoft.com/office/drawing/2014/main" id="{E6E3C0D8-8423-6249-818F-8E0F2F5C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3162"/>
            <a:ext cx="3581400" cy="1646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47558" name="Oval 6">
            <a:extLst>
              <a:ext uri="{FF2B5EF4-FFF2-40B4-BE49-F238E27FC236}">
                <a16:creationId xmlns:a16="http://schemas.microsoft.com/office/drawing/2014/main" id="{40F350B6-5B77-F64E-A1C3-F42864EE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77962"/>
            <a:ext cx="304800" cy="1066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7559" name="Object 7">
            <a:extLst>
              <a:ext uri="{FF2B5EF4-FFF2-40B4-BE49-F238E27FC236}">
                <a16:creationId xmlns:a16="http://schemas.microsoft.com/office/drawing/2014/main" id="{1836E43C-2552-1540-9B80-6A80F74BC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50826"/>
              </p:ext>
            </p:extLst>
          </p:nvPr>
        </p:nvGraphicFramePr>
        <p:xfrm>
          <a:off x="2631184" y="3686726"/>
          <a:ext cx="17970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68700" imgH="9067800" progId="Equation.3">
                  <p:embed/>
                </p:oleObj>
              </mc:Choice>
              <mc:Fallback>
                <p:oleObj name="Equation" r:id="rId4" imgW="28968700" imgH="9067800" progId="Equation.3">
                  <p:embed/>
                  <p:pic>
                    <p:nvPicPr>
                      <p:cNvPr id="1047559" name="Object 7">
                        <a:extLst>
                          <a:ext uri="{FF2B5EF4-FFF2-40B4-BE49-F238E27FC236}">
                            <a16:creationId xmlns:a16="http://schemas.microsoft.com/office/drawing/2014/main" id="{1836E43C-2552-1540-9B80-6A80F74BC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184" y="3686726"/>
                        <a:ext cx="17970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0" name="Object 8">
            <a:extLst>
              <a:ext uri="{FF2B5EF4-FFF2-40B4-BE49-F238E27FC236}">
                <a16:creationId xmlns:a16="http://schemas.microsoft.com/office/drawing/2014/main" id="{E4EF15EA-9E76-6244-A30B-B47F917EF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89499"/>
              </p:ext>
            </p:extLst>
          </p:nvPr>
        </p:nvGraphicFramePr>
        <p:xfrm>
          <a:off x="1430337" y="2171700"/>
          <a:ext cx="31416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67500" imgH="5562600" progId="Equation.3">
                  <p:embed/>
                </p:oleObj>
              </mc:Choice>
              <mc:Fallback>
                <p:oleObj name="Equation" r:id="rId6" imgW="44767500" imgH="5562600" progId="Equation.3">
                  <p:embed/>
                  <p:pic>
                    <p:nvPicPr>
                      <p:cNvPr id="1047560" name="Object 8">
                        <a:extLst>
                          <a:ext uri="{FF2B5EF4-FFF2-40B4-BE49-F238E27FC236}">
                            <a16:creationId xmlns:a16="http://schemas.microsoft.com/office/drawing/2014/main" id="{E4EF15EA-9E76-6244-A30B-B47F917EF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2171700"/>
                        <a:ext cx="31416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1" name="Object 9">
            <a:extLst>
              <a:ext uri="{FF2B5EF4-FFF2-40B4-BE49-F238E27FC236}">
                <a16:creationId xmlns:a16="http://schemas.microsoft.com/office/drawing/2014/main" id="{B7D92C8D-B24F-D440-8479-877C57281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21404"/>
              </p:ext>
            </p:extLst>
          </p:nvPr>
        </p:nvGraphicFramePr>
        <p:xfrm>
          <a:off x="3124200" y="5257800"/>
          <a:ext cx="25987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18600" imgH="5854700" progId="Equation.3">
                  <p:embed/>
                </p:oleObj>
              </mc:Choice>
              <mc:Fallback>
                <p:oleObj name="Equation" r:id="rId8" imgW="34518600" imgH="5854700" progId="Equation.3">
                  <p:embed/>
                  <p:pic>
                    <p:nvPicPr>
                      <p:cNvPr id="1047561" name="Object 9">
                        <a:extLst>
                          <a:ext uri="{FF2B5EF4-FFF2-40B4-BE49-F238E27FC236}">
                            <a16:creationId xmlns:a16="http://schemas.microsoft.com/office/drawing/2014/main" id="{B7D92C8D-B24F-D440-8479-877C57281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25987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>
            <a:extLst>
              <a:ext uri="{FF2B5EF4-FFF2-40B4-BE49-F238E27FC236}">
                <a16:creationId xmlns:a16="http://schemas.microsoft.com/office/drawing/2014/main" id="{EC2835D1-8585-C943-8207-65D9CDABC2B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724400"/>
            <a:ext cx="3429000" cy="762000"/>
            <a:chOff x="3024" y="2832"/>
            <a:chExt cx="2160" cy="480"/>
          </a:xfrm>
        </p:grpSpPr>
        <p:sp>
          <p:nvSpPr>
            <p:cNvPr id="135182" name="Text Box 11">
              <a:extLst>
                <a:ext uri="{FF2B5EF4-FFF2-40B4-BE49-F238E27FC236}">
                  <a16:creationId xmlns:a16="http://schemas.microsoft.com/office/drawing/2014/main" id="{CA9E35E8-7A3F-944E-BF90-C8865DEBF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32"/>
              <a:ext cx="1344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Mode propagation occurs at different velocities</a:t>
              </a:r>
            </a:p>
          </p:txBody>
        </p:sp>
        <p:sp>
          <p:nvSpPr>
            <p:cNvPr id="135183" name="Line 12">
              <a:extLst>
                <a:ext uri="{FF2B5EF4-FFF2-40B4-BE49-F238E27FC236}">
                  <a16:creationId xmlns:a16="http://schemas.microsoft.com/office/drawing/2014/main" id="{B09193CB-E6BE-F147-9588-1F54F6D4A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928"/>
              <a:ext cx="816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E1CB13B-6269-5448-B139-283B74F3155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562600"/>
            <a:ext cx="3962400" cy="1250950"/>
            <a:chOff x="2640" y="3264"/>
            <a:chExt cx="2496" cy="788"/>
          </a:xfrm>
        </p:grpSpPr>
        <p:sp>
          <p:nvSpPr>
            <p:cNvPr id="135179" name="Text Box 14">
              <a:extLst>
                <a:ext uri="{FF2B5EF4-FFF2-40B4-BE49-F238E27FC236}">
                  <a16:creationId xmlns:a16="http://schemas.microsoft.com/office/drawing/2014/main" id="{59EF1B7A-80F1-6141-BA0D-489EA5E0D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264"/>
              <a:ext cx="1344" cy="7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Transformation matrices “mix-up” the modes for the responses in each conductor.</a:t>
              </a:r>
            </a:p>
          </p:txBody>
        </p:sp>
        <p:sp>
          <p:nvSpPr>
            <p:cNvPr id="135180" name="Line 15">
              <a:extLst>
                <a:ext uri="{FF2B5EF4-FFF2-40B4-BE49-F238E27FC236}">
                  <a16:creationId xmlns:a16="http://schemas.microsoft.com/office/drawing/2014/main" id="{5AF71A2E-9460-A640-BF37-CA3F6D06E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3360"/>
              <a:ext cx="576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35181" name="Line 16">
              <a:extLst>
                <a:ext uri="{FF2B5EF4-FFF2-40B4-BE49-F238E27FC236}">
                  <a16:creationId xmlns:a16="http://schemas.microsoft.com/office/drawing/2014/main" id="{3E9E8E63-F34F-C64C-ABD3-E49489C82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0" y="3360"/>
              <a:ext cx="1152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8B31BB2-55CA-1129-B9A0-B870EA8F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Example (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build="p" bldLvl="2"/>
      <p:bldP spid="10475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>
            <a:extLst>
              <a:ext uri="{FF2B5EF4-FFF2-40B4-BE49-F238E27FC236}">
                <a16:creationId xmlns:a16="http://schemas.microsoft.com/office/drawing/2014/main" id="{DC3133EE-6A19-354A-B7AF-FB7AF3E3C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major complication has been introduced by the multi-velocity analysis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Caused by the presence of the dielectric around the wires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How important is this effect?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the case of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no </a:t>
            </a:r>
            <a:r>
              <a:rPr lang="en-US" altLang="en-US" sz="2400" dirty="0">
                <a:ea typeface="ＭＳ Ｐゴシック" panose="020B0600070205080204" pitchFamily="34" charset="-128"/>
              </a:rPr>
              <a:t>dielectric present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All modes propagate with the speed of light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The matrix [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γ</a:t>
            </a:r>
            <a:r>
              <a:rPr lang="en-US" altLang="en-US" sz="2000" dirty="0">
                <a:ea typeface="ＭＳ Ｐゴシック" panose="020B0600070205080204" pitchFamily="34" charset="-128"/>
              </a:rPr>
              <a:t>] is given by 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γ</a:t>
            </a:r>
            <a:r>
              <a:rPr lang="en-US" altLang="en-US" sz="2000" baseline="-25000" dirty="0" err="1">
                <a:latin typeface="Symbol" pitchFamily="2" charset="2"/>
                <a:ea typeface="ＭＳ Ｐゴシック" panose="020B0600070205080204" pitchFamily="34" charset="-128"/>
              </a:rPr>
              <a:t>o</a:t>
            </a:r>
            <a:r>
              <a:rPr lang="en-US" altLang="en-US" sz="2000" dirty="0">
                <a:ea typeface="ＭＳ Ｐゴシック" panose="020B0600070205080204" pitchFamily="34" charset="-128"/>
              </a:rPr>
              <a:t> [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U</a:t>
            </a:r>
            <a:r>
              <a:rPr lang="en-US" altLang="en-US" sz="2000" dirty="0">
                <a:ea typeface="ＭＳ Ｐゴシック" panose="020B0600070205080204" pitchFamily="34" charset="-128"/>
              </a:rPr>
              <a:t>]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And [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V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oc</a:t>
            </a:r>
            <a:r>
              <a:rPr lang="en-US" altLang="en-US" sz="2000" dirty="0">
                <a:ea typeface="ＭＳ Ｐゴシック" panose="020B0600070205080204" pitchFamily="34" charset="-128"/>
              </a:rPr>
              <a:t>] simplifies considerably: 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a simple example with a step-function excitation of the cable</a:t>
            </a:r>
          </a:p>
        </p:txBody>
      </p:sp>
      <p:sp>
        <p:nvSpPr>
          <p:cNvPr id="137219" name="Rectangle 4">
            <a:extLst>
              <a:ext uri="{FF2B5EF4-FFF2-40B4-BE49-F238E27FC236}">
                <a16:creationId xmlns:a16="http://schemas.microsoft.com/office/drawing/2014/main" id="{0F0A77BC-CB18-BE4A-8BBA-84883EA9A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9605" name="Object 5">
            <a:extLst>
              <a:ext uri="{FF2B5EF4-FFF2-40B4-BE49-F238E27FC236}">
                <a16:creationId xmlns:a16="http://schemas.microsoft.com/office/drawing/2014/main" id="{30B39EF8-B42D-5E48-8072-B318AF403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71934"/>
              </p:ext>
            </p:extLst>
          </p:nvPr>
        </p:nvGraphicFramePr>
        <p:xfrm>
          <a:off x="1600200" y="4516437"/>
          <a:ext cx="25987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18600" imgH="5854700" progId="Equation.3">
                  <p:embed/>
                </p:oleObj>
              </mc:Choice>
              <mc:Fallback>
                <p:oleObj name="Equation" r:id="rId3" imgW="34518600" imgH="5854700" progId="Equation.3">
                  <p:embed/>
                  <p:pic>
                    <p:nvPicPr>
                      <p:cNvPr id="1049605" name="Object 5">
                        <a:extLst>
                          <a:ext uri="{FF2B5EF4-FFF2-40B4-BE49-F238E27FC236}">
                            <a16:creationId xmlns:a16="http://schemas.microsoft.com/office/drawing/2014/main" id="{30B39EF8-B42D-5E48-8072-B318AF403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6437"/>
                        <a:ext cx="25987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606" name="AutoShape 6">
            <a:extLst>
              <a:ext uri="{FF2B5EF4-FFF2-40B4-BE49-F238E27FC236}">
                <a16:creationId xmlns:a16="http://schemas.microsoft.com/office/drawing/2014/main" id="{81298956-3611-E249-9AD5-A78F32C6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668837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9607" name="Object 7">
            <a:extLst>
              <a:ext uri="{FF2B5EF4-FFF2-40B4-BE49-F238E27FC236}">
                <a16:creationId xmlns:a16="http://schemas.microsoft.com/office/drawing/2014/main" id="{3F1535AE-2777-6B40-BB1A-763BB0562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99523"/>
              </p:ext>
            </p:extLst>
          </p:nvPr>
        </p:nvGraphicFramePr>
        <p:xfrm>
          <a:off x="5257800" y="4516437"/>
          <a:ext cx="20701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95500" imgH="5562600" progId="Equation.3">
                  <p:embed/>
                </p:oleObj>
              </mc:Choice>
              <mc:Fallback>
                <p:oleObj name="Equation" r:id="rId5" imgW="27495500" imgH="5562600" progId="Equation.3">
                  <p:embed/>
                  <p:pic>
                    <p:nvPicPr>
                      <p:cNvPr id="1049607" name="Object 7">
                        <a:extLst>
                          <a:ext uri="{FF2B5EF4-FFF2-40B4-BE49-F238E27FC236}">
                            <a16:creationId xmlns:a16="http://schemas.microsoft.com/office/drawing/2014/main" id="{3F1535AE-2777-6B40-BB1A-763BB0562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7"/>
                        <a:ext cx="20701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2402A36-3382-5AC9-A0EB-4F5D32E0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The Equal Velocity Approximation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3" grpId="0" build="p" bldLvl="2"/>
      <p:bldP spid="10496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Rectangle 3">
            <a:extLst>
              <a:ext uri="{FF2B5EF4-FFF2-40B4-BE49-F238E27FC236}">
                <a16:creationId xmlns:a16="http://schemas.microsoft.com/office/drawing/2014/main" id="{489A85B4-7B6C-6B40-A487-AC9EB2AE8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Assume wire #1 is excited by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a step function voltage source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With the other wires unexcited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excitation is defined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the frequency domain, this excitation is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the “rigorous” multimode analysis, the voltage at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 </a:t>
            </a:r>
            <a:r>
              <a:rPr lang="en-US" altLang="en-US" sz="2400" dirty="0">
                <a:ea typeface="ＭＳ Ｐゴシック" panose="020B0600070205080204" pitchFamily="34" charset="-128"/>
              </a:rPr>
              <a:t>= 0 is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for the single velocity approximation, we have</a:t>
            </a:r>
          </a:p>
        </p:txBody>
      </p:sp>
      <p:sp>
        <p:nvSpPr>
          <p:cNvPr id="139267" name="Rectangle 4">
            <a:extLst>
              <a:ext uri="{FF2B5EF4-FFF2-40B4-BE49-F238E27FC236}">
                <a16:creationId xmlns:a16="http://schemas.microsoft.com/office/drawing/2014/main" id="{7D6F8187-B249-1848-B4F1-21667F276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51653" name="Object 5">
            <a:extLst>
              <a:ext uri="{FF2B5EF4-FFF2-40B4-BE49-F238E27FC236}">
                <a16:creationId xmlns:a16="http://schemas.microsoft.com/office/drawing/2014/main" id="{3B02BE3B-39E2-6A48-8525-85C103504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572000"/>
          <a:ext cx="25987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18600" imgH="5854700" progId="Equation.3">
                  <p:embed/>
                </p:oleObj>
              </mc:Choice>
              <mc:Fallback>
                <p:oleObj name="Equation" r:id="rId3" imgW="34518600" imgH="5854700" progId="Equation.3">
                  <p:embed/>
                  <p:pic>
                    <p:nvPicPr>
                      <p:cNvPr id="1051653" name="Object 5">
                        <a:extLst>
                          <a:ext uri="{FF2B5EF4-FFF2-40B4-BE49-F238E27FC236}">
                            <a16:creationId xmlns:a16="http://schemas.microsoft.com/office/drawing/2014/main" id="{3B02BE3B-39E2-6A48-8525-85C103504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5987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4" name="Object 6">
            <a:extLst>
              <a:ext uri="{FF2B5EF4-FFF2-40B4-BE49-F238E27FC236}">
                <a16:creationId xmlns:a16="http://schemas.microsoft.com/office/drawing/2014/main" id="{FF5BBA62-2D9E-AF4E-9038-DB0880B1E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715000"/>
          <a:ext cx="20701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95500" imgH="5562600" progId="Equation.3">
                  <p:embed/>
                </p:oleObj>
              </mc:Choice>
              <mc:Fallback>
                <p:oleObj name="Equation" r:id="rId5" imgW="27495500" imgH="5562600" progId="Equation.3">
                  <p:embed/>
                  <p:pic>
                    <p:nvPicPr>
                      <p:cNvPr id="1051654" name="Object 6">
                        <a:extLst>
                          <a:ext uri="{FF2B5EF4-FFF2-40B4-BE49-F238E27FC236}">
                            <a16:creationId xmlns:a16="http://schemas.microsoft.com/office/drawing/2014/main" id="{FF5BBA62-2D9E-AF4E-9038-DB0880B1E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20701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1655" name="Picture 7" descr="Monday, February 10, 2003">
            <a:extLst>
              <a:ext uri="{FF2B5EF4-FFF2-40B4-BE49-F238E27FC236}">
                <a16:creationId xmlns:a16="http://schemas.microsoft.com/office/drawing/2014/main" id="{8C97A206-E60D-964C-BFB8-0A3185A5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81400" cy="1646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051656" name="Object 8">
            <a:extLst>
              <a:ext uri="{FF2B5EF4-FFF2-40B4-BE49-F238E27FC236}">
                <a16:creationId xmlns:a16="http://schemas.microsoft.com/office/drawing/2014/main" id="{86D5CD43-E72D-4145-B8A6-F749D07C4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0" y="2667000"/>
          <a:ext cx="3314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01600" imgH="4978400" progId="Equation.3">
                  <p:embed/>
                </p:oleObj>
              </mc:Choice>
              <mc:Fallback>
                <p:oleObj name="Equation" r:id="rId8" imgW="50901600" imgH="4978400" progId="Equation.3">
                  <p:embed/>
                  <p:pic>
                    <p:nvPicPr>
                      <p:cNvPr id="1051656" name="Object 8">
                        <a:extLst>
                          <a:ext uri="{FF2B5EF4-FFF2-40B4-BE49-F238E27FC236}">
                            <a16:creationId xmlns:a16="http://schemas.microsoft.com/office/drawing/2014/main" id="{86D5CD43-E72D-4145-B8A6-F749D07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67000"/>
                        <a:ext cx="3314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7" name="Object 9">
            <a:extLst>
              <a:ext uri="{FF2B5EF4-FFF2-40B4-BE49-F238E27FC236}">
                <a16:creationId xmlns:a16="http://schemas.microsoft.com/office/drawing/2014/main" id="{8BAC9022-6EC3-0C4E-B1D4-9F523750C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3429000"/>
          <a:ext cx="13525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77200" imgH="9652000" progId="Equation.3">
                  <p:embed/>
                </p:oleObj>
              </mc:Choice>
              <mc:Fallback>
                <p:oleObj name="Equation" r:id="rId10" imgW="20777200" imgH="9652000" progId="Equation.3">
                  <p:embed/>
                  <p:pic>
                    <p:nvPicPr>
                      <p:cNvPr id="1051657" name="Object 9">
                        <a:extLst>
                          <a:ext uri="{FF2B5EF4-FFF2-40B4-BE49-F238E27FC236}">
                            <a16:creationId xmlns:a16="http://schemas.microsoft.com/office/drawing/2014/main" id="{8BAC9022-6EC3-0C4E-B1D4-9F523750C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3429000"/>
                        <a:ext cx="13525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>
            <a:extLst>
              <a:ext uri="{FF2B5EF4-FFF2-40B4-BE49-F238E27FC236}">
                <a16:creationId xmlns:a16="http://schemas.microsoft.com/office/drawing/2014/main" id="{79CC2C9D-CC03-994C-90E9-4DA8E1C4547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85800"/>
            <a:ext cx="2133600" cy="1143000"/>
            <a:chOff x="3888" y="432"/>
            <a:chExt cx="1344" cy="720"/>
          </a:xfrm>
        </p:grpSpPr>
        <p:sp>
          <p:nvSpPr>
            <p:cNvPr id="139286" name="Oval 11">
              <a:extLst>
                <a:ext uri="{FF2B5EF4-FFF2-40B4-BE49-F238E27FC236}">
                  <a16:creationId xmlns:a16="http://schemas.microsoft.com/office/drawing/2014/main" id="{D4A0EEF7-81F8-CE42-A3C8-BCA3C98E1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008"/>
              <a:ext cx="240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9287" name="Group 12">
              <a:extLst>
                <a:ext uri="{FF2B5EF4-FFF2-40B4-BE49-F238E27FC236}">
                  <a16:creationId xmlns:a16="http://schemas.microsoft.com/office/drawing/2014/main" id="{1E484401-6D30-BA45-930F-ECF4E39D2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432"/>
              <a:ext cx="1200" cy="576"/>
              <a:chOff x="4032" y="432"/>
              <a:chExt cx="1200" cy="576"/>
            </a:xfrm>
          </p:grpSpPr>
          <p:sp>
            <p:nvSpPr>
              <p:cNvPr id="139288" name="Text Box 13">
                <a:extLst>
                  <a:ext uri="{FF2B5EF4-FFF2-40B4-BE49-F238E27FC236}">
                    <a16:creationId xmlns:a16="http://schemas.microsoft.com/office/drawing/2014/main" id="{100A8155-3C10-8D41-959C-1B1859CB9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432"/>
                <a:ext cx="816" cy="48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tIns="0" bIns="0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tx1"/>
                    </a:solidFill>
                  </a:rPr>
                  <a:t>Step function excitation</a:t>
                </a:r>
              </a:p>
            </p:txBody>
          </p:sp>
          <p:sp>
            <p:nvSpPr>
              <p:cNvPr id="139289" name="Line 14">
                <a:extLst>
                  <a:ext uri="{FF2B5EF4-FFF2-40B4-BE49-F238E27FC236}">
                    <a16:creationId xmlns:a16="http://schemas.microsoft.com/office/drawing/2014/main" id="{42B8DD79-4678-894B-81C9-8D96F1268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624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6933B7A5-AAC4-CC4B-92D7-C32BE5D6D31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774825"/>
            <a:ext cx="1981200" cy="952500"/>
            <a:chOff x="3888" y="1118"/>
            <a:chExt cx="1248" cy="600"/>
          </a:xfrm>
        </p:grpSpPr>
        <p:sp>
          <p:nvSpPr>
            <p:cNvPr id="139283" name="Text Box 16">
              <a:extLst>
                <a:ext uri="{FF2B5EF4-FFF2-40B4-BE49-F238E27FC236}">
                  <a16:creationId xmlns:a16="http://schemas.microsoft.com/office/drawing/2014/main" id="{85B8115B-BF90-6942-A0C6-2B7C7687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392"/>
              <a:ext cx="816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No excitation</a:t>
              </a:r>
            </a:p>
          </p:txBody>
        </p:sp>
        <p:sp>
          <p:nvSpPr>
            <p:cNvPr id="139284" name="Oval 17">
              <a:extLst>
                <a:ext uri="{FF2B5EF4-FFF2-40B4-BE49-F238E27FC236}">
                  <a16:creationId xmlns:a16="http://schemas.microsoft.com/office/drawing/2014/main" id="{DA84C4F9-D670-4748-A7B3-D32DD36E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118"/>
              <a:ext cx="186" cy="22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85" name="Line 18">
              <a:extLst>
                <a:ext uri="{FF2B5EF4-FFF2-40B4-BE49-F238E27FC236}">
                  <a16:creationId xmlns:a16="http://schemas.microsoft.com/office/drawing/2014/main" id="{821A2FEC-6671-5C4C-A4F2-97E798011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1344"/>
              <a:ext cx="288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4451C3EB-194B-0F47-AD0E-A6E12B92B06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590800"/>
            <a:ext cx="2468563" cy="822325"/>
            <a:chOff x="3888" y="1632"/>
            <a:chExt cx="1555" cy="518"/>
          </a:xfrm>
        </p:grpSpPr>
        <p:sp>
          <p:nvSpPr>
            <p:cNvPr id="139280" name="Rectangle 20">
              <a:extLst>
                <a:ext uri="{FF2B5EF4-FFF2-40B4-BE49-F238E27FC236}">
                  <a16:creationId xmlns:a16="http://schemas.microsoft.com/office/drawing/2014/main" id="{455934F5-8AB5-A847-BD3D-07422DAF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824"/>
              <a:ext cx="1171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Source position is x</a:t>
              </a:r>
              <a:r>
                <a:rPr lang="en-US" altLang="en-US" sz="1600" b="1" baseline="-25000">
                  <a:solidFill>
                    <a:schemeClr val="tx1"/>
                  </a:solidFill>
                </a:rPr>
                <a:t>s</a:t>
              </a:r>
              <a:r>
                <a:rPr lang="en-US" altLang="en-US" sz="1600" b="1">
                  <a:solidFill>
                    <a:schemeClr val="tx1"/>
                  </a:solidFill>
                </a:rPr>
                <a:t> = 1 meter</a:t>
              </a:r>
            </a:p>
          </p:txBody>
        </p:sp>
        <p:sp>
          <p:nvSpPr>
            <p:cNvPr id="139281" name="Oval 21">
              <a:extLst>
                <a:ext uri="{FF2B5EF4-FFF2-40B4-BE49-F238E27FC236}">
                  <a16:creationId xmlns:a16="http://schemas.microsoft.com/office/drawing/2014/main" id="{9D5B8B7F-5CC0-DC46-B28F-58DBE59A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632"/>
              <a:ext cx="240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82" name="Line 22">
              <a:extLst>
                <a:ext uri="{FF2B5EF4-FFF2-40B4-BE49-F238E27FC236}">
                  <a16:creationId xmlns:a16="http://schemas.microsoft.com/office/drawing/2014/main" id="{2CDDFF36-8232-F743-9C4A-A43D26D5B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1776"/>
              <a:ext cx="192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E1D70ACB-76F3-2E47-92F5-95A97885D4BC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3962400" cy="1387475"/>
            <a:chOff x="1056" y="960"/>
            <a:chExt cx="2496" cy="874"/>
          </a:xfrm>
        </p:grpSpPr>
        <p:sp>
          <p:nvSpPr>
            <p:cNvPr id="139277" name="Text Box 24">
              <a:extLst>
                <a:ext uri="{FF2B5EF4-FFF2-40B4-BE49-F238E27FC236}">
                  <a16:creationId xmlns:a16="http://schemas.microsoft.com/office/drawing/2014/main" id="{25DBF7DA-341F-E64D-8F25-972690B7E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200"/>
              <a:ext cx="1488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tx1"/>
                  </a:solidFill>
                </a:rPr>
                <a:t>We wish to illustrate the open circuit voltage at the end of the semi-infinite line</a:t>
              </a:r>
            </a:p>
          </p:txBody>
        </p:sp>
        <p:sp>
          <p:nvSpPr>
            <p:cNvPr id="139278" name="Oval 25">
              <a:extLst>
                <a:ext uri="{FF2B5EF4-FFF2-40B4-BE49-F238E27FC236}">
                  <a16:creationId xmlns:a16="http://schemas.microsoft.com/office/drawing/2014/main" id="{9C5E24AE-E20B-954E-9390-2F80E1DAF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960"/>
              <a:ext cx="384" cy="81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79" name="Line 26">
              <a:extLst>
                <a:ext uri="{FF2B5EF4-FFF2-40B4-BE49-F238E27FC236}">
                  <a16:creationId xmlns:a16="http://schemas.microsoft.com/office/drawing/2014/main" id="{069531F1-2DE4-4B43-8E89-0C38F4A59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104"/>
              <a:ext cx="672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EBCBE24-582D-7555-9DEB-25600DB1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Illustration: Computed Voltage Waveform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>
            <a:extLst>
              <a:ext uri="{FF2B5EF4-FFF2-40B4-BE49-F238E27FC236}">
                <a16:creationId xmlns:a16="http://schemas.microsoft.com/office/drawing/2014/main" id="{B1E4D819-529E-0145-8578-634E07542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this example, we will use the per-unit-length parameters determined for the 4-wire (+ reference) ribbon cable treated previously.</a:t>
            </a:r>
          </a:p>
        </p:txBody>
      </p:sp>
      <p:sp>
        <p:nvSpPr>
          <p:cNvPr id="141315" name="Rectangle 4">
            <a:extLst>
              <a:ext uri="{FF2B5EF4-FFF2-40B4-BE49-F238E27FC236}">
                <a16:creationId xmlns:a16="http://schemas.microsoft.com/office/drawing/2014/main" id="{37A4EE05-54A2-0149-AF3A-69B66D3D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1316" name="Rectangle 5">
            <a:extLst>
              <a:ext uri="{FF2B5EF4-FFF2-40B4-BE49-F238E27FC236}">
                <a16:creationId xmlns:a16="http://schemas.microsoft.com/office/drawing/2014/main" id="{B29797DA-68E0-A546-B281-AE3E4B59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24262" name="Picture 6" descr="Copy of Wednesday, February 05, 2003 (4)">
            <a:extLst>
              <a:ext uri="{FF2B5EF4-FFF2-40B4-BE49-F238E27FC236}">
                <a16:creationId xmlns:a16="http://schemas.microsoft.com/office/drawing/2014/main" id="{C4049A19-4001-014F-B924-2B1BD8E3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419600" cy="1863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20E995-C002-89A7-5D74-658744AF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CFEB3-978A-2348-1629-643CBFFD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Illustration: Computed Voltage Waveform (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>
            <a:extLst>
              <a:ext uri="{FF2B5EF4-FFF2-40B4-BE49-F238E27FC236}">
                <a16:creationId xmlns:a16="http://schemas.microsoft.com/office/drawing/2014/main" id="{0FFA7758-097E-634C-BA99-6C24BD320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Plots of the spectra of the wire voltages at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Multimode analysis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Single velocity approximation</a:t>
            </a:r>
          </a:p>
        </p:txBody>
      </p:sp>
      <p:sp>
        <p:nvSpPr>
          <p:cNvPr id="143363" name="Rectangle 4">
            <a:extLst>
              <a:ext uri="{FF2B5EF4-FFF2-40B4-BE49-F238E27FC236}">
                <a16:creationId xmlns:a16="http://schemas.microsoft.com/office/drawing/2014/main" id="{F92EF6E2-80B9-B349-A3F3-EBB00754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64" name="Rectangle 5">
            <a:extLst>
              <a:ext uri="{FF2B5EF4-FFF2-40B4-BE49-F238E27FC236}">
                <a16:creationId xmlns:a16="http://schemas.microsoft.com/office/drawing/2014/main" id="{996E1D44-0E09-4844-937B-F4539FA7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3365" name="Group 6">
            <a:extLst>
              <a:ext uri="{FF2B5EF4-FFF2-40B4-BE49-F238E27FC236}">
                <a16:creationId xmlns:a16="http://schemas.microsoft.com/office/drawing/2014/main" id="{939FB07A-86BC-084B-8196-B527FAA5733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048000"/>
            <a:ext cx="7848600" cy="2549525"/>
            <a:chOff x="480" y="1920"/>
            <a:chExt cx="4944" cy="1606"/>
          </a:xfrm>
        </p:grpSpPr>
        <p:graphicFrame>
          <p:nvGraphicFramePr>
            <p:cNvPr id="143366" name="Object 7">
              <a:extLst>
                <a:ext uri="{FF2B5EF4-FFF2-40B4-BE49-F238E27FC236}">
                  <a16:creationId xmlns:a16="http://schemas.microsoft.com/office/drawing/2014/main" id="{9911C57F-2736-154C-9C32-00E84E8378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920"/>
            <a:ext cx="2484" cy="1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3" imgW="14109700" imgH="9118600" progId="Word.Picture.8">
                    <p:embed/>
                  </p:oleObj>
                </mc:Choice>
                <mc:Fallback>
                  <p:oleObj name="Picture" r:id="rId3" imgW="14109700" imgH="9118600" progId="Word.Picture.8">
                    <p:embed/>
                    <p:pic>
                      <p:nvPicPr>
                        <p:cNvPr id="143366" name="Object 7">
                          <a:extLst>
                            <a:ext uri="{FF2B5EF4-FFF2-40B4-BE49-F238E27FC236}">
                              <a16:creationId xmlns:a16="http://schemas.microsoft.com/office/drawing/2014/main" id="{9911C57F-2736-154C-9C32-00E84E8378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20"/>
                          <a:ext cx="2484" cy="16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7" name="Object 8">
              <a:extLst>
                <a:ext uri="{FF2B5EF4-FFF2-40B4-BE49-F238E27FC236}">
                  <a16:creationId xmlns:a16="http://schemas.microsoft.com/office/drawing/2014/main" id="{E187A2D3-9C19-AA40-A160-4C20EB781E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920"/>
            <a:ext cx="2208" cy="1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5" imgW="15519400" imgH="9652000" progId="Word.Picture.8">
                    <p:embed/>
                  </p:oleObj>
                </mc:Choice>
                <mc:Fallback>
                  <p:oleObj name="Picture" r:id="rId5" imgW="15519400" imgH="9652000" progId="Word.Picture.8">
                    <p:embed/>
                    <p:pic>
                      <p:nvPicPr>
                        <p:cNvPr id="143367" name="Object 8">
                          <a:extLst>
                            <a:ext uri="{FF2B5EF4-FFF2-40B4-BE49-F238E27FC236}">
                              <a16:creationId xmlns:a16="http://schemas.microsoft.com/office/drawing/2014/main" id="{E187A2D3-9C19-AA40-A160-4C20EB781E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4000"/>
                        <a:stretch>
                          <a:fillRect/>
                        </a:stretch>
                      </p:blipFill>
                      <p:spPr bwMode="auto">
                        <a:xfrm>
                          <a:off x="3216" y="1920"/>
                          <a:ext cx="2208" cy="15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162C5AA-769A-8394-67AB-FB0DF4A2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16E1B-BC2B-1B79-4FE3-EED667D4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Illustration: Computed Voltage Waveform (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>
            <a:extLst>
              <a:ext uri="{FF2B5EF4-FFF2-40B4-BE49-F238E27FC236}">
                <a16:creationId xmlns:a16="http://schemas.microsoft.com/office/drawing/2014/main" id="{C3687FFC-40E4-9A4D-861C-996AFD042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transient responses can be determined from a FTT of the spectra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Wire 1 responses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   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Wire 2, 3 &amp; 4 responses</a:t>
            </a:r>
          </a:p>
        </p:txBody>
      </p:sp>
      <p:sp>
        <p:nvSpPr>
          <p:cNvPr id="145411" name="Rectangle 4">
            <a:extLst>
              <a:ext uri="{FF2B5EF4-FFF2-40B4-BE49-F238E27FC236}">
                <a16:creationId xmlns:a16="http://schemas.microsoft.com/office/drawing/2014/main" id="{73D45429-01CF-9743-A887-FFC7D03D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5412" name="Rectangle 5">
            <a:extLst>
              <a:ext uri="{FF2B5EF4-FFF2-40B4-BE49-F238E27FC236}">
                <a16:creationId xmlns:a16="http://schemas.microsoft.com/office/drawing/2014/main" id="{BB0DEFF5-5362-BB4F-A1F3-AEC48EA40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5413" name="Rectangle 6">
            <a:extLst>
              <a:ext uri="{FF2B5EF4-FFF2-40B4-BE49-F238E27FC236}">
                <a16:creationId xmlns:a16="http://schemas.microsoft.com/office/drawing/2014/main" id="{423A6301-8487-BA48-B690-C9D3323B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5414" name="Object 7">
            <a:extLst>
              <a:ext uri="{FF2B5EF4-FFF2-40B4-BE49-F238E27FC236}">
                <a16:creationId xmlns:a16="http://schemas.microsoft.com/office/drawing/2014/main" id="{68387FFF-1E6D-0045-A1D5-4E791EFB4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200400"/>
          <a:ext cx="3810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573000" imgH="8699500" progId="Word.Picture.8">
                  <p:embed/>
                </p:oleObj>
              </mc:Choice>
              <mc:Fallback>
                <p:oleObj name="Picture" r:id="rId3" imgW="12573000" imgH="8699500" progId="Word.Picture.8">
                  <p:embed/>
                  <p:pic>
                    <p:nvPicPr>
                      <p:cNvPr id="145414" name="Object 7">
                        <a:extLst>
                          <a:ext uri="{FF2B5EF4-FFF2-40B4-BE49-F238E27FC236}">
                            <a16:creationId xmlns:a16="http://schemas.microsoft.com/office/drawing/2014/main" id="{68387FFF-1E6D-0045-A1D5-4E791EFB4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8100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Rectangle 8">
            <a:extLst>
              <a:ext uri="{FF2B5EF4-FFF2-40B4-BE49-F238E27FC236}">
                <a16:creationId xmlns:a16="http://schemas.microsoft.com/office/drawing/2014/main" id="{14A1BEB6-F540-1F42-8291-C94E6F4A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5416" name="Object 9">
            <a:extLst>
              <a:ext uri="{FF2B5EF4-FFF2-40B4-BE49-F238E27FC236}">
                <a16:creationId xmlns:a16="http://schemas.microsoft.com/office/drawing/2014/main" id="{C5A55612-0656-FA40-93BD-198A94F4A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895600"/>
          <a:ext cx="3324225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852400" imgH="12522200" progId="Word.Picture.8">
                  <p:embed/>
                </p:oleObj>
              </mc:Choice>
              <mc:Fallback>
                <p:oleObj name="Picture" r:id="rId5" imgW="12852400" imgH="12522200" progId="Word.Picture.8">
                  <p:embed/>
                  <p:pic>
                    <p:nvPicPr>
                      <p:cNvPr id="145416" name="Object 9">
                        <a:extLst>
                          <a:ext uri="{FF2B5EF4-FFF2-40B4-BE49-F238E27FC236}">
                            <a16:creationId xmlns:a16="http://schemas.microsoft.com/office/drawing/2014/main" id="{C5A55612-0656-FA40-93BD-198A94F4A2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1866"/>
                      <a:stretch>
                        <a:fillRect/>
                      </a:stretch>
                    </p:blipFill>
                    <p:spPr bwMode="auto">
                      <a:xfrm>
                        <a:off x="5181600" y="2895600"/>
                        <a:ext cx="3324225" cy="3179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2C4698-F92E-4921-BEF6-4426D92B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Illustration: Computed Voltage Waveform (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3270-0C31-F612-8DCE-3ABEDE56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053F6B43-8927-3220-29FC-8C86A654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 eaLnBrk="1" hangingPunct="1">
              <a:buNone/>
            </a:pPr>
            <a:r>
              <a:rPr lang="en-US" sz="2400" dirty="0"/>
              <a:t>[1]	F.M. </a:t>
            </a:r>
            <a:r>
              <a:rPr lang="en-US" sz="2400" dirty="0" err="1"/>
              <a:t>Tesche</a:t>
            </a:r>
            <a:r>
              <a:rPr lang="en-US" sz="2400" dirty="0"/>
              <a:t>, M. </a:t>
            </a:r>
            <a:r>
              <a:rPr lang="en-US" sz="2400" dirty="0" err="1"/>
              <a:t>Ianoz</a:t>
            </a:r>
            <a:r>
              <a:rPr lang="en-US" sz="2400" dirty="0"/>
              <a:t>, T. Karlsson, EMC Analysis Methods and Computational Models, Wiley, 1997.</a:t>
            </a:r>
          </a:p>
          <a:p>
            <a:pPr marL="457200" lvl="1" indent="0">
              <a:buNone/>
            </a:pPr>
            <a:endParaRPr lang="en-US" sz="20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93C9F6-E2CC-0805-CC7D-ADD5D63D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References and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541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>
            <a:extLst>
              <a:ext uri="{FF2B5EF4-FFF2-40B4-BE49-F238E27FC236}">
                <a16:creationId xmlns:a16="http://schemas.microsoft.com/office/drawing/2014/main" id="{65C932E6-9F93-CB42-B549-260633B3E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96200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Combining these partial fluxes gives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total</a:t>
            </a:r>
            <a:r>
              <a:rPr lang="en-US" altLang="en-US" sz="2400" dirty="0">
                <a:ea typeface="ＭＳ Ｐゴシック" panose="020B0600070205080204" pitchFamily="34" charset="-128"/>
              </a:rPr>
              <a:t> per-unit-length flux linking wire #1 and the reference conductor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is the flux for circuit #1. As there are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such circuits, all fluxes can be expressed in matrix form as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Or in a shorthand notation,</a:t>
            </a:r>
          </a:p>
        </p:txBody>
      </p:sp>
      <p:graphicFrame>
        <p:nvGraphicFramePr>
          <p:cNvPr id="959491" name="Object 3">
            <a:extLst>
              <a:ext uri="{FF2B5EF4-FFF2-40B4-BE49-F238E27FC236}">
                <a16:creationId xmlns:a16="http://schemas.microsoft.com/office/drawing/2014/main" id="{F4C836EF-B019-7248-AA99-76B3711B5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25" y="2133600"/>
          <a:ext cx="31924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183300" imgH="5270500" progId="Equation.3">
                  <p:embed/>
                </p:oleObj>
              </mc:Choice>
              <mc:Fallback>
                <p:oleObj name="Equation" r:id="rId3" imgW="44183300" imgH="5270500" progId="Equation.3">
                  <p:embed/>
                  <p:pic>
                    <p:nvPicPr>
                      <p:cNvPr id="959491" name="Object 3">
                        <a:extLst>
                          <a:ext uri="{FF2B5EF4-FFF2-40B4-BE49-F238E27FC236}">
                            <a16:creationId xmlns:a16="http://schemas.microsoft.com/office/drawing/2014/main" id="{F4C836EF-B019-7248-AA99-76B3711B5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133600"/>
                        <a:ext cx="31924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2" name="Object 4">
            <a:extLst>
              <a:ext uri="{FF2B5EF4-FFF2-40B4-BE49-F238E27FC236}">
                <a16:creationId xmlns:a16="http://schemas.microsoft.com/office/drawing/2014/main" id="{AAB9B047-CD36-7E4C-BE47-586FA2E6F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3733800"/>
          <a:ext cx="27781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711600" imgH="21653500" progId="Equation.3">
                  <p:embed/>
                </p:oleObj>
              </mc:Choice>
              <mc:Fallback>
                <p:oleObj name="Equation" r:id="rId5" imgW="54711600" imgH="21653500" progId="Equation.3">
                  <p:embed/>
                  <p:pic>
                    <p:nvPicPr>
                      <p:cNvPr id="959492" name="Object 4">
                        <a:extLst>
                          <a:ext uri="{FF2B5EF4-FFF2-40B4-BE49-F238E27FC236}">
                            <a16:creationId xmlns:a16="http://schemas.microsoft.com/office/drawing/2014/main" id="{AAB9B047-CD36-7E4C-BE47-586FA2E6F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733800"/>
                        <a:ext cx="27781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3" name="Object 5">
            <a:extLst>
              <a:ext uri="{FF2B5EF4-FFF2-40B4-BE49-F238E27FC236}">
                <a16:creationId xmlns:a16="http://schemas.microsoft.com/office/drawing/2014/main" id="{AF308CFB-B30C-C046-BD20-3047F3412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3336"/>
              </p:ext>
            </p:extLst>
          </p:nvPr>
        </p:nvGraphicFramePr>
        <p:xfrm>
          <a:off x="3733800" y="5791200"/>
          <a:ext cx="1143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59300" imgH="4978400" progId="Equation.3">
                  <p:embed/>
                </p:oleObj>
              </mc:Choice>
              <mc:Fallback>
                <p:oleObj name="Equation" r:id="rId7" imgW="17259300" imgH="4978400" progId="Equation.3">
                  <p:embed/>
                  <p:pic>
                    <p:nvPicPr>
                      <p:cNvPr id="959493" name="Object 5">
                        <a:extLst>
                          <a:ext uri="{FF2B5EF4-FFF2-40B4-BE49-F238E27FC236}">
                            <a16:creationId xmlns:a16="http://schemas.microsoft.com/office/drawing/2014/main" id="{AF308CFB-B30C-C046-BD20-3047F3412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91200"/>
                        <a:ext cx="1143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EC62BE78-6C60-F04E-9D13-FD618A87668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908551"/>
            <a:ext cx="3276600" cy="1233488"/>
            <a:chOff x="2880" y="3073"/>
            <a:chExt cx="2064" cy="777"/>
          </a:xfrm>
        </p:grpSpPr>
        <p:sp>
          <p:nvSpPr>
            <p:cNvPr id="26631" name="Text Box 7">
              <a:extLst>
                <a:ext uri="{FF2B5EF4-FFF2-40B4-BE49-F238E27FC236}">
                  <a16:creationId xmlns:a16="http://schemas.microsoft.com/office/drawing/2014/main" id="{9B3F4C2A-D2D3-2E43-B05D-FE629BB45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216"/>
              <a:ext cx="1344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The (N x N) per-unit-length inductance matrix of the N-wire line</a:t>
              </a:r>
            </a:p>
          </p:txBody>
        </p:sp>
        <p:sp>
          <p:nvSpPr>
            <p:cNvPr id="26632" name="Line 8">
              <a:extLst>
                <a:ext uri="{FF2B5EF4-FFF2-40B4-BE49-F238E27FC236}">
                  <a16:creationId xmlns:a16="http://schemas.microsoft.com/office/drawing/2014/main" id="{3A7A498B-76E5-1642-B2DB-48C05E533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0" y="3073"/>
              <a:ext cx="720" cy="23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2A85330-27C2-A7DB-ADCE-7F0F56B9F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>
            <a:extLst>
              <a:ext uri="{FF2B5EF4-FFF2-40B4-BE49-F238E27FC236}">
                <a16:creationId xmlns:a16="http://schemas.microsoft.com/office/drawing/2014/main" id="{99A6E687-3184-3A44-B7F5-A3323E535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276350"/>
            <a:ext cx="7696200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Because the self and mutual inductances are independent of the presence of other conductors, they are easy to compute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an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-wire line, the inductance matrix is expressed as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where [</a:t>
            </a:r>
            <a:r>
              <a:rPr lang="en-US" altLang="en-US" sz="2400" dirty="0">
                <a:latin typeface="Brush Script" panose="03060802040406070304" pitchFamily="66" charset="-122"/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] is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matrix of terms depending only on the geometry of the conductors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matrix is given in the next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vugraph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961539" name="Object 3">
            <a:extLst>
              <a:ext uri="{FF2B5EF4-FFF2-40B4-BE49-F238E27FC236}">
                <a16:creationId xmlns:a16="http://schemas.microsoft.com/office/drawing/2014/main" id="{2EB32735-34FE-9346-990B-BF8525641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82629"/>
              </p:ext>
            </p:extLst>
          </p:nvPr>
        </p:nvGraphicFramePr>
        <p:xfrm>
          <a:off x="3200400" y="3025775"/>
          <a:ext cx="2393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52900" imgH="4978400" progId="Equation.3">
                  <p:embed/>
                </p:oleObj>
              </mc:Choice>
              <mc:Fallback>
                <p:oleObj name="Equation" r:id="rId3" imgW="29552900" imgH="4978400" progId="Equation.3">
                  <p:embed/>
                  <p:pic>
                    <p:nvPicPr>
                      <p:cNvPr id="961539" name="Object 3">
                        <a:extLst>
                          <a:ext uri="{FF2B5EF4-FFF2-40B4-BE49-F238E27FC236}">
                            <a16:creationId xmlns:a16="http://schemas.microsoft.com/office/drawing/2014/main" id="{2EB32735-34FE-9346-990B-BF852564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25775"/>
                        <a:ext cx="23939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FF0389-4054-A259-2DBE-848CF5B5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Wednesday, February 05, 2003 (2)">
            <a:extLst>
              <a:ext uri="{FF2B5EF4-FFF2-40B4-BE49-F238E27FC236}">
                <a16:creationId xmlns:a16="http://schemas.microsoft.com/office/drawing/2014/main" id="{1EA1CE85-D32A-E24A-8C19-202FE7BF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068888" cy="533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CBA705B9-BD39-6848-8CD4-95BE27B3EA2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4495800" cy="1568450"/>
            <a:chOff x="480" y="768"/>
            <a:chExt cx="2832" cy="988"/>
          </a:xfrm>
        </p:grpSpPr>
        <p:sp>
          <p:nvSpPr>
            <p:cNvPr id="30724" name="Text Box 4">
              <a:extLst>
                <a:ext uri="{FF2B5EF4-FFF2-40B4-BE49-F238E27FC236}">
                  <a16:creationId xmlns:a16="http://schemas.microsoft.com/office/drawing/2014/main" id="{CFBC8C5B-06F9-BD44-A464-BB9106626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584"/>
              <a:ext cx="1200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Matrix [</a:t>
              </a:r>
              <a:r>
                <a:rPr lang="en-US" altLang="en-US" sz="1600">
                  <a:solidFill>
                    <a:schemeClr val="tx1"/>
                  </a:solidFill>
                  <a:latin typeface="Brush Script" panose="03060802040406070304" pitchFamily="66" charset="-122"/>
                </a:rPr>
                <a:t>F</a:t>
              </a:r>
              <a:r>
                <a:rPr lang="en-US" altLang="en-US" sz="160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30725" name="Oval 5">
              <a:extLst>
                <a:ext uri="{FF2B5EF4-FFF2-40B4-BE49-F238E27FC236}">
                  <a16:creationId xmlns:a16="http://schemas.microsoft.com/office/drawing/2014/main" id="{E2B131C1-D6C7-0445-8B99-E612B420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768"/>
              <a:ext cx="1056" cy="67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26" name="Line 6">
              <a:extLst>
                <a:ext uri="{FF2B5EF4-FFF2-40B4-BE49-F238E27FC236}">
                  <a16:creationId xmlns:a16="http://schemas.microsoft.com/office/drawing/2014/main" id="{6144F2FD-D345-C844-B490-6015ED2B0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1200"/>
              <a:ext cx="720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1A94C0B-59B1-3714-BB9A-961B24B2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831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Multiconductor Line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3761</Words>
  <Application>Microsoft Macintosh PowerPoint</Application>
  <PresentationFormat>On-screen Show (4:3)</PresentationFormat>
  <Paragraphs>736</Paragraphs>
  <Slides>67</Slides>
  <Notes>66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Brush Script</vt:lpstr>
      <vt:lpstr>Brush Script MT</vt:lpstr>
      <vt:lpstr>ＭＳ Ｐゴシック</vt:lpstr>
      <vt:lpstr>Arial</vt:lpstr>
      <vt:lpstr>Calibri</vt:lpstr>
      <vt:lpstr>Garamond</vt:lpstr>
      <vt:lpstr>Symbol</vt:lpstr>
      <vt:lpstr>Tahoma</vt:lpstr>
      <vt:lpstr>Times New Roman</vt:lpstr>
      <vt:lpstr>Wingdings</vt:lpstr>
      <vt:lpstr>Office Theme</vt:lpstr>
      <vt:lpstr>Equation</vt:lpstr>
      <vt:lpstr>Designer Drawing</vt:lpstr>
      <vt:lpstr>Equation.3</vt:lpstr>
      <vt:lpstr>Microsoft Equation 3.0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ATG Productions,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 Scott-Olson</dc:creator>
  <cp:lastModifiedBy>Farhad Rachidi</cp:lastModifiedBy>
  <cp:revision>232</cp:revision>
  <dcterms:created xsi:type="dcterms:W3CDTF">2011-08-09T19:19:42Z</dcterms:created>
  <dcterms:modified xsi:type="dcterms:W3CDTF">2025-03-27T11:17:23Z</dcterms:modified>
</cp:coreProperties>
</file>